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6" r:id="rId11"/>
    <p:sldId id="277" r:id="rId12"/>
    <p:sldId id="273" r:id="rId13"/>
    <p:sldId id="274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3FDF-775E-44DC-9CAF-37A6BC083D7F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3B3B-06B5-4364-AEEB-6F3BB16A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38C71C-C7FC-412B-A96D-BB083B67532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6029F2-9280-4DE9-A8ED-977B8D3135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2656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971800" y="3352800"/>
            <a:ext cx="617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id-ID" altLang="en-US" sz="1800" b="1" dirty="0" smtClean="0">
                <a:solidFill>
                  <a:schemeClr val="bg1"/>
                </a:solidFill>
                <a:latin typeface="Arial" charset="0"/>
              </a:rPr>
              <a:t>PERTEMUAN 5</a:t>
            </a:r>
          </a:p>
          <a:p>
            <a:pPr algn="ctr"/>
            <a:endParaRPr lang="id-ID" altLang="en-US" sz="18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altLang="en-US" sz="1800" b="1" dirty="0" smtClean="0">
                <a:solidFill>
                  <a:schemeClr val="bg1"/>
                </a:solidFill>
                <a:latin typeface="Arial" charset="0"/>
              </a:rPr>
              <a:t>TURUNAN FUNGSI</a:t>
            </a:r>
            <a:endParaRPr lang="en-US" altLang="en-US" sz="18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altLang="en-US" sz="18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d-ID" altLang="en-US" sz="1800" b="1" dirty="0" smtClean="0">
                <a:solidFill>
                  <a:schemeClr val="bg1"/>
                </a:solidFill>
                <a:latin typeface="Arial" charset="0"/>
              </a:rPr>
              <a:t>PELAKSANA AKADEMIK MATA KULIAH UMUM (PAMU)</a:t>
            </a:r>
            <a:endParaRPr lang="en-US" alt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030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notasi leibniz dan turunan pangkat ting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7" y="867953"/>
            <a:ext cx="8269713" cy="39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CONTOH</a:t>
            </a:r>
            <a:endParaRPr lang="id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dirty="0" smtClean="0"/>
                  <a:t>Diketahui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id-ID" b="0" i="1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d-ID" b="0" i="1" smtClean="0">
                          <a:latin typeface="Cambria Math"/>
                        </a:rPr>
                        <m:t>+7</m:t>
                      </m:r>
                      <m:r>
                        <a:rPr lang="id-ID" b="0" i="1" smtClean="0">
                          <a:latin typeface="Cambria Math"/>
                        </a:rPr>
                        <m:t>𝑥</m:t>
                      </m:r>
                      <m:r>
                        <a:rPr lang="id-ID" b="0" i="1" smtClean="0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:r>
                  <a:rPr lang="id-ID" dirty="0" smtClean="0"/>
                  <a:t>Maka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=6</m:t>
                      </m:r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d-ID" b="0" i="1" smtClean="0">
                          <a:latin typeface="Cambria Math"/>
                        </a:rPr>
                        <m:t>−8</m:t>
                      </m:r>
                      <m:r>
                        <a:rPr lang="id-ID" b="0" i="1" smtClean="0">
                          <a:latin typeface="Cambria Math"/>
                        </a:rPr>
                        <m:t>𝑥</m:t>
                      </m:r>
                      <m:r>
                        <a:rPr lang="id-ID" b="0" i="1" smtClean="0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id-ID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=12</m:t>
                      </m:r>
                      <m:r>
                        <a:rPr lang="id-ID" b="0" i="1" smtClean="0">
                          <a:latin typeface="Cambria Math"/>
                        </a:rPr>
                        <m:t>𝑥</m:t>
                      </m:r>
                      <m:r>
                        <a:rPr lang="id-ID" b="0" i="1" smtClean="0">
                          <a:latin typeface="Cambria Math"/>
                        </a:rPr>
                        <m:t>−8</m:t>
                      </m:r>
                    </m:oMath>
                  </m:oMathPara>
                </a14:m>
                <a:endParaRPr lang="id-ID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id-ID" b="0" i="1" smtClean="0">
                              <a:latin typeface="Cambria Math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id-ID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d-ID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id-ID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d-ID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id-ID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id-ID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4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Diketahui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&lt;−1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,−1≤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&gt;1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Apakah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=−1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2.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Diketahui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≤0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𝑏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0&lt;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&lt;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≥1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Tentukan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sehingga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dimana-mana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69" t="-2160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1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476488" cy="58674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Tentukan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pertama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 algn="ctr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=7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menggunakan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definisi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79425" indent="-43180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Tentukan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pertama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fungsi-fungsi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berikut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61975" indent="-514350"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10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61975" indent="-514350">
                  <a:buAutoNum type="arabicPeriod" startAt="4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77838" indent="-430213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476488" cy="5867400"/>
              </a:xfrm>
              <a:blipFill rotWithShape="1">
                <a:blip r:embed="rId3"/>
                <a:stretch>
                  <a:fillRect l="-863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3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/>
              <a:t>TERIMA KASIH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350925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pPr algn="ctr"/>
            <a:r>
              <a:rPr lang="en-US" b="1" dirty="0" smtClean="0"/>
              <a:t>DEFINISI TURUNAN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8674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terdefinisi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pada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selang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terbuka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yang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memuat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pertama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disingkat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ditulis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′(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didefinisikan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sebagai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ila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limit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itu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ada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2296" indent="0"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Dengan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penggantian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yang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mengakibatkan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dapat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dituliskan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dalam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bentuk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𝑓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′(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cs typeface="Times New Roman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cs typeface="Times New Roman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nilai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limitnya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ada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kita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katakan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ada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terdiferensialkan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867400"/>
              </a:xfrm>
              <a:blipFill rotWithShape="1">
                <a:blip r:embed="rId3"/>
                <a:stretch>
                  <a:fillRect l="-71" t="-832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CONTOH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96646" indent="-514350">
                  <a:buAutoNum type="arabicPeriod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−6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Carilah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′(4)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96646" indent="-514350">
                  <a:buAutoNum type="arabicPeriod"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+7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carilah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′(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9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CATATAN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Notasi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id-ID" sz="2800" dirty="0" smtClean="0">
                    <a:latin typeface="Times New Roman" pitchFamily="18" charset="0"/>
                    <a:cs typeface="Times New Roman" pitchFamily="18" charset="0"/>
                  </a:rPr>
                  <a:t>turunan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90" t="-12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5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TEOREMA</a:t>
            </a:r>
            <a:endParaRPr lang="en-US" b="1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Teorema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2296" indent="0">
                  <a:buNone/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′(</m:t>
                    </m:r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ada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kontinu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82296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Bukti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69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9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ATURAN DERIVATIF </a:t>
            </a:r>
            <a:br>
              <a:rPr lang="en-US" sz="2400" b="1" dirty="0" smtClean="0"/>
            </a:br>
            <a:r>
              <a:rPr lang="en-US" sz="2400" b="1" dirty="0" smtClean="0"/>
              <a:t>DENGAN SATU VARIABEL BEBAS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konstanta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identitas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𝑑𝑓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pangkat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𝑑𝑓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kelipatan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konstanta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5.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jumlah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selisih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28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476488" cy="57912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6.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hasilkali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7.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Hasilbagi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))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8.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Aturan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Rantai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Misalkan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Jika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terdifferensialkan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dan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terdifferensialkan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di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maka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476488" cy="5791200"/>
              </a:xfrm>
              <a:blipFill rotWithShape="1">
                <a:blip r:embed="rId3"/>
                <a:stretch>
                  <a:fillRect l="-72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5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Tentukan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turunan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pertama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dari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fungsi-fungsi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berikut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96646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−100</m:t>
                    </m:r>
                  </m:oMath>
                </a14:m>
                <a:endParaRPr lang="id-ID" sz="2800" b="0" i="1" dirty="0" smtClean="0">
                  <a:latin typeface="Cambria Math"/>
                  <a:cs typeface="Times New Roman" pitchFamily="18" charset="0"/>
                </a:endParaRPr>
              </a:p>
              <a:p>
                <a:pPr marL="596646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rad>
                    <m:r>
                      <a:rPr lang="id-ID" sz="2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id-ID" sz="2800" b="0" i="1" dirty="0" smtClean="0">
                  <a:latin typeface="Cambria Math"/>
                  <a:cs typeface="Times New Roman" pitchFamily="18" charset="0"/>
                </a:endParaRPr>
              </a:p>
              <a:p>
                <a:pPr marL="596646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96646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sSup>
                      <m:sSupPr>
                        <m:ctrlP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sz="2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+6</m:t>
                            </m:r>
                          </m:e>
                        </m:d>
                      </m:e>
                      <m:sup>
                        <m:r>
                          <a:rPr lang="id-ID" sz="2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sz="28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96646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2296" indent="0">
                  <a:buNone/>
                </a:pP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90" t="-12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TURUNAN TINGKAT TINGGI</a:t>
            </a:r>
            <a:endParaRPr lang="id-ID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id-ID" dirty="0" smtClean="0"/>
                  <a:t>Operasi turunan mengambil sebuah fungsi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id-ID" dirty="0" smtClean="0"/>
                  <a:t> dan menghasilkan sebuah fungsi baru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𝑓</m:t>
                    </m:r>
                    <m:r>
                      <a:rPr lang="id-ID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id-ID" dirty="0" smtClean="0"/>
                  <a:t>. Jika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𝑓</m:t>
                    </m:r>
                    <m:r>
                      <a:rPr lang="id-ID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id-ID" dirty="0" smtClean="0"/>
                  <a:t> diturunkan maka akan menghasilkan fungsi baru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id-ID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id-ID" dirty="0" smtClean="0"/>
                  <a:t> dan disebut turunan kedua. Jika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𝑓</m:t>
                    </m:r>
                    <m:r>
                      <a:rPr lang="id-ID" b="0" i="1" smtClean="0">
                        <a:latin typeface="Cambria Math"/>
                      </a:rPr>
                      <m:t>′′</m:t>
                    </m:r>
                  </m:oMath>
                </a14:m>
                <a:r>
                  <a:rPr lang="id-ID" dirty="0" smtClean="0"/>
                  <a:t> diturunkan maka akan menghasilkan </a:t>
                </a:r>
                <a14:m>
                  <m:oMath xmlns:m="http://schemas.openxmlformats.org/officeDocument/2006/math">
                    <m:r>
                      <a:rPr lang="id-ID" b="0" i="1" smtClean="0">
                        <a:latin typeface="Cambria Math"/>
                      </a:rPr>
                      <m:t>𝑓</m:t>
                    </m:r>
                    <m:r>
                      <a:rPr lang="id-ID" b="0" i="1" smtClean="0">
                        <a:latin typeface="Cambria Math"/>
                      </a:rPr>
                      <m:t>′′′</m:t>
                    </m:r>
                  </m:oMath>
                </a14:m>
                <a:r>
                  <a:rPr lang="id-ID" dirty="0" smtClean="0"/>
                  <a:t> dan disebut turunan ketiga. </a:t>
                </a:r>
                <a:r>
                  <a:rPr lang="id-ID" dirty="0"/>
                  <a:t>Jika </a:t>
                </a:r>
                <a14:m>
                  <m:oMath xmlns:m="http://schemas.openxmlformats.org/officeDocument/2006/math">
                    <m:r>
                      <a:rPr lang="id-ID" i="1">
                        <a:latin typeface="Cambria Math"/>
                      </a:rPr>
                      <m:t>𝑓</m:t>
                    </m:r>
                    <m:r>
                      <a:rPr lang="id-ID" b="0" i="1" smtClean="0">
                        <a:latin typeface="Cambria Math"/>
                      </a:rPr>
                      <m:t>′</m:t>
                    </m:r>
                    <m:r>
                      <a:rPr lang="id-ID" i="1">
                        <a:latin typeface="Cambria Math"/>
                      </a:rPr>
                      <m:t>′′</m:t>
                    </m:r>
                  </m:oMath>
                </a14:m>
                <a:r>
                  <a:rPr lang="id-ID" dirty="0"/>
                  <a:t> diturunkan maka akan menghasilkan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d-ID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id-ID" b="0" i="1" smtClean="0">
                            <a:latin typeface="Cambria Math"/>
                          </a:rPr>
                          <m:t>(4)</m:t>
                        </m:r>
                      </m:sup>
                    </m:sSup>
                  </m:oMath>
                </a14:m>
                <a:r>
                  <a:rPr lang="id-ID" dirty="0"/>
                  <a:t> dan disebut turunan </a:t>
                </a:r>
                <a:r>
                  <a:rPr lang="id-ID" dirty="0" smtClean="0"/>
                  <a:t>keempat,  begitu seterusnya. 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224" t="-1001" r="-114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7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836</TotalTime>
  <Words>853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PowerPoint Presentation</vt:lpstr>
      <vt:lpstr>DEFINISI TURUNAN</vt:lpstr>
      <vt:lpstr>CONTOH</vt:lpstr>
      <vt:lpstr>CATATAN</vt:lpstr>
      <vt:lpstr>TEOREMA</vt:lpstr>
      <vt:lpstr>ATURAN DERIVATIF  DENGAN SATU VARIABEL BEBAS</vt:lpstr>
      <vt:lpstr>PowerPoint Presentation</vt:lpstr>
      <vt:lpstr>SOAL</vt:lpstr>
      <vt:lpstr>TURUNAN TINGKAT TINGGI</vt:lpstr>
      <vt:lpstr>PowerPoint Presentation</vt:lpstr>
      <vt:lpstr>CONTOH</vt:lpstr>
      <vt:lpstr>TUGAS 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TURUNAN FUNGSI</dc:title>
  <dc:creator>Acer</dc:creator>
  <cp:lastModifiedBy>acer</cp:lastModifiedBy>
  <cp:revision>16</cp:revision>
  <dcterms:created xsi:type="dcterms:W3CDTF">2016-10-12T16:31:57Z</dcterms:created>
  <dcterms:modified xsi:type="dcterms:W3CDTF">2018-09-13T09:12:15Z</dcterms:modified>
</cp:coreProperties>
</file>