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4" r:id="rId2"/>
    <p:sldId id="259" r:id="rId3"/>
    <p:sldId id="266" r:id="rId4"/>
    <p:sldId id="267" r:id="rId5"/>
    <p:sldId id="270" r:id="rId6"/>
    <p:sldId id="260" r:id="rId7"/>
    <p:sldId id="268" r:id="rId8"/>
    <p:sldId id="271" r:id="rId9"/>
    <p:sldId id="263" r:id="rId10"/>
    <p:sldId id="269" r:id="rId11"/>
    <p:sldId id="265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13FDF-775E-44DC-9CAF-37A6BC083D7F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F3B3B-06B5-4364-AEEB-6F3BB16A8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5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738C71C-C7FC-412B-A96D-BB083B67532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96029F2-9280-4DE9-A8ED-977B8D3135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C71C-C7FC-412B-A96D-BB083B67532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029F2-9280-4DE9-A8ED-977B8D313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C71C-C7FC-412B-A96D-BB083B67532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029F2-9280-4DE9-A8ED-977B8D313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38C71C-C7FC-412B-A96D-BB083B67532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6029F2-9280-4DE9-A8ED-977B8D31354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738C71C-C7FC-412B-A96D-BB083B67532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96029F2-9280-4DE9-A8ED-977B8D3135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C71C-C7FC-412B-A96D-BB083B67532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029F2-9280-4DE9-A8ED-977B8D31354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C71C-C7FC-412B-A96D-BB083B67532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029F2-9280-4DE9-A8ED-977B8D31354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38C71C-C7FC-412B-A96D-BB083B67532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6029F2-9280-4DE9-A8ED-977B8D3135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C71C-C7FC-412B-A96D-BB083B67532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029F2-9280-4DE9-A8ED-977B8D313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38C71C-C7FC-412B-A96D-BB083B67532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6029F2-9280-4DE9-A8ED-977B8D31354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38C71C-C7FC-412B-A96D-BB083B67532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6029F2-9280-4DE9-A8ED-977B8D31354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38C71C-C7FC-412B-A96D-BB083B67532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6029F2-9280-4DE9-A8ED-977B8D3135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Box 1"/>
          <p:cNvSpPr txBox="1">
            <a:spLocks noChangeArrowheads="1"/>
          </p:cNvSpPr>
          <p:nvPr/>
        </p:nvSpPr>
        <p:spPr bwMode="auto">
          <a:xfrm>
            <a:off x="2895600" y="3352800"/>
            <a:ext cx="62484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id-ID" altLang="en-US" sz="1800" b="1" dirty="0" smtClean="0">
                <a:solidFill>
                  <a:schemeClr val="bg1"/>
                </a:solidFill>
                <a:latin typeface="Arial" charset="0"/>
              </a:rPr>
              <a:t>PERTEMUAN 6</a:t>
            </a:r>
          </a:p>
          <a:p>
            <a:pPr algn="ctr"/>
            <a:endParaRPr lang="id-ID" altLang="en-US" sz="1800" b="1" dirty="0">
              <a:solidFill>
                <a:schemeClr val="bg1"/>
              </a:solidFill>
              <a:latin typeface="Arial" charset="0"/>
            </a:endParaRPr>
          </a:p>
          <a:p>
            <a:pPr algn="ctr"/>
            <a:r>
              <a:rPr lang="en-US" altLang="en-US" sz="1800" b="1" dirty="0" smtClean="0">
                <a:solidFill>
                  <a:schemeClr val="bg1"/>
                </a:solidFill>
                <a:latin typeface="Arial" charset="0"/>
              </a:rPr>
              <a:t>TURUNAN FUNGSI</a:t>
            </a:r>
            <a:r>
              <a:rPr lang="id-ID" altLang="en-US" sz="1800" b="1" dirty="0" smtClean="0">
                <a:solidFill>
                  <a:schemeClr val="bg1"/>
                </a:solidFill>
                <a:latin typeface="Arial" charset="0"/>
              </a:rPr>
              <a:t> LANJUTAN</a:t>
            </a:r>
            <a:endParaRPr lang="en-US" altLang="en-US" sz="1800" b="1" dirty="0" smtClean="0">
              <a:solidFill>
                <a:schemeClr val="bg1"/>
              </a:solidFill>
              <a:latin typeface="Arial" charset="0"/>
            </a:endParaRPr>
          </a:p>
          <a:p>
            <a:pPr algn="ctr"/>
            <a:endParaRPr lang="en-US" altLang="en-US" sz="1800" b="1" dirty="0" smtClean="0">
              <a:solidFill>
                <a:schemeClr val="bg1"/>
              </a:solidFill>
              <a:latin typeface="Arial" charset="0"/>
            </a:endParaRPr>
          </a:p>
          <a:p>
            <a:pPr algn="ctr"/>
            <a:r>
              <a:rPr lang="id-ID" altLang="en-US" sz="1800" b="1" dirty="0" smtClean="0">
                <a:solidFill>
                  <a:schemeClr val="bg1"/>
                </a:solidFill>
                <a:latin typeface="Arial" charset="0"/>
              </a:rPr>
              <a:t>PELAKSANA AKADEMIK MATA KULIAH UMUM (PAMU)</a:t>
            </a:r>
            <a:endParaRPr lang="en-US" altLang="en-US" sz="1800" b="1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6030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b="1" dirty="0" smtClean="0"/>
              <a:t>penyelesaian</a:t>
            </a:r>
            <a:endParaRPr lang="id-ID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Diturunkan terhadap variabel </a:t>
                </a: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/>
                      </a:rPr>
                      <m:t>𝑥</m:t>
                    </m:r>
                  </m:oMath>
                </a14:m>
                <a:endParaRPr lang="id-ID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id-ID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2800" i="1">
                          <a:latin typeface="Cambria Math"/>
                        </a:rPr>
                        <m:t>8</m:t>
                      </m:r>
                      <m:r>
                        <a:rPr lang="id-ID" sz="2800" i="1">
                          <a:latin typeface="Cambria Math"/>
                        </a:rPr>
                        <m:t>𝑥𝑦</m:t>
                      </m:r>
                      <m:r>
                        <a:rPr lang="id-ID" sz="2800" i="1">
                          <a:latin typeface="Cambria Math"/>
                        </a:rPr>
                        <m:t>−4</m:t>
                      </m:r>
                      <m:sSup>
                        <m:sSupPr>
                          <m:ctrlPr>
                            <a:rPr lang="id-ID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id-ID" sz="28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id-ID" sz="2800" i="1">
                              <a:latin typeface="Cambria Math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id-ID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sz="2800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id-ID" sz="2800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id-ID" sz="2800" i="1">
                          <a:latin typeface="Cambria Math"/>
                        </a:rPr>
                        <m:t>−3</m:t>
                      </m:r>
                      <m:f>
                        <m:fPr>
                          <m:ctrlPr>
                            <a:rPr lang="id-ID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sz="2800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id-ID" sz="2800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m:rPr>
                          <m:aln/>
                        </m:rPr>
                        <a:rPr lang="id-ID" sz="2800" i="1">
                          <a:latin typeface="Cambria Math"/>
                        </a:rPr>
                        <m:t>=</m:t>
                      </m:r>
                      <m:r>
                        <a:rPr lang="id-ID" sz="2800" i="1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id-ID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id-ID" sz="28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id-ID" sz="28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id-ID" sz="2800" i="1">
                          <a:latin typeface="Cambria Math"/>
                        </a:rPr>
                        <m:t>4</m:t>
                      </m:r>
                      <m:sSup>
                        <m:sSupPr>
                          <m:ctrlPr>
                            <a:rPr lang="id-ID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id-ID" sz="28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id-ID" sz="2800" i="1">
                              <a:latin typeface="Cambria Math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id-ID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sz="2800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id-ID" sz="2800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id-ID" sz="2800" i="1">
                          <a:latin typeface="Cambria Math"/>
                        </a:rPr>
                        <m:t>+3</m:t>
                      </m:r>
                      <m:f>
                        <m:fPr>
                          <m:ctrlPr>
                            <a:rPr lang="id-ID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sz="2800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id-ID" sz="2800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m:rPr>
                          <m:aln/>
                        </m:rPr>
                        <a:rPr lang="id-ID" sz="2800" i="1">
                          <a:latin typeface="Cambria Math"/>
                        </a:rPr>
                        <m:t>=</m:t>
                      </m:r>
                      <m:r>
                        <a:rPr lang="id-ID" sz="2800" i="1">
                          <a:latin typeface="Cambria Math"/>
                        </a:rPr>
                        <m:t>8</m:t>
                      </m:r>
                      <m:r>
                        <a:rPr lang="id-ID" sz="2800" i="1">
                          <a:latin typeface="Cambria Math"/>
                        </a:rPr>
                        <m:t>𝑥𝑦</m:t>
                      </m:r>
                      <m:r>
                        <a:rPr lang="id-ID" sz="2800" i="1"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id-ID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id-ID" sz="28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id-ID" sz="28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d>
                        <m:dPr>
                          <m:ctrlPr>
                            <a:rPr lang="id-ID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sz="2800" i="1">
                              <a:latin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id-ID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id-ID" sz="28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d-ID" sz="2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id-ID" sz="2800" i="1">
                              <a:latin typeface="Cambria Math"/>
                            </a:rPr>
                            <m:t>+3</m:t>
                          </m:r>
                        </m:e>
                      </m:d>
                      <m:f>
                        <m:fPr>
                          <m:ctrlPr>
                            <a:rPr lang="id-ID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sz="2800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id-ID" sz="2800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m:rPr>
                          <m:aln/>
                        </m:rPr>
                        <a:rPr lang="id-ID" sz="2800" i="1">
                          <a:latin typeface="Cambria Math"/>
                        </a:rPr>
                        <m:t>=</m:t>
                      </m:r>
                      <m:r>
                        <a:rPr lang="id-ID" sz="2800" i="1">
                          <a:latin typeface="Cambria Math"/>
                        </a:rPr>
                        <m:t>8</m:t>
                      </m:r>
                      <m:r>
                        <a:rPr lang="id-ID" sz="2800" i="1">
                          <a:latin typeface="Cambria Math"/>
                        </a:rPr>
                        <m:t>𝑥𝑦</m:t>
                      </m:r>
                      <m:r>
                        <a:rPr lang="id-ID" sz="2800" i="1"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id-ID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id-ID" sz="28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id-ID" sz="28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f>
                        <m:fPr>
                          <m:ctrlPr>
                            <a:rPr lang="id-ID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sz="2800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id-ID" sz="2800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m:rPr>
                          <m:aln/>
                        </m:rPr>
                        <a:rPr lang="id-ID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sz="2800" i="1">
                              <a:latin typeface="Cambria Math"/>
                            </a:rPr>
                            <m:t>8</m:t>
                          </m:r>
                          <m:r>
                            <a:rPr lang="id-ID" sz="2800" i="1">
                              <a:latin typeface="Cambria Math"/>
                            </a:rPr>
                            <m:t>𝑥𝑦</m:t>
                          </m:r>
                          <m:r>
                            <a:rPr lang="id-ID" sz="2800" i="1">
                              <a:latin typeface="Cambria Math"/>
                            </a:rPr>
                            <m:t>−3</m:t>
                          </m:r>
                          <m:sSup>
                            <m:sSupPr>
                              <m:ctrlPr>
                                <a:rPr lang="id-ID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id-ID" sz="28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d-ID" sz="2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id-ID" sz="2800" i="1">
                              <a:latin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id-ID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id-ID" sz="28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d-ID" sz="2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id-ID" sz="2800" i="1">
                              <a:latin typeface="Cambria Math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id-ID" sz="2800" dirty="0"/>
              </a:p>
              <a:p>
                <a:pPr marL="0" indent="0">
                  <a:buNone/>
                </a:pPr>
                <a:endParaRPr lang="id-ID" sz="28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1633" t="-1252" b="-250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5254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1534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TURUNAN FUNGSI </a:t>
            </a:r>
            <a:r>
              <a:rPr lang="id-ID" sz="3200" b="1" dirty="0" smtClean="0"/>
              <a:t>PARAMETRIK</a:t>
            </a:r>
            <a:endParaRPr lang="en-US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0"/>
                <a:ext cx="8458200" cy="487375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Misalkan </a:t>
                </a: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/>
                      </a:rPr>
                      <m:t>𝑥</m:t>
                    </m:r>
                    <m:r>
                      <a:rPr lang="id-ID" sz="2800" b="0" i="1" smtClean="0">
                        <a:latin typeface="Cambria Math"/>
                      </a:rPr>
                      <m:t>=</m:t>
                    </m:r>
                    <m:r>
                      <a:rPr lang="id-ID" sz="2800" b="0" i="1" smtClean="0">
                        <a:latin typeface="Cambria Math"/>
                      </a:rPr>
                      <m:t>𝑓</m:t>
                    </m:r>
                    <m:r>
                      <a:rPr lang="id-ID" sz="2800" b="0" i="1" smtClean="0">
                        <a:latin typeface="Cambria Math"/>
                      </a:rPr>
                      <m:t>(</m:t>
                    </m:r>
                    <m:r>
                      <a:rPr lang="id-ID" sz="2800" b="0" i="1" smtClean="0">
                        <a:latin typeface="Cambria Math"/>
                      </a:rPr>
                      <m:t>𝑡</m:t>
                    </m:r>
                    <m:r>
                      <a:rPr lang="id-ID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 dan </a:t>
                </a: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/>
                      </a:rPr>
                      <m:t>𝑦</m:t>
                    </m:r>
                    <m:r>
                      <a:rPr lang="id-ID" sz="2800" b="0" i="1" smtClean="0">
                        <a:latin typeface="Cambria Math"/>
                      </a:rPr>
                      <m:t>=</m:t>
                    </m:r>
                    <m:r>
                      <a:rPr lang="id-ID" sz="2800" b="0" i="1" smtClean="0">
                        <a:latin typeface="Cambria Math"/>
                      </a:rPr>
                      <m:t>𝑔</m:t>
                    </m:r>
                    <m:r>
                      <a:rPr lang="id-ID" sz="2800" b="0" i="1" smtClean="0">
                        <a:latin typeface="Cambria Math"/>
                      </a:rPr>
                      <m:t>(</m:t>
                    </m:r>
                    <m:r>
                      <a:rPr lang="id-ID" sz="2800" b="0" i="1" smtClean="0">
                        <a:latin typeface="Cambria Math"/>
                      </a:rPr>
                      <m:t>𝑡</m:t>
                    </m:r>
                    <m:r>
                      <a:rPr lang="id-ID" sz="2800" b="0" i="1" smtClean="0">
                        <a:latin typeface="Cambria Math"/>
                      </a:rPr>
                      <m:t>)</m:t>
                    </m:r>
                  </m:oMath>
                </a14:m>
                <a:endParaRPr lang="id-ID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Turunan pertama dari </a:t>
                </a: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𝑦</m:t>
                    </m:r>
                  </m:oMath>
                </a14:m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 terhadap </a:t>
                </a: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 adalah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sz="28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id-ID" sz="2800" b="0" i="1" smtClean="0">
                              <a:latin typeface="Cambria Math"/>
                              <a:cs typeface="Times New Roman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id-ID" sz="2800" b="0" i="1" smtClean="0">
                              <a:latin typeface="Cambria Math"/>
                              <a:cs typeface="Times New Roman" pitchFamily="18" charset="0"/>
                            </a:rPr>
                            <m:t>𝑑𝑥</m:t>
                          </m:r>
                        </m:den>
                      </m:f>
                      <m:r>
                        <a:rPr lang="id-ID" sz="28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id-ID" sz="28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id-ID" sz="2800" b="0" i="1" smtClean="0">
                              <a:latin typeface="Cambria Math"/>
                              <a:cs typeface="Times New Roman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id-ID" sz="2800" b="0" i="1" smtClean="0">
                              <a:latin typeface="Cambria Math"/>
                              <a:cs typeface="Times New Roman" pitchFamily="18" charset="0"/>
                            </a:rPr>
                            <m:t>𝑑𝑡</m:t>
                          </m:r>
                        </m:den>
                      </m:f>
                      <m:r>
                        <a:rPr lang="id-ID" sz="2800" b="0" i="1" smtClean="0">
                          <a:latin typeface="Cambria Math"/>
                          <a:cs typeface="Times New Roman" pitchFamily="18" charset="0"/>
                        </a:rPr>
                        <m:t>.</m:t>
                      </m:r>
                      <m:f>
                        <m:fPr>
                          <m:ctrlPr>
                            <a:rPr lang="id-ID" sz="28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id-ID" sz="2800" b="0" i="1" smtClean="0">
                              <a:latin typeface="Cambria Math"/>
                              <a:cs typeface="Times New Roman" pitchFamily="18" charset="0"/>
                            </a:rPr>
                            <m:t>𝑑𝑡</m:t>
                          </m:r>
                        </m:num>
                        <m:den>
                          <m:r>
                            <a:rPr lang="id-ID" sz="2800" b="0" i="1" smtClean="0">
                              <a:latin typeface="Cambria Math"/>
                              <a:cs typeface="Times New Roman" pitchFamily="18" charset="0"/>
                            </a:rPr>
                            <m:t>𝑑𝑥</m:t>
                          </m:r>
                        </m:den>
                      </m:f>
                      <m:r>
                        <a:rPr lang="id-ID" sz="28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id-ID" sz="28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id-ID" sz="2800" b="0" i="1" smtClean="0">
                              <a:latin typeface="Cambria Math"/>
                              <a:cs typeface="Times New Roman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id-ID" sz="2800" b="0" i="1" smtClean="0">
                              <a:latin typeface="Cambria Math"/>
                              <a:cs typeface="Times New Roman" pitchFamily="18" charset="0"/>
                            </a:rPr>
                            <m:t>𝑑𝑡</m:t>
                          </m:r>
                        </m:den>
                      </m:f>
                      <m:r>
                        <a:rPr lang="id-ID" sz="2800" b="0" i="1" smtClean="0">
                          <a:latin typeface="Cambria Math"/>
                          <a:cs typeface="Times New Roman" pitchFamily="18" charset="0"/>
                        </a:rPr>
                        <m:t> :</m:t>
                      </m:r>
                      <m:f>
                        <m:fPr>
                          <m:ctrlPr>
                            <a:rPr lang="id-ID" sz="28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id-ID" sz="2800" b="0" i="1" smtClean="0">
                              <a:latin typeface="Cambria Math"/>
                              <a:cs typeface="Times New Roman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id-ID" sz="2800" b="0" i="1" smtClean="0">
                              <a:latin typeface="Cambria Math"/>
                              <a:cs typeface="Times New Roman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id-ID" sz="28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id-ID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id-ID" sz="2800" b="0" dirty="0" smtClean="0">
                    <a:latin typeface="Times New Roman" pitchFamily="18" charset="0"/>
                    <a:cs typeface="Times New Roman" pitchFamily="18" charset="0"/>
                  </a:rPr>
                  <a:t>Contoh:</a:t>
                </a:r>
              </a:p>
              <a:p>
                <a:pPr marL="0" indent="0">
                  <a:buNone/>
                </a:pPr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Diketahui </a:t>
                </a: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d>
                      <m:d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</m:d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=3</m:t>
                    </m:r>
                    <m:sSup>
                      <m:sSup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  <m:sup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+2</m:t>
                    </m:r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𝑡</m:t>
                    </m:r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−1</m:t>
                    </m:r>
                  </m:oMath>
                </a14:m>
                <a:r>
                  <a:rPr lang="id-ID" sz="2800" b="0" dirty="0" smtClean="0">
                    <a:latin typeface="Times New Roman" pitchFamily="18" charset="0"/>
                    <a:cs typeface="Times New Roman" pitchFamily="18" charset="0"/>
                  </a:rPr>
                  <a:t> dan </a:t>
                </a: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d>
                      <m:d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</m:d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=2</m:t>
                    </m:r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𝑡</m:t>
                    </m:r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−1</m:t>
                    </m:r>
                  </m:oMath>
                </a14:m>
                <a:r>
                  <a:rPr lang="id-ID" sz="2800" b="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Tentukan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𝑑𝑦</m:t>
                        </m:r>
                      </m:num>
                      <m:den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id-ID" sz="28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600200"/>
                <a:ext cx="8458200" cy="4873752"/>
              </a:xfrm>
              <a:blipFill rotWithShape="1">
                <a:blip r:embed="rId3"/>
                <a:stretch>
                  <a:fillRect l="-1441" t="-125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855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PENYELESAIAN</a:t>
            </a:r>
            <a:endParaRPr lang="id-ID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36019" y="2085315"/>
            <a:ext cx="16356619" cy="3903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3490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b="1" dirty="0" smtClean="0"/>
              <a:t>LATIHAN SOAL</a:t>
            </a:r>
            <a:endParaRPr lang="id-ID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0"/>
                <a:ext cx="8305800" cy="487375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Tentukan turunan pertama dari fungsi-fungsi berikut.</a:t>
                </a: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id-ID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id-ID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sz="28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id-ID" sz="2800" b="0" i="1" smtClean="0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id-ID" sz="2800" b="0" i="1" smtClean="0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id-ID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id-ID" sz="2800" b="0" i="1" smtClean="0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id-ID" sz="2800" b="0" i="1" smtClean="0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id-ID" sz="2800" b="0" i="1" smtClean="0">
                            <a:latin typeface="Cambria Math"/>
                          </a:rPr>
                          <m:t>+2</m:t>
                        </m:r>
                      </m:den>
                    </m:f>
                  </m:oMath>
                </a14:m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𝑔</m:t>
                    </m:r>
                    <m:d>
                      <m:d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unc>
                      <m:func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d-ID" sz="28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d-ID" sz="2800" b="0" i="0" smtClean="0">
                                <a:latin typeface="Cambria Math"/>
                                <a:cs typeface="Times New Roman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id-ID" sz="2800" b="0" i="1" smtClean="0">
                                <a:latin typeface="Cambria Math"/>
                                <a:cs typeface="Times New Roman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id-ID" sz="28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d-ID" sz="2800" b="0" i="1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d-ID" sz="2800" i="1">
                                    <a:latin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  <m:r>
                                  <a:rPr lang="id-ID" sz="2800" i="1">
                                    <a:latin typeface="Cambria Math"/>
                                    <a:cs typeface="Times New Roman" pitchFamily="18" charset="0"/>
                                  </a:rPr>
                                  <m:t>𝑥</m:t>
                                </m:r>
                                <m:r>
                                  <a:rPr lang="id-ID" sz="2800" i="1">
                                    <a:latin typeface="Cambria Math"/>
                                    <a:cs typeface="Times New Roman" pitchFamily="18" charset="0"/>
                                  </a:rPr>
                                  <m:t>+1</m:t>
                                </m:r>
                              </m:num>
                              <m:den>
                                <m:r>
                                  <a:rPr lang="id-ID" sz="28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𝑥</m:t>
                                </m:r>
                                <m:r>
                                  <a:rPr lang="id-ID" sz="28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+1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id-ID" sz="28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d>
                      <m:d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</m:d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id-ID" sz="28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id-ID" sz="2800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d-ID" sz="2800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+2</m:t>
                        </m:r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 dan </a:t>
                </a: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d>
                      <m:d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</m:d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d-ID" sz="28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id-ID" sz="2800" b="0" i="1" smtClean="0">
                                <a:latin typeface="Cambria Math"/>
                                <a:cs typeface="Times New Roman" pitchFamily="18" charset="0"/>
                              </a:rPr>
                              <m:t>3</m:t>
                            </m:r>
                            <m:r>
                              <a:rPr lang="id-ID" sz="2800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id-ID" sz="2800" b="0" i="1" smtClean="0">
                                <a:latin typeface="Cambria Math"/>
                                <a:cs typeface="Times New Roman" pitchFamily="18" charset="0"/>
                              </a:rPr>
                              <m:t>+4</m:t>
                            </m:r>
                          </m:e>
                        </m:d>
                      </m:e>
                      <m:sup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10</m:t>
                        </m:r>
                      </m:sup>
                    </m:sSup>
                  </m:oMath>
                </a14:m>
                <a:endParaRPr lang="id-ID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3</m:t>
                    </m:r>
                    <m:sSup>
                      <m:sSup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e>
                      <m:sup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sup>
                    </m:sSup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−6</m:t>
                    </m:r>
                    <m:sSup>
                      <m:sSup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+5</m:t>
                    </m:r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=2−</m:t>
                    </m:r>
                    <m:f>
                      <m:f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id-ID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buAutoNum type="arabicPeriod"/>
                </a:pPr>
                <a:endParaRPr lang="id-ID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600200"/>
                <a:ext cx="8305800" cy="4873752"/>
              </a:xfrm>
              <a:blipFill rotWithShape="1">
                <a:blip r:embed="rId3"/>
                <a:stretch>
                  <a:fillRect l="-1467" t="-125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8843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id-ID" sz="4400" b="1" dirty="0" smtClean="0"/>
              <a:t>TERIMA KASIH</a:t>
            </a:r>
            <a:endParaRPr lang="id-ID" sz="4400" b="1" dirty="0"/>
          </a:p>
        </p:txBody>
      </p:sp>
    </p:spTree>
    <p:extLst>
      <p:ext uri="{BB962C8B-B14F-4D97-AF65-F5344CB8AC3E}">
        <p14:creationId xmlns:p14="http://schemas.microsoft.com/office/powerpoint/2010/main" val="2750811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TURUNAN FUNGSI EKSPONENSIAL</a:t>
            </a:r>
            <a:endParaRPr lang="en-US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Fungsi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Eksponensial</a:t>
                </a:r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/>
                          </a:rPr>
                          <m:t>)</m:t>
                        </m:r>
                      </m:sup>
                    </m:sSup>
                    <m:r>
                      <a:rPr lang="en-US" sz="2800" i="1">
                        <a:latin typeface="Cambria Math"/>
                        <a:ea typeface="Cambria Math"/>
                      </a:rPr>
                      <m:t>→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𝑑</m:t>
                        </m:r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𝑑</m:t>
                        </m:r>
                        <m:r>
                          <a:rPr lang="en-US" sz="2800" i="1">
                            <a:latin typeface="Cambria Math"/>
                          </a:rPr>
                          <m:t>𝑓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𝑓</m:t>
                        </m:r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𝑦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𝑓</m:t>
                        </m:r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sup>
                    </m:sSup>
                    <m:r>
                      <a:rPr lang="en-US" sz="2800" i="1">
                        <a:latin typeface="Cambria Math"/>
                        <a:ea typeface="Cambria Math"/>
                      </a:rPr>
                      <m:t>→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𝑑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𝑓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𝑓</m:t>
                        </m:r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sup>
                    </m:sSup>
                    <m:func>
                      <m:funcPr>
                        <m:ctrlPr>
                          <a:rPr lang="en-US" sz="280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800" b="0" i="1" smtClean="0">
                            <a:latin typeface="Cambria Math"/>
                          </a:rPr>
                          <m:t>𝑏</m:t>
                        </m:r>
                      </m:e>
                    </m:func>
                  </m:oMath>
                </a14:m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1633" t="-12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390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CONTOH</a:t>
            </a:r>
            <a:endParaRPr lang="id-ID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Tentukan turunan pertama dari:</a:t>
                </a:r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/>
                      </a:rPr>
                      <m:t>𝑦</m:t>
                    </m:r>
                    <m:r>
                      <a:rPr lang="id-ID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sz="28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id-ID" sz="2800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id-ID" sz="28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id-ID" sz="28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id-ID" sz="28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</m:num>
                      <m:den>
                        <m:r>
                          <a:rPr lang="id-ID" sz="28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id-ID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/>
                      </a:rPr>
                      <m:t>𝑦</m:t>
                    </m:r>
                    <m:r>
                      <a:rPr lang="id-ID" sz="2800" b="0" i="1" smtClean="0">
                        <a:latin typeface="Cambria Math"/>
                      </a:rPr>
                      <m:t>=</m:t>
                    </m:r>
                    <m:r>
                      <a:rPr lang="id-ID" sz="2800" b="0" i="1" smtClean="0">
                        <a:latin typeface="Cambria Math"/>
                      </a:rPr>
                      <m:t>𝑥</m:t>
                    </m:r>
                    <m:sSup>
                      <m:sSupPr>
                        <m:ctrlPr>
                          <a:rPr lang="id-ID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id-ID" sz="28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id-ID" sz="2800" b="0" i="1" smtClean="0">
                            <a:latin typeface="Cambria Math"/>
                          </a:rPr>
                          <m:t>2</m:t>
                        </m:r>
                        <m:r>
                          <a:rPr lang="id-ID" sz="28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id-ID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1633" t="-125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380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b="1" dirty="0" smtClean="0"/>
              <a:t>penyelesaian</a:t>
            </a:r>
            <a:endParaRPr lang="id-ID" sz="3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76200" y="1600200"/>
                <a:ext cx="9067800" cy="4873752"/>
              </a:xfrm>
            </p:spPr>
            <p:txBody>
              <a:bodyPr>
                <a:noAutofit/>
              </a:bodyPr>
              <a:lstStyle/>
              <a:p>
                <a:pPr marL="514350" indent="-514350">
                  <a:buAutoNum type="arabicPeriod"/>
                </a:pPr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Misal </a:t>
                </a: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𝑢</m:t>
                    </m:r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id-ID" sz="28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id-ID" sz="2800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d-ID" sz="2800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𝑑𝑢</m:t>
                        </m:r>
                      </m:num>
                      <m:den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𝑑𝑥</m:t>
                        </m:r>
                      </m:den>
                    </m:f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=2</m:t>
                    </m:r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sSup>
                      <m:sSup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id-ID" sz="28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id-ID" sz="2800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d-ID" sz="2800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endParaRPr lang="id-ID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id-ID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               </a:t>
                </a: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𝑣</m:t>
                    </m:r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𝑑𝑣</m:t>
                        </m:r>
                      </m:num>
                      <m:den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𝑑𝑥</m:t>
                        </m:r>
                      </m:den>
                    </m:f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=1</m:t>
                    </m:r>
                  </m:oMath>
                </a14:m>
                <a:endParaRPr lang="id-ID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id-ID" sz="28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id-ID" sz="28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m:rPr>
                        <m:aln/>
                      </m:rPr>
                      <a:rPr lang="id-ID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sz="2800" i="1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id-ID" sz="2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id-ID" sz="2800" i="1">
                                <a:latin typeface="Cambria Math"/>
                              </a:rPr>
                              <m:t>𝑑𝑢</m:t>
                            </m:r>
                          </m:num>
                          <m:den>
                            <m:r>
                              <a:rPr lang="id-ID" sz="2800" i="1">
                                <a:latin typeface="Cambria Math"/>
                              </a:rPr>
                              <m:t>𝑑𝑥</m:t>
                            </m:r>
                          </m:den>
                        </m:f>
                        <m:r>
                          <a:rPr lang="id-ID" sz="2800" i="1">
                            <a:latin typeface="Cambria Math"/>
                          </a:rPr>
                          <m:t> </m:t>
                        </m:r>
                        <m:r>
                          <a:rPr lang="id-ID" sz="2800" i="1">
                            <a:latin typeface="Cambria Math"/>
                          </a:rPr>
                          <m:t>𝑣</m:t>
                        </m:r>
                        <m:r>
                          <a:rPr lang="id-ID" sz="2800" b="0" i="1" smtClean="0">
                            <a:latin typeface="Cambria Math"/>
                          </a:rPr>
                          <m:t> </m:t>
                        </m:r>
                        <m:r>
                          <a:rPr lang="id-ID" sz="2800" i="1">
                            <a:latin typeface="Cambria Math"/>
                          </a:rPr>
                          <m:t>−</m:t>
                        </m:r>
                        <m:r>
                          <a:rPr lang="id-ID" sz="2800" b="0" i="1" smtClean="0">
                            <a:latin typeface="Cambria Math"/>
                          </a:rPr>
                          <m:t> </m:t>
                        </m:r>
                        <m:r>
                          <a:rPr lang="id-ID" sz="2800" i="1">
                            <a:latin typeface="Cambria Math"/>
                          </a:rPr>
                          <m:t>𝑢</m:t>
                        </m:r>
                        <m:r>
                          <a:rPr lang="id-ID" sz="2800" b="0" i="1" smtClean="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id-ID" sz="2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id-ID" sz="2800" i="1">
                                <a:latin typeface="Cambria Math"/>
                              </a:rPr>
                              <m:t>𝑑𝑣</m:t>
                            </m:r>
                          </m:num>
                          <m:den>
                            <m:r>
                              <a:rPr lang="id-ID" sz="2800" i="1">
                                <a:latin typeface="Cambria Math"/>
                              </a:rPr>
                              <m:t>𝑑𝑥</m:t>
                            </m:r>
                          </m:den>
                        </m:f>
                      </m:num>
                      <m:den>
                        <m:sSup>
                          <m:sSupPr>
                            <m:ctrlPr>
                              <a:rPr lang="id-ID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id-ID" sz="2800" i="1">
                                <a:latin typeface="Cambria Math"/>
                              </a:rPr>
                              <m:t>𝑣</m:t>
                            </m:r>
                          </m:e>
                          <m:sup>
                            <m:r>
                              <a:rPr lang="id-ID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id-ID" sz="280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id-ID" sz="2800" dirty="0" smtClean="0"/>
                  <a:t>          </a:t>
                </a:r>
                <a14:m>
                  <m:oMath xmlns:m="http://schemas.openxmlformats.org/officeDocument/2006/math">
                    <m:r>
                      <m:rPr>
                        <m:aln/>
                      </m:rPr>
                      <a:rPr lang="id-ID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id-ID" sz="2800" i="1">
                            <a:latin typeface="Cambria Math"/>
                          </a:rPr>
                          <m:t>2</m:t>
                        </m:r>
                        <m:r>
                          <a:rPr lang="id-ID" sz="2800" i="1">
                            <a:latin typeface="Cambria Math"/>
                          </a:rPr>
                          <m:t>𝑥</m:t>
                        </m:r>
                        <m:r>
                          <a:rPr lang="id-ID" sz="2800" i="1">
                            <a:latin typeface="Cambria Math"/>
                          </a:rPr>
                          <m:t> </m:t>
                        </m:r>
                        <m:sSup>
                          <m:sSupPr>
                            <m:ctrlPr>
                              <a:rPr lang="id-ID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id-ID" sz="28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id-ID" sz="28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id-ID" sz="28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id-ID" sz="28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  <m:r>
                          <a:rPr lang="id-ID" sz="2800" i="1">
                            <a:latin typeface="Cambria Math"/>
                          </a:rPr>
                          <m:t>𝑥</m:t>
                        </m:r>
                        <m:r>
                          <a:rPr lang="id-ID" sz="2800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id-ID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id-ID" sz="28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id-ID" sz="28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id-ID" sz="28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id-ID" sz="28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  <m:r>
                          <a:rPr lang="id-ID" sz="2800" i="1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id-ID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id-ID" sz="28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id-ID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id-ID" sz="280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id-ID" sz="2800" dirty="0" smtClean="0"/>
                  <a:t>          </a:t>
                </a:r>
                <a14:m>
                  <m:oMath xmlns:m="http://schemas.openxmlformats.org/officeDocument/2006/math">
                    <m:r>
                      <m:rPr>
                        <m:aln/>
                      </m:rPr>
                      <a:rPr lang="id-ID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id-ID" sz="2800" i="1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id-ID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id-ID" sz="28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id-ID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id-ID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id-ID" sz="28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id-ID" sz="28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id-ID" sz="28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id-ID" sz="28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  <m:r>
                          <a:rPr lang="id-ID" sz="2800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id-ID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id-ID" sz="28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id-ID" sz="28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id-ID" sz="28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id-ID" sz="28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id-ID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id-ID" sz="28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id-ID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id-ID" sz="280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id-ID" sz="2800" dirty="0" smtClean="0"/>
                  <a:t>          </a:t>
                </a:r>
                <a14:m>
                  <m:oMath xmlns:m="http://schemas.openxmlformats.org/officeDocument/2006/math">
                    <m:r>
                      <m:rPr>
                        <m:aln/>
                      </m:rPr>
                      <a:rPr lang="id-ID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sz="28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id-ID" sz="28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id-ID" sz="28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id-ID" sz="28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id-ID" sz="28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  <m:d>
                          <m:dPr>
                            <m:ctrlPr>
                              <a:rPr lang="id-ID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id-ID" sz="2800" i="1">
                                <a:latin typeface="Cambria Math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id-ID" sz="28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id-ID" sz="28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id-ID" sz="28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id-ID" sz="2800" i="1">
                                <a:latin typeface="Cambria Math"/>
                              </a:rPr>
                              <m:t>−1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id-ID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id-ID" sz="28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id-ID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id-ID" sz="2800" dirty="0" smtClean="0"/>
              </a:p>
              <a:p>
                <a:pPr marL="0" indent="0" algn="ctr">
                  <a:buNone/>
                </a:pPr>
                <a:r>
                  <a:rPr lang="id-ID" sz="2800" dirty="0"/>
                  <a:t/>
                </a:r>
                <a:br>
                  <a:rPr lang="id-ID" sz="2800" dirty="0"/>
                </a:br>
                <a:r>
                  <a:rPr lang="id-ID" sz="2800" dirty="0"/>
                  <a:t/>
                </a:r>
                <a:br>
                  <a:rPr lang="id-ID" sz="2800" dirty="0"/>
                </a:br>
                <a:endParaRPr lang="id-ID" sz="2800" dirty="0"/>
              </a:p>
              <a:p>
                <a:pPr marL="0" indent="0">
                  <a:buNone/>
                </a:pPr>
                <a:endParaRPr lang="id-ID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76200" y="1600200"/>
                <a:ext cx="9067800" cy="4873752"/>
              </a:xfrm>
              <a:blipFill rotWithShape="1">
                <a:blip r:embed="rId3"/>
                <a:stretch>
                  <a:fillRect l="-1412" b="-3904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>
            <a:off x="2971800" y="1981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971800" y="26670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10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762000"/>
                <a:ext cx="8534400" cy="571195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2. </a:t>
                </a:r>
                <a14:m>
                  <m:oMath xmlns:m="http://schemas.openxmlformats.org/officeDocument/2006/math">
                    <m:r>
                      <a:rPr lang="id-ID" sz="2800" i="1">
                        <a:latin typeface="Cambria Math"/>
                      </a:rPr>
                      <m:t>𝑦</m:t>
                    </m:r>
                    <m:r>
                      <a:rPr lang="id-ID" sz="2800" i="1">
                        <a:latin typeface="Cambria Math"/>
                      </a:rPr>
                      <m:t>=</m:t>
                    </m:r>
                    <m:r>
                      <a:rPr lang="id-ID" sz="2800" i="1">
                        <a:latin typeface="Cambria Math"/>
                      </a:rPr>
                      <m:t>𝑥</m:t>
                    </m:r>
                    <m:sSup>
                      <m:sSupPr>
                        <m:ctrlPr>
                          <a:rPr lang="id-ID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id-ID" sz="280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id-ID" sz="2800" i="1">
                            <a:latin typeface="Cambria Math"/>
                          </a:rPr>
                          <m:t>2</m:t>
                        </m:r>
                        <m:r>
                          <a:rPr lang="id-ID" sz="2800" i="1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id-ID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    Misal </a:t>
                </a: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𝑢</m:t>
                    </m:r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id-ID" sz="2800" b="0" dirty="0" smtClean="0">
                    <a:latin typeface="Times New Roman" pitchFamily="18" charset="0"/>
                    <a:cs typeface="Times New Roman" pitchFamily="18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𝑑𝑢</m:t>
                        </m:r>
                      </m:num>
                      <m:den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𝑑𝑥</m:t>
                        </m:r>
                      </m:den>
                    </m:f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=1</m:t>
                    </m:r>
                  </m:oMath>
                </a14:m>
                <a:endParaRPr lang="id-ID" sz="28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𝑣</m:t>
                    </m:r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𝑒</m:t>
                        </m:r>
                      </m:e>
                      <m:sup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𝑑𝑣</m:t>
                        </m:r>
                      </m:num>
                      <m:den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𝑑𝑥</m:t>
                        </m:r>
                      </m:den>
                    </m:f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=2</m:t>
                    </m:r>
                    <m:sSup>
                      <m:sSupPr>
                        <m:ctrlPr>
                          <a:rPr lang="id-ID" sz="28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id-ID" sz="2800" i="1">
                            <a:latin typeface="Cambria Math"/>
                            <a:cs typeface="Times New Roman" pitchFamily="18" charset="0"/>
                          </a:rPr>
                          <m:t>𝑒</m:t>
                        </m:r>
                      </m:e>
                      <m:sup>
                        <m:r>
                          <a:rPr lang="id-ID" sz="28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a:rPr lang="id-ID" sz="28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id-ID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id-ID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𝑑𝑦</m:t>
                        </m:r>
                      </m:num>
                      <m:den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𝑑𝑥</m:t>
                        </m:r>
                      </m:den>
                    </m:f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id-ID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d-ID" sz="2800" i="1" smtClean="0">
                            <a:latin typeface="Cambria Math"/>
                          </a:rPr>
                          <m:t>𝑑</m:t>
                        </m:r>
                        <m:r>
                          <a:rPr lang="id-ID" sz="2800" b="0" i="1" smtClean="0">
                            <a:latin typeface="Cambria Math"/>
                          </a:rPr>
                          <m:t>𝑢</m:t>
                        </m:r>
                      </m:num>
                      <m:den>
                        <m:r>
                          <a:rPr lang="id-ID" sz="28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id-ID" sz="2800" b="0" i="1" smtClean="0">
                        <a:latin typeface="Cambria Math"/>
                      </a:rPr>
                      <m:t> </m:t>
                    </m:r>
                    <m:r>
                      <a:rPr lang="id-ID" sz="2800" b="0" i="1" smtClean="0">
                        <a:latin typeface="Cambria Math"/>
                      </a:rPr>
                      <m:t>𝑣</m:t>
                    </m:r>
                    <m:r>
                      <a:rPr lang="id-ID" sz="2800" b="0" i="1" smtClean="0">
                        <a:latin typeface="Cambria Math"/>
                      </a:rPr>
                      <m:t>+</m:t>
                    </m:r>
                    <m:r>
                      <a:rPr lang="id-ID" sz="2800" b="0" i="1" smtClean="0">
                        <a:latin typeface="Cambria Math"/>
                      </a:rPr>
                      <m:t>𝑢</m:t>
                    </m:r>
                    <m:f>
                      <m:fPr>
                        <m:ctrlPr>
                          <a:rPr lang="id-ID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d-ID" sz="2800" b="0" i="1" smtClean="0">
                            <a:latin typeface="Cambria Math"/>
                          </a:rPr>
                          <m:t>𝑑𝑣</m:t>
                        </m:r>
                      </m:num>
                      <m:den>
                        <m:r>
                          <a:rPr lang="id-ID" sz="28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id-ID" sz="2800" b="0" i="1" smtClean="0">
                        <a:latin typeface="Cambria Math"/>
                      </a:rPr>
                      <m:t>=1.</m:t>
                    </m:r>
                    <m:sSup>
                      <m:sSupPr>
                        <m:ctrlPr>
                          <a:rPr lang="id-ID" sz="28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id-ID" sz="2800" i="1">
                            <a:latin typeface="Cambria Math"/>
                            <a:cs typeface="Times New Roman" pitchFamily="18" charset="0"/>
                          </a:rPr>
                          <m:t>𝑒</m:t>
                        </m:r>
                      </m:e>
                      <m:sup>
                        <m:r>
                          <a:rPr lang="id-ID" sz="28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a:rPr lang="id-ID" sz="28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sup>
                    </m:sSup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2800" i="1">
                        <a:latin typeface="Cambria Math"/>
                        <a:cs typeface="Times New Roman" pitchFamily="18" charset="0"/>
                      </a:rPr>
                      <m:t>2</m:t>
                    </m:r>
                    <m:sSup>
                      <m:sSupPr>
                        <m:ctrlPr>
                          <a:rPr lang="id-ID" sz="28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id-ID" sz="2800" i="1">
                            <a:latin typeface="Cambria Math"/>
                            <a:cs typeface="Times New Roman" pitchFamily="18" charset="0"/>
                          </a:rPr>
                          <m:t>𝑒</m:t>
                        </m:r>
                      </m:e>
                      <m:sup>
                        <m:r>
                          <a:rPr lang="id-ID" sz="28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a:rPr lang="id-ID" sz="28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sup>
                    </m:sSup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id-ID" sz="28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id-ID" sz="2800" i="1">
                            <a:latin typeface="Cambria Math"/>
                            <a:cs typeface="Times New Roman" pitchFamily="18" charset="0"/>
                          </a:rPr>
                          <m:t>𝑒</m:t>
                        </m:r>
                      </m:e>
                      <m:sup>
                        <m:r>
                          <a:rPr lang="id-ID" sz="28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a:rPr lang="id-ID" sz="28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sup>
                    </m:sSup>
                    <m:r>
                      <a:rPr lang="id-ID" sz="2800" i="1">
                        <a:latin typeface="Cambria Math"/>
                        <a:cs typeface="Times New Roman" pitchFamily="18" charset="0"/>
                      </a:rPr>
                      <m:t>+2</m:t>
                    </m:r>
                    <m:r>
                      <a:rPr lang="id-ID" sz="2800" i="1">
                        <a:latin typeface="Cambria Math"/>
                        <a:cs typeface="Times New Roman" pitchFamily="18" charset="0"/>
                      </a:rPr>
                      <m:t>𝑥</m:t>
                    </m:r>
                    <m:sSup>
                      <m:sSupPr>
                        <m:ctrlPr>
                          <a:rPr lang="id-ID" sz="28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id-ID" sz="2800" i="1">
                            <a:latin typeface="Cambria Math"/>
                            <a:cs typeface="Times New Roman" pitchFamily="18" charset="0"/>
                          </a:rPr>
                          <m:t>𝑒</m:t>
                        </m:r>
                      </m:e>
                      <m:sup>
                        <m:r>
                          <a:rPr lang="id-ID" sz="28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a:rPr lang="id-ID" sz="28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id-ID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id-ID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762000"/>
                <a:ext cx="8534400" cy="5711952"/>
              </a:xfrm>
              <a:blipFill rotWithShape="1">
                <a:blip r:embed="rId3"/>
                <a:stretch>
                  <a:fillRect l="-1429" t="-106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>
            <a:off x="3200400" y="16002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200400" y="22860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74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TURUNAN FUNGSI LOGARITMA</a:t>
            </a:r>
            <a:endParaRPr lang="en-US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Fungsi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logaritma</a:t>
                </a:r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8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en-US" sz="2800" i="1">
                        <a:latin typeface="Cambria Math"/>
                        <a:ea typeface="Cambria Math"/>
                      </a:rPr>
                      <m:t>→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/>
                              </a:rPr>
                              <m:t>𝑑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𝑓</m:t>
                            </m:r>
                          </m:num>
                          <m:den>
                            <m:r>
                              <a:rPr lang="en-US" sz="2800" i="1">
                                <a:latin typeface="Cambria Math"/>
                              </a:rPr>
                              <m:t>𝑑𝑡</m:t>
                            </m:r>
                          </m:den>
                        </m:f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sz="2800" b="0" i="1" dirty="0" smtClean="0">
                  <a:latin typeface="Cambria Math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𝑦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8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sz="28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en-US" sz="2800" i="1">
                        <a:latin typeface="Cambria Math"/>
                        <a:ea typeface="Cambria Math"/>
                      </a:rPr>
                      <m:t>→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/>
                              </a:rPr>
                              <m:t>𝑑𝑓</m:t>
                            </m:r>
                          </m:num>
                          <m:den>
                            <m:r>
                              <a:rPr lang="en-US" sz="2800" i="1">
                                <a:latin typeface="Cambria Math"/>
                              </a:rPr>
                              <m:t>𝑑𝑡</m:t>
                            </m:r>
                          </m:den>
                        </m:f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𝑓</m:t>
                        </m:r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.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r>
                              <a:rPr lang="en-US" sz="2800" i="1">
                                <a:latin typeface="Cambria Math"/>
                              </a:rPr>
                              <m:t>𝑏</m:t>
                            </m:r>
                          </m:e>
                        </m:func>
                        <m:r>
                          <m:rPr>
                            <m:nor/>
                          </m:rPr>
                          <a:rPr lang="en-US" sz="2800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1633" t="-12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458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4000" b="1" dirty="0" smtClean="0"/>
              <a:t>contoh</a:t>
            </a:r>
            <a:endParaRPr lang="id-ID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Tentukan turunan pertama dari</a:t>
                </a:r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/>
                      </a:rPr>
                      <m:t>𝑦</m:t>
                    </m:r>
                    <m:r>
                      <a:rPr lang="id-ID" sz="28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id-ID" sz="2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id-ID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id-ID" sz="28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id-ID" sz="28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id-ID" sz="2800" b="0" i="1" smtClean="0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id-ID" sz="2800" b="0" i="1" smtClean="0">
                                <a:latin typeface="Cambria Math"/>
                              </a:rPr>
                              <m:t>+3</m:t>
                            </m:r>
                            <m:r>
                              <a:rPr lang="id-ID" sz="28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id-ID" sz="2800" b="0" i="1" smtClean="0">
                                <a:latin typeface="Cambria Math"/>
                              </a:rPr>
                              <m:t>−4</m:t>
                            </m:r>
                          </m:e>
                        </m:d>
                      </m:e>
                    </m:func>
                  </m:oMath>
                </a14:m>
                <a:endParaRPr lang="id-ID" sz="28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/>
                      </a:rPr>
                      <m:t>𝑦</m:t>
                    </m:r>
                    <m:r>
                      <a:rPr lang="id-ID" sz="28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id-ID" sz="28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d-ID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d-ID" sz="28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id-ID" sz="28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id-ID" sz="2800" b="0" i="1" smtClean="0">
                            <a:latin typeface="Cambria Math"/>
                          </a:rPr>
                          <m:t>(3</m:t>
                        </m:r>
                        <m:r>
                          <a:rPr lang="id-ID" sz="2800" b="0" i="1" smtClean="0">
                            <a:latin typeface="Cambria Math"/>
                          </a:rPr>
                          <m:t>𝑥</m:t>
                        </m:r>
                        <m:r>
                          <a:rPr lang="id-ID" sz="2800" b="0" i="1" smtClean="0">
                            <a:latin typeface="Cambria Math"/>
                          </a:rPr>
                          <m:t>+1)</m:t>
                        </m:r>
                      </m:e>
                    </m:func>
                  </m:oMath>
                </a14:m>
                <a:endParaRPr lang="id-ID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id-ID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1633" t="-125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3575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4000" b="1" dirty="0" smtClean="0"/>
              <a:t>PENYELESAIAN</a:t>
            </a:r>
            <a:endParaRPr lang="id-ID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id-ID" sz="2800" i="1" smtClean="0">
                        <a:latin typeface="Cambria Math"/>
                      </a:rPr>
                      <m:t>𝑦</m:t>
                    </m:r>
                    <m:r>
                      <a:rPr lang="id-ID" sz="280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id-ID" sz="28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d-ID" sz="280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id-ID" sz="2800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id-ID" sz="28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id-ID" sz="28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id-ID" sz="280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id-ID" sz="2800" i="1">
                                <a:latin typeface="Cambria Math"/>
                              </a:rPr>
                              <m:t>+3</m:t>
                            </m:r>
                            <m:r>
                              <a:rPr lang="id-ID" sz="2800" i="1">
                                <a:latin typeface="Cambria Math"/>
                              </a:rPr>
                              <m:t>𝑥</m:t>
                            </m:r>
                            <m:r>
                              <a:rPr lang="id-ID" sz="2800" i="1">
                                <a:latin typeface="Cambria Math"/>
                              </a:rPr>
                              <m:t>−4</m:t>
                            </m:r>
                          </m:e>
                        </m:d>
                      </m:e>
                    </m:func>
                  </m:oMath>
                </a14:m>
                <a:endParaRPr lang="id-ID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id-ID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𝑑𝑦</m:t>
                        </m:r>
                      </m:num>
                      <m:den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𝑑𝑥</m:t>
                        </m:r>
                      </m:den>
                    </m:f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id-ID" sz="2800" i="1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id-ID" sz="28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id-ID" sz="2800" i="1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d-ID" sz="2800" i="1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d-ID" sz="2800" i="1">
                            <a:latin typeface="Cambria Math"/>
                            <a:cs typeface="Times New Roman" pitchFamily="18" charset="0"/>
                          </a:rPr>
                          <m:t>+3</m:t>
                        </m:r>
                      </m:num>
                      <m:den>
                        <m:sSup>
                          <m:sSupPr>
                            <m:ctrlPr>
                              <a:rPr lang="id-ID" sz="28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id-ID" sz="2800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d-ID" sz="2800" b="0" i="1" smtClean="0">
                                <a:latin typeface="Cambria Math"/>
                                <a:cs typeface="Times New Roman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+3</m:t>
                        </m:r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−4</m:t>
                        </m:r>
                      </m:den>
                    </m:f>
                  </m:oMath>
                </a14:m>
                <a:endParaRPr lang="id-ID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id-ID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id-ID" sz="2800" dirty="0" smtClean="0"/>
                  <a:t>2. </a:t>
                </a:r>
                <a14:m>
                  <m:oMath xmlns:m="http://schemas.openxmlformats.org/officeDocument/2006/math">
                    <m:r>
                      <a:rPr lang="id-ID" sz="2800" i="1">
                        <a:latin typeface="Cambria Math"/>
                      </a:rPr>
                      <m:t>𝑦</m:t>
                    </m:r>
                    <m:r>
                      <a:rPr lang="id-ID" sz="28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id-ID" sz="28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id-ID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id-ID" sz="28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id-ID" sz="28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id-ID" sz="2800" i="1">
                            <a:latin typeface="Cambria Math"/>
                          </a:rPr>
                          <m:t>(3</m:t>
                        </m:r>
                        <m:r>
                          <a:rPr lang="id-ID" sz="2800" i="1">
                            <a:latin typeface="Cambria Math"/>
                          </a:rPr>
                          <m:t>𝑥</m:t>
                        </m:r>
                        <m:r>
                          <a:rPr lang="id-ID" sz="2800" i="1">
                            <a:latin typeface="Cambria Math"/>
                          </a:rPr>
                          <m:t>+1)</m:t>
                        </m:r>
                      </m:e>
                    </m:func>
                  </m:oMath>
                </a14:m>
                <a:endParaRPr lang="id-ID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id-ID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𝑑𝑦</m:t>
                        </m:r>
                      </m:num>
                      <m:den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𝑑𝑥</m:t>
                        </m:r>
                      </m:den>
                    </m:f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+1</m:t>
                        </m:r>
                      </m:den>
                    </m:f>
                    <m:f>
                      <m:f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id-ID" sz="28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d-ID" sz="2800" b="0" i="0" smtClean="0">
                                <a:latin typeface="Cambria Math"/>
                                <a:cs typeface="Times New Roman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id-ID" sz="2800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e>
                        </m:func>
                      </m:den>
                    </m:f>
                  </m:oMath>
                </a14:m>
                <a:endParaRPr lang="id-ID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id-ID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1633" t="-125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4915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TURUNAN FUNGSI IMPLISIT</a:t>
            </a:r>
            <a:endParaRPr lang="en-US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Contoh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fungsi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implisit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+7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800" b="0" dirty="0" err="1" smtClean="0">
                    <a:latin typeface="Times New Roman" pitchFamily="18" charset="0"/>
                    <a:cs typeface="Times New Roman" pitchFamily="18" charset="0"/>
                  </a:rPr>
                  <a:t>Contoh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:</a:t>
                </a:r>
                <a:endParaRPr lang="en-US" sz="28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Tentukan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turunan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pertama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dari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4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−3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1633" t="-125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897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1225</TotalTime>
  <Words>527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PowerPoint Presentation</vt:lpstr>
      <vt:lpstr>TURUNAN FUNGSI EKSPONENSIAL</vt:lpstr>
      <vt:lpstr>CONTOH</vt:lpstr>
      <vt:lpstr>penyelesaian</vt:lpstr>
      <vt:lpstr>PowerPoint Presentation</vt:lpstr>
      <vt:lpstr>TURUNAN FUNGSI LOGARITMA</vt:lpstr>
      <vt:lpstr>contoh</vt:lpstr>
      <vt:lpstr>PENYELESAIAN</vt:lpstr>
      <vt:lpstr>TURUNAN FUNGSI IMPLISIT</vt:lpstr>
      <vt:lpstr>penyelesaian</vt:lpstr>
      <vt:lpstr>TURUNAN FUNGSI PARAMETRIK</vt:lpstr>
      <vt:lpstr>PENYELESAIAN</vt:lpstr>
      <vt:lpstr>LATIHAN SOAL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TURUNAN FUNGSI</dc:title>
  <dc:creator>Acer</dc:creator>
  <cp:lastModifiedBy>acer</cp:lastModifiedBy>
  <cp:revision>28</cp:revision>
  <dcterms:created xsi:type="dcterms:W3CDTF">2016-10-12T16:31:57Z</dcterms:created>
  <dcterms:modified xsi:type="dcterms:W3CDTF">2018-09-13T09:15:45Z</dcterms:modified>
</cp:coreProperties>
</file>