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9"/>
  </p:notesMasterIdLst>
  <p:sldIdLst>
    <p:sldId id="342" r:id="rId4"/>
    <p:sldId id="343" r:id="rId5"/>
    <p:sldId id="344" r:id="rId6"/>
    <p:sldId id="345" r:id="rId7"/>
    <p:sldId id="346" r:id="rId8"/>
    <p:sldId id="347" r:id="rId9"/>
    <p:sldId id="352" r:id="rId10"/>
    <p:sldId id="348" r:id="rId11"/>
    <p:sldId id="349" r:id="rId12"/>
    <p:sldId id="353" r:id="rId13"/>
    <p:sldId id="351" r:id="rId14"/>
    <p:sldId id="318" r:id="rId15"/>
    <p:sldId id="319" r:id="rId16"/>
    <p:sldId id="320" r:id="rId17"/>
    <p:sldId id="321" r:id="rId18"/>
    <p:sldId id="333" r:id="rId19"/>
    <p:sldId id="322" r:id="rId20"/>
    <p:sldId id="323" r:id="rId21"/>
    <p:sldId id="324" r:id="rId22"/>
    <p:sldId id="325" r:id="rId23"/>
    <p:sldId id="327" r:id="rId24"/>
    <p:sldId id="334" r:id="rId25"/>
    <p:sldId id="335" r:id="rId26"/>
    <p:sldId id="350" r:id="rId27"/>
    <p:sldId id="326" r:id="rId28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9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52C4C-F8B4-4DB0-AA3D-E460887086E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039-04C8-4C61-B59D-EA9E3975BFA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0F0767-F9F5-4963-B5C5-2AFCDC9C3F1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A322A-A232-48B7-BAB3-88B74504EF56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35050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</a:t>
            </a:r>
            <a:r>
              <a:rPr lang="id-ID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FUNGSI DUA VARIABEL</a:t>
            </a:r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</a:t>
            </a: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AKADEMIK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5" y="-2275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800" b="1" dirty="0"/>
              <a:t>RENCANA PEMBELAJARAN SEMESTE</a:t>
            </a:r>
            <a:r>
              <a:rPr lang="en-US" sz="2800" b="1" dirty="0"/>
              <a:t>R </a:t>
            </a:r>
            <a:r>
              <a:rPr lang="id-ID" sz="2800" b="1" dirty="0" smtClean="0"/>
              <a:t>(RPS)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752600"/>
            <a:ext cx="6930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Silahkan buka file RPS kalkulus 2 yang ada di 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ddp.esaunggul.ac.id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69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7"/>
          <p:cNvSpPr txBox="1"/>
          <p:nvPr/>
        </p:nvSpPr>
        <p:spPr>
          <a:xfrm>
            <a:off x="771597" y="2738718"/>
            <a:ext cx="7946297" cy="76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>
                <a:cs typeface="Times New Roman"/>
              </a:rPr>
              <a:t>FUNGSI DUA VARIABEL</a:t>
            </a:r>
            <a:r>
              <a:rPr lang="id-ID" sz="4000" b="1" dirty="0" smtClean="0">
                <a:cs typeface="Times New Roman"/>
              </a:rPr>
              <a:t> BEBAS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sz="1800" b="1" dirty="0"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1877169" y="845670"/>
            <a:ext cx="490597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b="1" dirty="0" smtClean="0"/>
              <a:t>FUNGSI DARI DUA VARIABEL BEBAS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08" y="1464977"/>
            <a:ext cx="8527189" cy="19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02" y="3399291"/>
            <a:ext cx="8077345" cy="29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106" y="1008530"/>
            <a:ext cx="8391359" cy="442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99" y="1524000"/>
            <a:ext cx="7603301" cy="462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1877169" y="914400"/>
            <a:ext cx="4905975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800" b="1" dirty="0" smtClean="0"/>
              <a:t>TURUNAN PARSIAL</a:t>
            </a:r>
            <a:endParaRPr 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1066800"/>
                <a:ext cx="7772400" cy="309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Contoh: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d-ID" sz="2800" b="0" i="1" smtClean="0"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r>
                        <a:rPr lang="id-ID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id-ID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id-ID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=3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𝑦</m:t>
                          </m:r>
                        </m:den>
                      </m:f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=2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</m:oMath>
                  </m:oMathPara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66800"/>
                <a:ext cx="7772400" cy="3097130"/>
              </a:xfrm>
              <a:prstGeom prst="rect">
                <a:avLst/>
              </a:prstGeom>
              <a:blipFill rotWithShape="1">
                <a:blip r:embed="rId2"/>
                <a:stretch>
                  <a:fillRect l="-1647" t="-196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1371600" y="933157"/>
            <a:ext cx="7162800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id-ID" sz="2800" b="1" dirty="0" smtClean="0"/>
              <a:t>TURUNAN</a:t>
            </a:r>
            <a:r>
              <a:rPr lang="en-US" sz="2800" b="1" dirty="0" smtClean="0"/>
              <a:t> PARSIAL TINGKAT TINGGI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92" y="1828800"/>
            <a:ext cx="8692778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989" y="1146842"/>
            <a:ext cx="6475225" cy="29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191" y="1623848"/>
            <a:ext cx="6568522" cy="8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1952025" y="838200"/>
            <a:ext cx="4905975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800" b="1" dirty="0" smtClean="0"/>
              <a:t>DIFFERENSIAL TOTAL</a:t>
            </a:r>
            <a:endParaRPr lang="en-US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62" y="2559078"/>
            <a:ext cx="8034688" cy="205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965" y="4639286"/>
            <a:ext cx="4451885" cy="10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415" y="1136468"/>
            <a:ext cx="7178156" cy="174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63" y="2971800"/>
            <a:ext cx="5020737" cy="327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1952025" y="685800"/>
            <a:ext cx="4905975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800" b="1" dirty="0" smtClean="0"/>
              <a:t>DIFFERENSIAL TINGKAT TINGGI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911" y="1423467"/>
            <a:ext cx="6011547" cy="51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4383" y="1174477"/>
            <a:ext cx="5470277" cy="22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1877169" y="628357"/>
            <a:ext cx="4905975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id-ID" sz="2800" b="1" dirty="0" smtClean="0"/>
              <a:t>TURUNAN</a:t>
            </a:r>
            <a:r>
              <a:rPr lang="en-US" sz="2800" b="1" dirty="0" smtClean="0"/>
              <a:t> TOTAL</a:t>
            </a:r>
            <a:endParaRPr lang="en-US" sz="28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579" y="3363968"/>
            <a:ext cx="5044171" cy="32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652" y="1048483"/>
            <a:ext cx="6236348" cy="30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22" y="925519"/>
            <a:ext cx="7974407" cy="524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942" y="752075"/>
            <a:ext cx="6276258" cy="565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772585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02.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88646" y="5583072"/>
            <a:ext cx="469133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70360" y="5978856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05.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0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223658" y="3331030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FUNGSI DUA VARIABEL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4223658" y="3701145"/>
            <a:ext cx="38735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EKSTRIM  FUNGSI DUA VARIABEL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212770" y="523602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PERSAMAAN DIFFERENSIAL</a:t>
            </a:r>
          </a:p>
        </p:txBody>
      </p:sp>
      <p:sp>
        <p:nvSpPr>
          <p:cNvPr id="34" name="object 7"/>
          <p:cNvSpPr txBox="1"/>
          <p:nvPr/>
        </p:nvSpPr>
        <p:spPr>
          <a:xfrm>
            <a:off x="4225474" y="4082144"/>
            <a:ext cx="4918526" cy="33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INTEGRAL LIPAT DUA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4223658" y="4506686"/>
            <a:ext cx="4463142" cy="309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APLIKASI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INTEGRAL  LIPAT DUA</a:t>
            </a:r>
          </a:p>
        </p:txBody>
      </p:sp>
      <p:sp>
        <p:nvSpPr>
          <p:cNvPr id="36" name="object 7"/>
          <p:cNvSpPr txBox="1"/>
          <p:nvPr/>
        </p:nvSpPr>
        <p:spPr>
          <a:xfrm>
            <a:off x="4203700" y="4876800"/>
            <a:ext cx="4940300" cy="336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APLIKASI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INTEGRAL LIPAT DUA LANJUTAN</a:t>
            </a:r>
          </a:p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7" name="object 7"/>
          <p:cNvSpPr txBox="1"/>
          <p:nvPr/>
        </p:nvSpPr>
        <p:spPr>
          <a:xfrm>
            <a:off x="4212766" y="566057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QUIZ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36816" y="407955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43235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817311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22256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122760" y="3327616"/>
            <a:ext cx="4724400" cy="302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PERSAMAAN DIFFERENSIAL LANJUTAN 1</a:t>
            </a:r>
          </a:p>
        </p:txBody>
      </p:sp>
      <p:sp>
        <p:nvSpPr>
          <p:cNvPr id="33" name="object 7"/>
          <p:cNvSpPr txBox="1"/>
          <p:nvPr/>
        </p:nvSpPr>
        <p:spPr>
          <a:xfrm>
            <a:off x="4191000" y="4082144"/>
            <a:ext cx="47244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4101152" y="3725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PERSAMAAN DIFFERENSIAL LANJUTAN 2 </a:t>
            </a:r>
          </a:p>
        </p:txBody>
      </p:sp>
      <p:sp>
        <p:nvSpPr>
          <p:cNvPr id="45" name="object 7"/>
          <p:cNvSpPr txBox="1"/>
          <p:nvPr/>
        </p:nvSpPr>
        <p:spPr>
          <a:xfrm>
            <a:off x="4094057" y="4118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PERSAMAAN DIFFERENSIAL LANJUTAN 4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7"/>
          <p:cNvSpPr txBox="1"/>
          <p:nvPr/>
        </p:nvSpPr>
        <p:spPr>
          <a:xfrm>
            <a:off x="4097595" y="4515799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BARISAN DAN DERET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4090500" y="491275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 TAYLOR DAN MACLAURIN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61378" y="566205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7"/>
          <p:cNvSpPr txBox="1"/>
          <p:nvPr/>
        </p:nvSpPr>
        <p:spPr>
          <a:xfrm>
            <a:off x="4104671" y="5707097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QUIZ 2  </a:t>
            </a:r>
          </a:p>
        </p:txBody>
      </p:sp>
      <p:sp>
        <p:nvSpPr>
          <p:cNvPr id="34" name="object 7"/>
          <p:cNvSpPr txBox="1"/>
          <p:nvPr/>
        </p:nvSpPr>
        <p:spPr>
          <a:xfrm>
            <a:off x="4079124" y="526987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DERET FUNGSI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1828800"/>
            <a:ext cx="8686800" cy="403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rancangan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dituju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dikerjakan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dikumpulkan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dipresentasikan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dikerjakan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tentang diferensial parsial orde satu dan orde dua fungsi dua variabel.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KONTRAK </a:t>
            </a:r>
            <a:r>
              <a:rPr lang="id-ID" sz="2800" b="1" dirty="0" smtClean="0">
                <a:latin typeface="Arial" charset="0"/>
                <a:cs typeface="Arial" charset="0"/>
              </a:rPr>
              <a:t>PER</a:t>
            </a:r>
            <a:r>
              <a:rPr lang="en-US" sz="2800" b="1" dirty="0" smtClean="0">
                <a:latin typeface="Arial" charset="0"/>
                <a:cs typeface="Arial" charset="0"/>
              </a:rPr>
              <a:t>KULIAH</a:t>
            </a:r>
            <a:r>
              <a:rPr lang="id-ID" sz="2800" b="1" dirty="0" smtClean="0">
                <a:latin typeface="Arial" charset="0"/>
                <a:cs typeface="Arial" charset="0"/>
              </a:rPr>
              <a:t>AN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Toleransi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keterlambatan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diperkenankan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RFID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kecurangan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titip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menitipkan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dititipkan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mengumpulkan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dikurangi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6382" y="762000"/>
            <a:ext cx="8229600" cy="544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75%,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diperkenankan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mengikuti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menggantikan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absensinya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siakad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make up class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disepakati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hadir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71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PENILAIAN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828800"/>
            <a:ext cx="279724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Absensi	: 10% </a:t>
            </a: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Tugas	: 20%</a:t>
            </a: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UTS		: 30%</a:t>
            </a: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UAS		: 40%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726810" y="1876368"/>
            <a:ext cx="7807590" cy="320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Kaplan and Lewis.,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Calculus and Linear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Agebra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Piskunov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;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Differetial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and Integral Calculus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I, II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Proter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Morrey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Modern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Mathematica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Analysis.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Stephenson and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Redheffer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Mathematics of Physics and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oder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Engineering.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Thomas.,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Calculus and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Analytc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Geometry.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Varberg, Purcell, Rigdon, ,</a:t>
            </a:r>
            <a:r>
              <a:rPr lang="id-ID" sz="1800" b="1" dirty="0" smtClean="0">
                <a:latin typeface="Arial" pitchFamily="34" charset="0"/>
                <a:cs typeface="Arial" pitchFamily="34" charset="0"/>
              </a:rPr>
              <a:t>KALKULUS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, edisi kesembilan , Erlangga, Jakarta, 2011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Murray R.Spieqel,</a:t>
            </a:r>
            <a:r>
              <a:rPr lang="id-ID" sz="1800" b="1" dirty="0" smtClean="0">
                <a:latin typeface="Arial" pitchFamily="34" charset="0"/>
                <a:cs typeface="Arial" pitchFamily="34" charset="0"/>
              </a:rPr>
              <a:t>CALCULUS LANJUT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, edisi kedua, Erlangga, Jakarta, 2008.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488</Words>
  <Application>Microsoft Office PowerPoint</Application>
  <PresentationFormat>On-screen Show (4:3)</PresentationFormat>
  <Paragraphs>96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KONTRAK PERKULIAHAN</vt:lpstr>
      <vt:lpstr>PowerPoint Presentation</vt:lpstr>
      <vt:lpstr>PENILAIAN</vt:lpstr>
      <vt:lpstr>REFERENSI</vt:lpstr>
      <vt:lpstr>RENCANA PEMBELAJARAN SEMESTER (RPS)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91</cp:revision>
  <dcterms:modified xsi:type="dcterms:W3CDTF">2018-09-02T08:08:10Z</dcterms:modified>
</cp:coreProperties>
</file>