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21"/>
  </p:notesMasterIdLst>
  <p:sldIdLst>
    <p:sldId id="343" r:id="rId4"/>
    <p:sldId id="256" r:id="rId5"/>
    <p:sldId id="354" r:id="rId6"/>
    <p:sldId id="357" r:id="rId7"/>
    <p:sldId id="356" r:id="rId8"/>
    <p:sldId id="344" r:id="rId9"/>
    <p:sldId id="345" r:id="rId10"/>
    <p:sldId id="346" r:id="rId11"/>
    <p:sldId id="347" r:id="rId12"/>
    <p:sldId id="348" r:id="rId13"/>
    <p:sldId id="355" r:id="rId14"/>
    <p:sldId id="349" r:id="rId15"/>
    <p:sldId id="350" r:id="rId16"/>
    <p:sldId id="351" r:id="rId17"/>
    <p:sldId id="352" r:id="rId18"/>
    <p:sldId id="353" r:id="rId19"/>
    <p:sldId id="326" r:id="rId20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1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1466-6148-4CE8-ADEC-FE038E83F2E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1466-6148-4CE8-ADEC-FE038E83F2E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1466-6148-4CE8-ADEC-FE038E83F2E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76D4-182B-4E71-8F0B-93E438DC336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76D4-182B-4E71-8F0B-93E438DC336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76D4-182B-4E71-8F0B-93E438DC336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76D4-182B-4E71-8F0B-93E438DC336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76D4-182B-4E71-8F0B-93E438DC336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76D4-182B-4E71-8F0B-93E438DC336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76D4-182B-4E71-8F0B-93E438DC336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76D4-182B-4E71-8F0B-93E438DC336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1466-6148-4CE8-ADEC-FE038E83F2E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76D4-182B-4E71-8F0B-93E438DC336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76D4-182B-4E71-8F0B-93E438DC336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76D4-182B-4E71-8F0B-93E438DC336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B3E8-C9B7-4F4F-9827-6B40905976A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B3E8-C9B7-4F4F-9827-6B40905976A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B3E8-C9B7-4F4F-9827-6B40905976A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B3E8-C9B7-4F4F-9827-6B40905976A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B3E8-C9B7-4F4F-9827-6B40905976A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B3E8-C9B7-4F4F-9827-6B40905976A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B3E8-C9B7-4F4F-9827-6B40905976A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1466-6148-4CE8-ADEC-FE038E83F2E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B3E8-C9B7-4F4F-9827-6B40905976A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B3E8-C9B7-4F4F-9827-6B40905976A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B3E8-C9B7-4F4F-9827-6B40905976A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B3E8-C9B7-4F4F-9827-6B40905976A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1466-6148-4CE8-ADEC-FE038E83F2E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1466-6148-4CE8-ADEC-FE038E83F2E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1466-6148-4CE8-ADEC-FE038E83F2E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1466-6148-4CE8-ADEC-FE038E83F2E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1466-6148-4CE8-ADEC-FE038E83F2E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1466-6148-4CE8-ADEC-FE038E83F2E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31466-6148-4CE8-ADEC-FE038E83F2E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B76D4-182B-4E71-8F0B-93E438DC336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6B3E8-C9B7-4F4F-9827-6B40905976A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735050"/>
            <a:ext cx="5638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 3</a:t>
            </a:r>
          </a:p>
          <a:p>
            <a:pPr algn="ctr"/>
            <a:endParaRPr lang="id-ID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INTEGRAL LIPAT DUA </a:t>
            </a:r>
            <a:endParaRPr lang="id-ID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PELAKSANA </a:t>
            </a: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AKADEMIK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MATA KULIAH UMUM (PAMU)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514" y="1126803"/>
            <a:ext cx="6788286" cy="260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6601" y="609600"/>
            <a:ext cx="5069859" cy="574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33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771" y="593684"/>
            <a:ext cx="7817429" cy="568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149" y="830285"/>
            <a:ext cx="7782851" cy="43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99" y="827896"/>
            <a:ext cx="5168166" cy="82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793" y="1700093"/>
            <a:ext cx="4905975" cy="491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7169" y="1077686"/>
            <a:ext cx="3734972" cy="116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26213" y="609600"/>
            <a:ext cx="1727456" cy="41899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b="1" u="sng" dirty="0" smtClean="0"/>
              <a:t>SOAL-SOAL</a:t>
            </a:r>
            <a:endParaRPr lang="en-US" sz="2200" b="1" u="sng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509" y="1045485"/>
            <a:ext cx="6051924" cy="527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301350" y="3001185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7"/>
          <p:cNvSpPr txBox="1"/>
          <p:nvPr/>
        </p:nvSpPr>
        <p:spPr>
          <a:xfrm>
            <a:off x="669207" y="2270621"/>
            <a:ext cx="8143803" cy="1767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Mahasiswa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menyelesaikan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integral lipat dua 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menentukan batas  integral lipat dua</a:t>
            </a:r>
            <a:endParaRPr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5"/>
          <p:cNvSpPr txBox="1">
            <a:spLocks/>
          </p:cNvSpPr>
          <p:nvPr/>
        </p:nvSpPr>
        <p:spPr>
          <a:xfrm>
            <a:off x="501878" y="1199276"/>
            <a:ext cx="8229600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597" y="2882793"/>
            <a:ext cx="7946297" cy="622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20" algn="ctr">
              <a:lnSpc>
                <a:spcPts val="4717"/>
              </a:lnSpc>
              <a:spcBef>
                <a:spcPts val="236"/>
              </a:spcBef>
            </a:pPr>
            <a:r>
              <a:rPr lang="en-US" sz="4000" b="1" dirty="0" smtClean="0"/>
              <a:t>INTEGRAL LIPAT DUA </a:t>
            </a:r>
            <a:endParaRPr lang="en-US" b="1" dirty="0" smtClean="0">
              <a:cs typeface="Times New Roman"/>
            </a:endParaRPr>
          </a:p>
          <a:p>
            <a:pPr marL="11520" algn="ctr">
              <a:lnSpc>
                <a:spcPts val="4717"/>
              </a:lnSpc>
              <a:spcBef>
                <a:spcPts val="236"/>
              </a:spcBef>
            </a:pPr>
            <a:endParaRPr lang="en-US" sz="1800" b="1" dirty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id-ID" sz="3600" b="1" dirty="0" smtClean="0"/>
              <a:t>CONTOH SEDERHANA</a:t>
            </a:r>
            <a:endParaRPr lang="id-ID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Hitunglah 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id-ID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d-ID" sz="28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id-ID" sz="2800" b="0" i="1" smtClean="0">
                            <a:latin typeface="Cambria Math"/>
                          </a:rPr>
                          <m:t>3</m:t>
                        </m:r>
                      </m:sup>
                      <m:e>
                        <m:nary>
                          <m:naryPr>
                            <m:ctrlPr>
                              <a:rPr lang="id-ID" sz="28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d-ID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id-ID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  <m:e>
                            <m:d>
                              <m:dPr>
                                <m:ctrlPr>
                                  <a:rPr lang="id-ID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id-ID" sz="28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id-ID" sz="28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id-ID" sz="2800" b="0" i="1" smtClean="0"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id-ID" sz="28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nary>
                        <m:r>
                          <a:rPr lang="id-ID" sz="28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id-ID" sz="2800" b="0" i="1" smtClean="0">
                        <a:latin typeface="Cambria Math"/>
                      </a:rPr>
                      <m:t>𝑑𝑦</m:t>
                    </m:r>
                  </m:oMath>
                </a14:m>
                <a:endParaRPr lang="id-ID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id-ID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d-ID" sz="28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id-ID" sz="2800" b="0" i="1" smtClean="0">
                            <a:latin typeface="Cambria Math"/>
                          </a:rPr>
                          <m:t>2</m:t>
                        </m:r>
                      </m:sup>
                      <m:e>
                        <m:nary>
                          <m:naryPr>
                            <m:ctrlPr>
                              <a:rPr lang="id-ID" sz="28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d-ID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id-ID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  <m:e>
                            <m:d>
                              <m:dPr>
                                <m:ctrlPr>
                                  <a:rPr lang="id-ID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id-ID" sz="28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id-ID" sz="28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id-ID" sz="2800" b="0" i="1" smtClean="0"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id-ID" sz="28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nary>
                        <m:r>
                          <a:rPr lang="id-ID" sz="2800" b="0" i="1" smtClean="0">
                            <a:latin typeface="Cambria Math"/>
                          </a:rPr>
                          <m:t>𝑑𝑦</m:t>
                        </m:r>
                      </m:e>
                    </m:nary>
                    <m:r>
                      <a:rPr lang="id-ID" sz="2800" b="0" i="1" smtClean="0">
                        <a:latin typeface="Cambria Math"/>
                      </a:rPr>
                      <m:t>𝑑𝑥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Dari contoh 1 dan 2, silahkan anda tarik kesimpulan.</a:t>
                </a:r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57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id-ID" sz="3600" b="1" dirty="0" smtClean="0"/>
              <a:t>SIFAT-SIFAT INTEGRAL LIPAT DUA</a:t>
            </a:r>
            <a:endParaRPr lang="id-ID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610600" cy="4525963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∬"/>
                        <m:limLoc m:val="undOvr"/>
                        <m:ctrlPr>
                          <a:rPr lang="id-ID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id-ID" sz="2800" b="0" i="1" smtClean="0">
                            <a:latin typeface="Cambria Math"/>
                          </a:rPr>
                          <m:t>𝐷</m:t>
                        </m:r>
                      </m:sub>
                      <m:sup/>
                      <m:e>
                        <m:r>
                          <a:rPr lang="id-ID" sz="2800" b="0" i="1" smtClean="0">
                            <a:latin typeface="Cambria Math"/>
                          </a:rPr>
                          <m:t>𝑘𝑓</m:t>
                        </m:r>
                        <m:d>
                          <m:dPr>
                            <m:ctrlPr>
                              <a:rPr lang="id-ID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d-ID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id-ID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id-ID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id-ID" sz="2800" b="0" i="1" smtClean="0">
                            <a:latin typeface="Cambria Math"/>
                          </a:rPr>
                          <m:t>𝑑𝐴</m:t>
                        </m:r>
                      </m:e>
                    </m:nary>
                    <m:r>
                      <a:rPr lang="id-ID" sz="2800" b="0" i="1" smtClean="0">
                        <a:latin typeface="Cambria Math"/>
                      </a:rPr>
                      <m:t>=</m:t>
                    </m:r>
                    <m:r>
                      <a:rPr lang="id-ID" sz="2800" b="0" i="1" smtClean="0">
                        <a:latin typeface="Cambria Math"/>
                      </a:rPr>
                      <m:t>𝑘</m:t>
                    </m:r>
                    <m:nary>
                      <m:naryPr>
                        <m:chr m:val="∬"/>
                        <m:limLoc m:val="undOvr"/>
                        <m:ctrlPr>
                          <a:rPr lang="id-ID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id-ID" sz="2800" b="0" i="1" smtClean="0">
                            <a:latin typeface="Cambria Math"/>
                          </a:rPr>
                          <m:t>𝐷</m:t>
                        </m:r>
                      </m:sub>
                      <m:sup/>
                      <m:e>
                        <m:r>
                          <a:rPr lang="id-ID" sz="2800" b="0" i="1" smtClean="0">
                            <a:latin typeface="Cambria Math"/>
                          </a:rPr>
                          <m:t>𝑓</m:t>
                        </m:r>
                        <m:r>
                          <a:rPr lang="id-ID" sz="2800" b="0" i="1" smtClean="0">
                            <a:latin typeface="Cambria Math"/>
                          </a:rPr>
                          <m:t>(</m:t>
                        </m:r>
                        <m:r>
                          <a:rPr lang="id-ID" sz="2800" b="0" i="1" smtClean="0">
                            <a:latin typeface="Cambria Math"/>
                          </a:rPr>
                          <m:t>𝑥</m:t>
                        </m:r>
                        <m:r>
                          <a:rPr lang="id-ID" sz="2800" b="0" i="1" smtClean="0">
                            <a:latin typeface="Cambria Math"/>
                          </a:rPr>
                          <m:t>,</m:t>
                        </m:r>
                        <m:r>
                          <a:rPr lang="id-ID" sz="2800" b="0" i="1" smtClean="0">
                            <a:latin typeface="Cambria Math"/>
                          </a:rPr>
                          <m:t>𝑦</m:t>
                        </m:r>
                        <m:r>
                          <a:rPr lang="id-ID" sz="2800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id-ID" sz="2800" b="0" i="1" smtClean="0">
                        <a:latin typeface="Cambria Math"/>
                      </a:rPr>
                      <m:t>𝑑𝐴</m:t>
                    </m:r>
                  </m:oMath>
                </a14:m>
                <a:endParaRPr lang="id-ID" sz="2800" dirty="0" smtClean="0"/>
              </a:p>
              <a:p>
                <a:pPr marL="514350" indent="-514350">
                  <a:buFont typeface="Arial" pitchFamily="34" charset="0"/>
                  <a:buAutoNum type="arabicPeriod"/>
                </a:pPr>
                <a:r>
                  <a:rPr lang="id-ID" sz="28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limLoc m:val="undOvr"/>
                        <m:ctrlPr>
                          <a:rPr lang="id-ID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id-ID" sz="2800" i="1">
                            <a:latin typeface="Cambria Math"/>
                          </a:rPr>
                          <m:t>𝐷</m:t>
                        </m:r>
                      </m:sub>
                      <m:sup/>
                      <m:e>
                        <m:d>
                          <m:dPr>
                            <m:ctrlPr>
                              <a:rPr lang="id-ID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d-ID" sz="28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id-ID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id-ID" sz="2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id-ID" sz="28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id-ID" sz="2800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id-ID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id-ID" sz="28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id-ID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id-ID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id-ID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id-ID" sz="28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id-ID" sz="2800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id-ID" sz="2800" i="1">
                            <a:latin typeface="Cambria Math"/>
                          </a:rPr>
                          <m:t>𝑑𝐴</m:t>
                        </m:r>
                      </m:e>
                    </m:nary>
                    <m:r>
                      <a:rPr lang="id-ID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∬"/>
                        <m:limLoc m:val="undOvr"/>
                        <m:ctrlPr>
                          <a:rPr lang="id-ID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id-ID" sz="2800" i="1">
                            <a:latin typeface="Cambria Math"/>
                          </a:rPr>
                          <m:t>𝐷</m:t>
                        </m:r>
                      </m:sub>
                      <m:sup/>
                      <m:e>
                        <m:r>
                          <a:rPr lang="id-ID" sz="2800" i="1">
                            <a:latin typeface="Cambria Math"/>
                          </a:rPr>
                          <m:t>𝑓</m:t>
                        </m:r>
                        <m:r>
                          <a:rPr lang="id-ID" sz="2800" i="1">
                            <a:latin typeface="Cambria Math"/>
                          </a:rPr>
                          <m:t>(</m:t>
                        </m:r>
                        <m:r>
                          <a:rPr lang="id-ID" sz="2800" i="1">
                            <a:latin typeface="Cambria Math"/>
                          </a:rPr>
                          <m:t>𝑥</m:t>
                        </m:r>
                        <m:r>
                          <a:rPr lang="id-ID" sz="2800" i="1">
                            <a:latin typeface="Cambria Math"/>
                          </a:rPr>
                          <m:t>,</m:t>
                        </m:r>
                        <m:r>
                          <a:rPr lang="id-ID" sz="2800" i="1">
                            <a:latin typeface="Cambria Math"/>
                          </a:rPr>
                          <m:t>𝑦</m:t>
                        </m:r>
                        <m:r>
                          <a:rPr lang="id-ID" sz="2800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id-ID" sz="2800" i="1">
                        <a:latin typeface="Cambria Math"/>
                      </a:rPr>
                      <m:t>𝑑𝐴</m:t>
                    </m:r>
                    <m:r>
                      <a:rPr lang="id-ID" sz="2800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∬"/>
                        <m:limLoc m:val="undOvr"/>
                        <m:ctrlPr>
                          <a:rPr lang="id-ID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id-ID" sz="2800" i="1">
                            <a:latin typeface="Cambria Math"/>
                          </a:rPr>
                          <m:t>𝐷</m:t>
                        </m:r>
                      </m:sub>
                      <m:sup/>
                      <m:e>
                        <m:r>
                          <a:rPr lang="id-ID" sz="2800" b="0" i="1" smtClean="0">
                            <a:latin typeface="Cambria Math"/>
                          </a:rPr>
                          <m:t>𝑔</m:t>
                        </m:r>
                        <m:r>
                          <a:rPr lang="id-ID" sz="2800" i="1">
                            <a:latin typeface="Cambria Math"/>
                          </a:rPr>
                          <m:t>(</m:t>
                        </m:r>
                        <m:r>
                          <a:rPr lang="id-ID" sz="2800" i="1">
                            <a:latin typeface="Cambria Math"/>
                          </a:rPr>
                          <m:t>𝑥</m:t>
                        </m:r>
                        <m:r>
                          <a:rPr lang="id-ID" sz="2800" i="1">
                            <a:latin typeface="Cambria Math"/>
                          </a:rPr>
                          <m:t>,</m:t>
                        </m:r>
                        <m:r>
                          <a:rPr lang="id-ID" sz="2800" i="1">
                            <a:latin typeface="Cambria Math"/>
                          </a:rPr>
                          <m:t>𝑦</m:t>
                        </m:r>
                        <m:r>
                          <a:rPr lang="id-ID" sz="2800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id-ID" sz="2800" i="1">
                        <a:latin typeface="Cambria Math"/>
                      </a:rPr>
                      <m:t>𝑑𝐴</m:t>
                    </m:r>
                  </m:oMath>
                </a14:m>
                <a:endParaRPr lang="id-ID" sz="2800" dirty="0" smtClean="0"/>
              </a:p>
              <a:p>
                <a:pPr marL="514350" indent="-514350"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∬"/>
                        <m:limLoc m:val="undOvr"/>
                        <m:ctrlPr>
                          <a:rPr lang="id-ID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id-ID" sz="2800" i="1">
                            <a:latin typeface="Cambria Math"/>
                          </a:rPr>
                          <m:t>𝐷</m:t>
                        </m:r>
                      </m:sub>
                      <m:sup/>
                      <m:e>
                        <m:r>
                          <a:rPr lang="id-ID" sz="2800" i="1">
                            <a:latin typeface="Cambria Math"/>
                          </a:rPr>
                          <m:t>𝑓</m:t>
                        </m:r>
                        <m:r>
                          <a:rPr lang="id-ID" sz="2800" i="1">
                            <a:latin typeface="Cambria Math"/>
                          </a:rPr>
                          <m:t>(</m:t>
                        </m:r>
                        <m:r>
                          <a:rPr lang="id-ID" sz="2800" i="1">
                            <a:latin typeface="Cambria Math"/>
                          </a:rPr>
                          <m:t>𝑥</m:t>
                        </m:r>
                        <m:r>
                          <a:rPr lang="id-ID" sz="2800" i="1">
                            <a:latin typeface="Cambria Math"/>
                          </a:rPr>
                          <m:t>,</m:t>
                        </m:r>
                        <m:r>
                          <a:rPr lang="id-ID" sz="2800" i="1">
                            <a:latin typeface="Cambria Math"/>
                          </a:rPr>
                          <m:t>𝑦</m:t>
                        </m:r>
                        <m:r>
                          <a:rPr lang="id-ID" sz="2800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id-ID" sz="2800" i="1">
                        <a:latin typeface="Cambria Math"/>
                      </a:rPr>
                      <m:t>𝑑𝐴</m:t>
                    </m:r>
                    <m:r>
                      <a:rPr lang="id-ID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∬"/>
                        <m:limLoc m:val="undOvr"/>
                        <m:ctrlPr>
                          <a:rPr lang="id-ID" sz="2800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id-ID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4"/>
                              </m:rPr>
                              <a:rPr lang="id-ID" sz="28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m:rPr>
                                <m:brk m:alnAt="24"/>
                              </m:rPr>
                              <a:rPr lang="id-ID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id-ID" sz="2800" i="1">
                            <a:latin typeface="Cambria Math"/>
                          </a:rPr>
                          <m:t>𝑓</m:t>
                        </m:r>
                        <m:r>
                          <a:rPr lang="id-ID" sz="2800" i="1">
                            <a:latin typeface="Cambria Math"/>
                          </a:rPr>
                          <m:t>(</m:t>
                        </m:r>
                        <m:r>
                          <a:rPr lang="id-ID" sz="2800" i="1">
                            <a:latin typeface="Cambria Math"/>
                          </a:rPr>
                          <m:t>𝑥</m:t>
                        </m:r>
                        <m:r>
                          <a:rPr lang="id-ID" sz="2800" i="1">
                            <a:latin typeface="Cambria Math"/>
                          </a:rPr>
                          <m:t>,</m:t>
                        </m:r>
                        <m:r>
                          <a:rPr lang="id-ID" sz="2800" i="1">
                            <a:latin typeface="Cambria Math"/>
                          </a:rPr>
                          <m:t>𝑦</m:t>
                        </m:r>
                        <m:r>
                          <a:rPr lang="id-ID" sz="2800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id-ID" sz="2800" i="1">
                        <a:latin typeface="Cambria Math"/>
                      </a:rPr>
                      <m:t>𝑑𝐴</m:t>
                    </m:r>
                    <m:r>
                      <a:rPr lang="id-ID" sz="2800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∬"/>
                        <m:limLoc m:val="undOvr"/>
                        <m:ctrlPr>
                          <a:rPr lang="id-ID" sz="2800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id-ID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4"/>
                              </m:rPr>
                              <a:rPr lang="id-ID" sz="28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m:rPr>
                                <m:brk m:alnAt="24"/>
                              </m:rPr>
                              <a:rPr lang="id-ID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a:rPr lang="id-ID" sz="2800" i="1">
                            <a:latin typeface="Cambria Math"/>
                          </a:rPr>
                          <m:t>𝑓</m:t>
                        </m:r>
                        <m:r>
                          <a:rPr lang="id-ID" sz="2800" i="1">
                            <a:latin typeface="Cambria Math"/>
                          </a:rPr>
                          <m:t>(</m:t>
                        </m:r>
                        <m:r>
                          <a:rPr lang="id-ID" sz="2800" i="1">
                            <a:latin typeface="Cambria Math"/>
                          </a:rPr>
                          <m:t>𝑥</m:t>
                        </m:r>
                        <m:r>
                          <a:rPr lang="id-ID" sz="2800" i="1">
                            <a:latin typeface="Cambria Math"/>
                          </a:rPr>
                          <m:t>,</m:t>
                        </m:r>
                        <m:r>
                          <a:rPr lang="id-ID" sz="2800" i="1">
                            <a:latin typeface="Cambria Math"/>
                          </a:rPr>
                          <m:t>𝑦</m:t>
                        </m:r>
                        <m:r>
                          <a:rPr lang="id-ID" sz="2800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id-ID" sz="2800" i="1">
                        <a:latin typeface="Cambria Math"/>
                      </a:rPr>
                      <m:t>𝑑𝐴</m:t>
                    </m:r>
                  </m:oMath>
                </a14:m>
                <a:endParaRPr lang="id-ID" sz="2800" dirty="0" smtClean="0"/>
              </a:p>
              <a:p>
                <a:pPr marL="514350" indent="-514350">
                  <a:buFont typeface="Arial" pitchFamily="34" charset="0"/>
                  <a:buAutoNum type="arabicPeriod"/>
                </a:pPr>
                <a:r>
                  <a:rPr lang="id-ID" sz="2800" dirty="0" smtClean="0"/>
                  <a:t>Jika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</a:rPr>
                          <m:t>𝑥</m:t>
                        </m:r>
                        <m:r>
                          <a:rPr lang="id-ID" sz="2800" b="0" i="1" smtClean="0">
                            <a:latin typeface="Cambria Math"/>
                          </a:rPr>
                          <m:t>,</m:t>
                        </m:r>
                        <m:r>
                          <a:rPr lang="id-ID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id-ID" sz="2800" b="0" i="1" smtClean="0">
                        <a:latin typeface="Cambria Math"/>
                      </a:rPr>
                      <m:t>≤</m:t>
                    </m:r>
                    <m:r>
                      <a:rPr lang="id-ID" sz="2800" b="0" i="1" smtClean="0">
                        <a:latin typeface="Cambria Math"/>
                      </a:rPr>
                      <m:t>𝑔</m:t>
                    </m:r>
                    <m:r>
                      <a:rPr lang="id-ID" sz="2800" b="0" i="1" smtClean="0">
                        <a:latin typeface="Cambria Math"/>
                      </a:rPr>
                      <m:t>(</m:t>
                    </m:r>
                    <m:r>
                      <a:rPr lang="id-ID" sz="2800" b="0" i="1" smtClean="0">
                        <a:latin typeface="Cambria Math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</a:rPr>
                      <m:t>,</m:t>
                    </m:r>
                    <m:r>
                      <a:rPr lang="id-ID" sz="2800" b="0" i="1" smtClean="0">
                        <a:latin typeface="Cambria Math"/>
                      </a:rPr>
                      <m:t>𝑦</m:t>
                    </m:r>
                    <m:r>
                      <a:rPr lang="id-ID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id-ID" sz="2800" dirty="0" smtClean="0"/>
                  <a:t> maka berlaku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undOvr"/>
                          <m:ctrlPr>
                            <a:rPr lang="id-ID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d-ID" sz="2800" i="1">
                              <a:latin typeface="Cambria Math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id-ID" sz="2800" i="1">
                              <a:latin typeface="Cambria Math"/>
                            </a:rPr>
                            <m:t>𝑓</m:t>
                          </m:r>
                          <m:r>
                            <a:rPr lang="id-ID" sz="2800" i="1">
                              <a:latin typeface="Cambria Math"/>
                            </a:rPr>
                            <m:t>(</m:t>
                          </m:r>
                          <m:r>
                            <a:rPr lang="id-ID" sz="2800" i="1">
                              <a:latin typeface="Cambria Math"/>
                            </a:rPr>
                            <m:t>𝑥</m:t>
                          </m:r>
                          <m:r>
                            <a:rPr lang="id-ID" sz="2800" i="1">
                              <a:latin typeface="Cambria Math"/>
                            </a:rPr>
                            <m:t>,</m:t>
                          </m:r>
                          <m:r>
                            <a:rPr lang="id-ID" sz="2800" i="1">
                              <a:latin typeface="Cambria Math"/>
                            </a:rPr>
                            <m:t>𝑦</m:t>
                          </m:r>
                          <m:r>
                            <a:rPr lang="id-ID" sz="280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id-ID" sz="2800" i="1">
                          <a:latin typeface="Cambria Math"/>
                        </a:rPr>
                        <m:t>𝑑𝐴</m:t>
                      </m:r>
                      <m:r>
                        <a:rPr lang="id-ID" sz="2800" b="0" i="1" smtClean="0">
                          <a:latin typeface="Cambria Math"/>
                        </a:rPr>
                        <m:t>≤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id-ID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d-ID" sz="2800" i="1">
                              <a:latin typeface="Cambria Math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id-ID" sz="28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id-ID" sz="2800" i="1">
                              <a:latin typeface="Cambria Math"/>
                            </a:rPr>
                            <m:t>(</m:t>
                          </m:r>
                          <m:r>
                            <a:rPr lang="id-ID" sz="2800" i="1">
                              <a:latin typeface="Cambria Math"/>
                            </a:rPr>
                            <m:t>𝑥</m:t>
                          </m:r>
                          <m:r>
                            <a:rPr lang="id-ID" sz="2800" i="1">
                              <a:latin typeface="Cambria Math"/>
                            </a:rPr>
                            <m:t>,</m:t>
                          </m:r>
                          <m:r>
                            <a:rPr lang="id-ID" sz="2800" i="1">
                              <a:latin typeface="Cambria Math"/>
                            </a:rPr>
                            <m:t>𝑦</m:t>
                          </m:r>
                          <m:r>
                            <a:rPr lang="id-ID" sz="280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id-ID" sz="2800" i="1">
                          <a:latin typeface="Cambria Math"/>
                        </a:rPr>
                        <m:t>𝑑𝐴</m:t>
                      </m:r>
                    </m:oMath>
                  </m:oMathPara>
                </a14:m>
                <a:endParaRPr lang="id-ID" sz="2800" dirty="0"/>
              </a:p>
              <a:p>
                <a:pPr marL="514350" indent="-514350">
                  <a:buFont typeface="Arial" pitchFamily="34" charset="0"/>
                  <a:buAutoNum type="arabicPeriod"/>
                </a:pPr>
                <a:endParaRPr lang="id-ID" sz="2800" dirty="0"/>
              </a:p>
              <a:p>
                <a:pPr marL="514350" indent="-514350">
                  <a:buFont typeface="Arial" pitchFamily="34" charset="0"/>
                  <a:buAutoNum type="arabicPeriod"/>
                </a:pPr>
                <a:endParaRPr lang="id-ID" sz="2800" dirty="0"/>
              </a:p>
              <a:p>
                <a:pPr marL="514350" indent="-514350">
                  <a:buFont typeface="Arial" pitchFamily="34" charset="0"/>
                  <a:buAutoNum type="arabicPeriod"/>
                </a:pPr>
                <a:endParaRPr lang="id-ID" sz="2800" dirty="0"/>
              </a:p>
              <a:p>
                <a:pPr marL="514350" indent="-514350">
                  <a:buFont typeface="Arial" pitchFamily="34" charset="0"/>
                  <a:buAutoNum type="arabicPeriod"/>
                </a:pPr>
                <a:endParaRPr lang="id-ID" sz="2800" dirty="0"/>
              </a:p>
              <a:p>
                <a:pPr marL="514350" indent="-514350">
                  <a:buAutoNum type="arabicPeriod"/>
                </a:pPr>
                <a:endParaRPr lang="id-ID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610600" cy="4525963"/>
              </a:xfrm>
              <a:blipFill rotWithShape="1">
                <a:blip r:embed="rId2"/>
                <a:stretch>
                  <a:fillRect l="-1415" b="-5296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5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308" y="1276463"/>
            <a:ext cx="7357581" cy="51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" name="TextBox 98"/>
          <p:cNvSpPr txBox="1"/>
          <p:nvPr/>
        </p:nvSpPr>
        <p:spPr>
          <a:xfrm>
            <a:off x="914400" y="685800"/>
            <a:ext cx="8001000" cy="51464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800" b="1" dirty="0" smtClean="0"/>
              <a:t>CARA MENENTUKAN BATAS INTEGRAL LIPAT DUA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716" y="1176480"/>
            <a:ext cx="7671221" cy="473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076" y="1310489"/>
            <a:ext cx="7464789" cy="424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455" y="762000"/>
            <a:ext cx="7023145" cy="548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3118</TotalTime>
  <Words>238</Words>
  <Application>Microsoft Office PowerPoint</Application>
  <PresentationFormat>On-screen Show (4:3)</PresentationFormat>
  <Paragraphs>27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CONTOH SEDERHANA</vt:lpstr>
      <vt:lpstr>SIFAT-SIFAT INTEGRAL LIPAT DUA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99</cp:revision>
  <dcterms:modified xsi:type="dcterms:W3CDTF">2018-09-06T07:46:16Z</dcterms:modified>
</cp:coreProperties>
</file>