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5"/>
  </p:notesMasterIdLst>
  <p:sldIdLst>
    <p:sldId id="343" r:id="rId4"/>
    <p:sldId id="256" r:id="rId5"/>
    <p:sldId id="354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5" r:id="rId16"/>
    <p:sldId id="318" r:id="rId17"/>
    <p:sldId id="319" r:id="rId18"/>
    <p:sldId id="356" r:id="rId19"/>
    <p:sldId id="357" r:id="rId20"/>
    <p:sldId id="358" r:id="rId21"/>
    <p:sldId id="359" r:id="rId22"/>
    <p:sldId id="360" r:id="rId23"/>
    <p:sldId id="326" r:id="rId24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08" y="-6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67D7-9B34-4DD9-836D-E0FF68B0F29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BBE6-ACEA-4EF9-BC92-411472519DB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BB49-AD3C-43E3-B3EE-1BD077D57B9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04272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4</a:t>
            </a:r>
          </a:p>
          <a:p>
            <a:pPr algn="ctr"/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INTEGRAL LIPAT DUA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798246" y="959941"/>
                <a:ext cx="7462610" cy="5144941"/>
              </a:xfrm>
              <a:prstGeom prst="rect">
                <a:avLst/>
              </a:prstGeom>
            </p:spPr>
            <p:txBody>
              <a:bodyPr lIns="82945" tIns="41473" rIns="82945" bIns="41473">
                <a:noAutofit/>
              </a:bodyPr>
              <a:lstStyle/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Penyelesaian: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								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    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buFont typeface="Wingdings" pitchFamily="2" charset="2"/>
                  <a:buChar char="Ø"/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Koordinat Bola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Hubungan koordinat bola ke koordinat cartesius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𝜃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,∅)→(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46" y="959941"/>
                <a:ext cx="7462610" cy="5144941"/>
              </a:xfrm>
              <a:prstGeom prst="rect">
                <a:avLst/>
              </a:prstGeom>
              <a:blipFill rotWithShape="1">
                <a:blip r:embed="rId2"/>
                <a:stretch>
                  <a:fillRect l="-1797" t="-1185" r="-899" b="-129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387844"/>
                  </p:ext>
                </p:extLst>
              </p:nvPr>
            </p:nvGraphicFramePr>
            <p:xfrm>
              <a:off x="1071408" y="1717167"/>
              <a:ext cx="8072592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6296"/>
                    <a:gridCol w="4036296"/>
                  </a:tblGrid>
                  <a:tr h="370840">
                    <a:tc>
                      <a:txBody>
                        <a:bodyPr/>
                        <a:lstStyle/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:r>
                            <a:rPr lang="id-ID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400" smtClean="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400" smtClean="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r>
                            <a:rPr lang="id-ID" sz="2400" dirty="0" smtClean="0"/>
                            <a:t>	</a:t>
                          </a:r>
                        </a:p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40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400" smtClean="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400" smtClean="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r>
                            <a:rPr lang="id-ID" sz="2400" dirty="0" smtClean="0"/>
                            <a:t>	</a:t>
                          </a:r>
                        </a:p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:r>
                            <a:rPr lang="id-ID" sz="2400" dirty="0" smtClean="0"/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d-ID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240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240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id-ID" sz="240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d-ID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2400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id-ID" sz="240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id-ID" sz="240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d-ID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2400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id-ID" sz="240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d-ID" sz="2400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id-ID" sz="2400" smtClean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lang="id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d-ID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d-ID" sz="2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id-ID" sz="24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40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id-ID" sz="2400" dirty="0" smtClean="0"/>
                        </a:p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d-ID" sz="2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sz="2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id-ID" sz="240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id-ID"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id-ID" sz="2400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id-ID" sz="2400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id-ID" sz="2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sz="2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id-ID" sz="240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id-ID"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id-ID" sz="2400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id-ID" sz="24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40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id-ID" sz="2400" dirty="0" smtClean="0"/>
                        </a:p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d-ID" sz="24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id-ID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id-ID" sz="240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d-ID" sz="2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id-ID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id-ID" sz="24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40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id-ID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d-ID" sz="240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func>
                                          <m:funcPr>
                                            <m:ctrlPr>
                                              <a:rPr lang="id-ID" sz="24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id-ID" sz="240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r>
                                              <a:rPr lang="id-ID" sz="240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d-ID" sz="240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id-ID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d-ID" sz="240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func>
                                          <m:funcPr>
                                            <m:ctrlPr>
                                              <a:rPr lang="id-ID" sz="24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id-ID" sz="240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id-ID" sz="240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d-ID" sz="24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40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  <a:p>
                          <a:pPr marL="311045" indent="-311045">
                            <a:spcBef>
                              <a:spcPct val="20000"/>
                            </a:spcBef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d-ID" sz="240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d-ID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40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id-ID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d-ID" sz="24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40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id-ID" sz="2400" dirty="0"/>
                        </a:p>
                        <a:p>
                          <a:endParaRPr lang="id-ID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387844"/>
                  </p:ext>
                </p:extLst>
              </p:nvPr>
            </p:nvGraphicFramePr>
            <p:xfrm>
              <a:off x="1071408" y="1717167"/>
              <a:ext cx="8072592" cy="23976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6296"/>
                    <a:gridCol w="4036296"/>
                  </a:tblGrid>
                  <a:tr h="2397633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1" t="-1527" r="-100000" b="-5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1" t="-1527" b="-58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304800" y="1008530"/>
                <a:ext cx="8610599" cy="5144941"/>
              </a:xfrm>
              <a:prstGeom prst="rect">
                <a:avLst/>
              </a:prstGeom>
            </p:spPr>
            <p:txBody>
              <a:bodyPr lIns="82945" tIns="41473" rIns="82945" bIns="41473">
                <a:noAutofit/>
              </a:bodyPr>
              <a:lstStyle/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400" dirty="0" smtClean="0"/>
                  <a:t>	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400" dirty="0" smtClean="0"/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400" dirty="0" smtClean="0"/>
                  <a:t>                                                                     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400" dirty="0" smtClean="0"/>
                  <a:t>	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400" dirty="0" smtClean="0"/>
              </a:p>
              <a:p>
                <a:pPr marL="311045" indent="-311045">
                  <a:spcBef>
                    <a:spcPct val="20000"/>
                  </a:spcBef>
                  <a:defRPr/>
                </a:pPr>
                <a:endParaRPr lang="id-ID" sz="2400" dirty="0" smtClean="0"/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400" dirty="0" smtClean="0"/>
                  <a:t>	Contoh soal:</a:t>
                </a:r>
              </a:p>
              <a:p>
                <a:pPr marL="414726" indent="-414726"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id-ID" sz="2400" dirty="0" smtClean="0"/>
                  <a:t>Tentukan koordinat cartesius sebuah titik yang mempunyai koordinat bola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</a:rPr>
                      <m:t>(8, </m:t>
                    </m:r>
                    <m:f>
                      <m:fPr>
                        <m:ctrlPr>
                          <a:rPr lang="id-ID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id-ID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d-ID" sz="24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id-ID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/>
                          </a:rPr>
                          <m:t>2</m:t>
                        </m:r>
                        <m:r>
                          <a:rPr lang="id-ID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id-ID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d-ID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id-ID" sz="2400" dirty="0" smtClean="0"/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dirty="0" smtClean="0"/>
                  <a:t>	Peny:</a:t>
                </a: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dirty="0" smtClean="0"/>
                  <a:t>	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</a:rPr>
                      <m:t>(8, </m:t>
                    </m:r>
                    <m:f>
                      <m:fPr>
                        <m:ctrlPr>
                          <a:rPr lang="id-I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d-ID" sz="2400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id-I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</a:rPr>
                          <m:t>2</m:t>
                        </m:r>
                        <m:r>
                          <a:rPr lang="id-ID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d-ID" sz="2400" i="1">
                        <a:latin typeface="Cambria Math"/>
                      </a:rPr>
                      <m:t>)</m:t>
                    </m:r>
                    <m:r>
                      <a:rPr lang="id-ID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id-ID" sz="2400" b="0" i="1" smtClean="0">
                        <a:latin typeface="Cambria Math"/>
                        <a:ea typeface="Cambria Math"/>
                      </a:rPr>
                      <m:t>(2</m:t>
                    </m:r>
                    <m:rad>
                      <m:radPr>
                        <m:degHide m:val="on"/>
                        <m:ctrlPr>
                          <a:rPr lang="id-ID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,6,−4)</m:t>
                    </m:r>
                  </m:oMath>
                </a14:m>
                <a:endParaRPr lang="id-ID" sz="2400" dirty="0"/>
              </a:p>
              <a:p>
                <a:pPr marL="414726" indent="-414726">
                  <a:spcBef>
                    <a:spcPct val="20000"/>
                  </a:spcBef>
                  <a:defRPr/>
                </a:pPr>
                <a:endParaRPr lang="id-ID" sz="2400" dirty="0"/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08530"/>
                <a:ext cx="8610599" cy="5144941"/>
              </a:xfrm>
              <a:prstGeom prst="rect">
                <a:avLst/>
              </a:prstGeom>
              <a:blipFill rotWithShape="1">
                <a:blip r:embed="rId2"/>
                <a:stretch>
                  <a:fillRect l="-1204" t="-948" b="-105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508687"/>
                  </p:ext>
                </p:extLst>
              </p:nvPr>
            </p:nvGraphicFramePr>
            <p:xfrm>
              <a:off x="771596" y="1008530"/>
              <a:ext cx="8074706" cy="25553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7353"/>
                    <a:gridCol w="403735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d-ID" sz="2000" dirty="0" smtClean="0"/>
                            <a:t>Bola ke cartesius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00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𝒔𝒊𝒏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∅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𝒄𝒐𝒔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id-ID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000" smtClean="0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𝒔𝒊𝒏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∅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𝒔𝒊𝒏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id-ID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000" smtClean="0"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𝒄𝒐𝒔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 ∅</m:t>
                                </m:r>
                              </m:oMath>
                            </m:oMathPara>
                          </a14:m>
                          <a:endParaRPr lang="id-ID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d-ID" sz="2000" dirty="0" smtClean="0"/>
                            <a:t>Cartesius ke Bola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000" smtClean="0">
                                    <a:latin typeface="Cambria Math"/>
                                  </a:rPr>
                                  <m:t>𝝆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d-ID" sz="200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id-ID" sz="2000" smtClean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id-ID" sz="2000" smtClean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id-ID" sz="2000" dirty="0" smtClean="0"/>
                        </a:p>
                        <a:p>
                          <a:endParaRPr lang="id-ID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000" smtClean="0">
                                    <a:latin typeface="Cambria Math"/>
                                  </a:rPr>
                                  <m:t>𝜽</m:t>
                                </m:r>
                                <m:r>
                                  <a:rPr lang="id-ID" sz="2000" smtClean="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id-ID" sz="20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d-ID" sz="2000" smtClean="0"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num>
                                      <m:den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id-ID" sz="2000" dirty="0" smtClean="0"/>
                        </a:p>
                        <a:p>
                          <a:endParaRPr lang="id-ID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000" smtClean="0">
                                    <a:latin typeface="Cambria Math"/>
                                  </a:rPr>
                                  <m:t>∅=</m:t>
                                </m:r>
                                <m:func>
                                  <m:funcPr>
                                    <m:ctrlPr>
                                      <a:rPr lang="id-ID" sz="20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d-ID" sz="200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id-ID" sz="2000" smtClean="0">
                                        <a:latin typeface="Cambria Math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id-ID" sz="20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d-ID" sz="2000" smtClean="0">
                                            <a:latin typeface="Cambria Math"/>
                                          </a:rPr>
                                          <m:t>𝒛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d-ID" sz="2000" i="1" smtClean="0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id-ID" sz="200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d-ID" sz="2000" smtClean="0"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d-ID" sz="2000" smtClean="0"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id-ID" sz="2000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id-ID" sz="200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d-ID" sz="2000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d-ID" sz="2000" smtClean="0"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id-ID" sz="2000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id-ID" sz="200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d-ID" sz="2000" smtClean="0">
                                                    <a:latin typeface="Cambria Math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d-ID" sz="2000" smtClean="0"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id-ID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508687"/>
                  </p:ext>
                </p:extLst>
              </p:nvPr>
            </p:nvGraphicFramePr>
            <p:xfrm>
              <a:off x="771596" y="1008530"/>
              <a:ext cx="8074706" cy="25553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7353"/>
                    <a:gridCol w="4037353"/>
                  </a:tblGrid>
                  <a:tr h="2555304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1" t="-1190" r="-100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1" t="-1190" r="-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736366" y="1068318"/>
                <a:ext cx="7462610" cy="49374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/>
              <a:p>
                <a:pPr marL="414726" indent="-414726">
                  <a:spcBef>
                    <a:spcPct val="20000"/>
                  </a:spcBef>
                  <a:buFont typeface="+mj-lt"/>
                  <a:buAutoNum type="arabicPeriod" startAt="2"/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Tentukan grafik dari </a:t>
                </a:r>
                <a14:m>
                  <m:oMath xmlns:m="http://schemas.openxmlformats.org/officeDocument/2006/math">
                    <m:r>
                      <a:rPr lang="id-ID" sz="28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=2</m:t>
                    </m:r>
                    <m:func>
                      <m:funcPr>
                        <m:ctrlPr>
                          <a:rPr lang="id-ID" sz="2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d-ID" sz="28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id-ID" sz="28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func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Penyelesaian:</a:t>
                </a: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id-ID" sz="28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=2</m:t>
                    </m:r>
                    <m:func>
                      <m:funcPr>
                        <m:ctrlPr>
                          <a:rPr lang="id-ID" sz="2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d-ID" sz="28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id-ID" sz="28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func>
                  </m:oMath>
                </a14:m>
                <a:endParaRPr lang="id-ID" sz="28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d-ID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𝜌</m:t>
                    </m:r>
                    <m:func>
                      <m:funcPr>
                        <m:ctrlPr>
                          <a:rPr lang="id-ID" sz="2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d-ID" sz="28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id-ID" sz="28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func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=2</m:t>
                    </m:r>
                    <m:r>
                      <a:rPr lang="id-ID" sz="2800" b="0" i="1" smtClean="0">
                        <a:latin typeface="Cambria Math"/>
                      </a:rPr>
                      <m:t>𝑧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−2</m:t>
                    </m:r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+1=1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Ini merupakan persamaan bola yang titik pusatnya di (0,0,1) dan jari-jarinya 1.</a:t>
                </a: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66" y="1068318"/>
                <a:ext cx="7462610" cy="4937472"/>
              </a:xfrm>
              <a:prstGeom prst="rect">
                <a:avLst/>
              </a:prstGeom>
              <a:blipFill rotWithShape="1">
                <a:blip r:embed="rId2"/>
                <a:stretch>
                  <a:fillRect l="-1797" t="-12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229600" cy="1143000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LUAS PERMUKAAN </a:t>
            </a:r>
            <a:br>
              <a:rPr lang="id-ID" sz="4000" b="1" dirty="0" smtClean="0"/>
            </a:br>
            <a:r>
              <a:rPr lang="id-ID" sz="4000" b="1" dirty="0" smtClean="0"/>
              <a:t>DAN MOMEN INERSIA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172988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4" y="988159"/>
            <a:ext cx="8631113" cy="48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73" y="880037"/>
            <a:ext cx="8362045" cy="422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CONTOH</a:t>
            </a:r>
            <a:endParaRPr lang="id-ID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3" y="1620715"/>
            <a:ext cx="8816727" cy="43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4" y="1189672"/>
            <a:ext cx="5859875" cy="39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339" y="901890"/>
            <a:ext cx="8015206" cy="4584510"/>
            <a:chOff x="422339" y="901890"/>
            <a:chExt cx="8015206" cy="458451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39" y="901890"/>
              <a:ext cx="8015206" cy="1383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39" y="2234297"/>
              <a:ext cx="3006661" cy="325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103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67" y="596635"/>
            <a:ext cx="6564033" cy="595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2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701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luas daerah bidang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dan momen inersia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288" y="972635"/>
            <a:ext cx="7194512" cy="3827965"/>
            <a:chOff x="349288" y="744035"/>
            <a:chExt cx="7194512" cy="382796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44035"/>
              <a:ext cx="6903049" cy="1487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88" y="2071561"/>
              <a:ext cx="7194512" cy="250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56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9249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6" y="2895600"/>
            <a:ext cx="7946297" cy="62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id-ID" sz="4000" b="1" dirty="0" smtClean="0"/>
              <a:t>APLIKASI</a:t>
            </a:r>
            <a:r>
              <a:rPr lang="en-US" sz="4000" b="1" dirty="0" smtClean="0"/>
              <a:t> INTEGRAL LIPAT DUA 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lang="en-US" sz="1800" b="1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8875"/>
            <a:ext cx="7378970" cy="554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702499" y="1077686"/>
            <a:ext cx="7462610" cy="5075785"/>
          </a:xfrm>
          <a:prstGeom prst="rect">
            <a:avLst/>
          </a:prstGeom>
        </p:spPr>
        <p:txBody>
          <a:bodyPr lIns="82945" tIns="41473" rIns="82945" bIns="41473">
            <a:normAutofit fontScale="92500"/>
          </a:bodyPr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id-ID" sz="2500" b="1" u="sng" dirty="0" smtClean="0">
                <a:latin typeface="Times New Roman" pitchFamily="18" charset="0"/>
                <a:cs typeface="Times New Roman" pitchFamily="18" charset="0"/>
              </a:rPr>
              <a:t>Koordinat Silinder dan Koordinat Bola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11045" indent="-31104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d-ID" sz="2200" b="1" u="sng" dirty="0" smtClean="0">
                <a:latin typeface="Times New Roman" pitchFamily="18" charset="0"/>
                <a:cs typeface="Times New Roman" pitchFamily="18" charset="0"/>
              </a:rPr>
              <a:t>Koordinat Cartesius dalam ruang berdimensi tiga</a:t>
            </a:r>
            <a:endParaRPr lang="id-ID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11045" indent="-311045">
              <a:spcBef>
                <a:spcPct val="20000"/>
              </a:spcBef>
              <a:defRPr/>
            </a:pPr>
            <a:endParaRPr lang="id-ID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Kesepakatan umum: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sumbu y              positif ke kanan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sumbu z              positif ke atas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sumbu x              tegak lurus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terhadap kertas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	Bidanganya :   yz, xz,  xy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	P (x,y,z)             P (2,-3, 4)</a:t>
            </a:r>
            <a:endParaRPr lang="id-ID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72" descr="41.JPG"/>
          <p:cNvPicPr>
            <a:picLocks noChangeAspect="1"/>
          </p:cNvPicPr>
          <p:nvPr/>
        </p:nvPicPr>
        <p:blipFill>
          <a:blip r:embed="rId2"/>
          <a:srcRect b="40000"/>
          <a:stretch>
            <a:fillRect/>
          </a:stretch>
        </p:blipFill>
        <p:spPr>
          <a:xfrm>
            <a:off x="1255285" y="2599124"/>
            <a:ext cx="2221015" cy="207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736366" y="959941"/>
                <a:ext cx="8102834" cy="5144941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/>
              <a:p>
                <a:pPr marL="311045" indent="-311045">
                  <a:spcBef>
                    <a:spcPct val="20000"/>
                  </a:spcBef>
                  <a:buFont typeface="Wingdings" pitchFamily="2" charset="2"/>
                  <a:buChar char="Ø"/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Persamaan Standar Bola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Definisi bola adalah himpunan titik-titik di dalam ruang berdimensi tiga yang mempunyai jarak konstan (jari-jari) dari sebuah titik tetap (pusat).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ex:  (x, y  z )                titik pada sebuah bola 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	      r        =    jari-jari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	( h, k, l ) =  titik pusat.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Persamaan: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id-ID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Bentuk terurainya: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id-ID" sz="2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𝐺𝑥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𝐻𝑦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𝐼𝑧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𝐽</m:t>
                      </m:r>
                      <m:r>
                        <a:rPr lang="id-ID" sz="22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id-ID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  <a:endParaRPr lang="id-ID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66" y="959941"/>
                <a:ext cx="8102834" cy="5144941"/>
              </a:xfrm>
              <a:prstGeom prst="rect">
                <a:avLst/>
              </a:prstGeom>
              <a:blipFill rotWithShape="1">
                <a:blip r:embed="rId2"/>
                <a:stretch>
                  <a:fillRect l="-1053" t="-711" r="-12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/>
          <p:nvPr/>
        </p:nvCxnSpPr>
        <p:spPr>
          <a:xfrm>
            <a:off x="2800014" y="2667000"/>
            <a:ext cx="552786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11" y="3057622"/>
            <a:ext cx="2959689" cy="2962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686862" y="967165"/>
                <a:ext cx="7462610" cy="5075785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/>
              <a:p>
                <a:pPr marL="311045" indent="-311045">
                  <a:spcBef>
                    <a:spcPct val="20000"/>
                  </a:spcBef>
                  <a:buFont typeface="Wingdings" pitchFamily="2" charset="2"/>
                  <a:buChar char="Ø"/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Koordinat Silinder dan Koordinat bola</a:t>
                </a:r>
              </a:p>
              <a:p>
                <a:pPr marL="414726" indent="-95041"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	Koordinat Cartesius </a:t>
                </a:r>
                <a14:m>
                  <m:oMath xmlns:m="http://schemas.openxmlformats.org/officeDocument/2006/math"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2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14726" indent="-95041"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id-ID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   Koordinat Silinder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l-GR" sz="2200" i="1" dirty="0" smtClean="0">
                        <a:latin typeface="Cambria Math"/>
                        <a:cs typeface="Times New Roman" pitchFamily="18" charset="0"/>
                      </a:rPr>
                      <m:t>𝜃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 )</m:t>
                    </m:r>
                  </m:oMath>
                </a14:m>
                <a:endParaRPr lang="id-ID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07852" indent="-488168"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Koordinat bola  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( </m:t>
                    </m:r>
                    <m:r>
                      <a:rPr lang="el-GR" sz="2200" i="1" dirty="0" smtClean="0">
                        <a:latin typeface="Cambria Math"/>
                        <a:cs typeface="Times New Roman" pitchFamily="18" charset="0"/>
                      </a:rPr>
                      <m:t>𝜌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l-GR" sz="2200" i="1" dirty="0" smtClean="0">
                        <a:latin typeface="Cambria Math"/>
                        <a:cs typeface="Times New Roman" pitchFamily="18" charset="0"/>
                      </a:rPr>
                      <m:t>𝜃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l-GR" sz="2200" i="1" dirty="0" smtClean="0">
                        <a:latin typeface="Cambria Math"/>
                        <a:cs typeface="Times New Roman" pitchFamily="18" charset="0"/>
                      </a:rPr>
                      <m:t>𝜑</m:t>
                    </m:r>
                    <m:r>
                      <a:rPr lang="id-ID" sz="2200" i="1" dirty="0" smtClean="0">
                        <a:latin typeface="Cambria Math"/>
                        <a:cs typeface="Times New Roman" pitchFamily="18" charset="0"/>
                      </a:rPr>
                      <m:t> )</m:t>
                    </m:r>
                  </m:oMath>
                </a14:m>
                <a:endParaRPr lang="id-ID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07852" indent="-488168">
                  <a:spcBef>
                    <a:spcPct val="20000"/>
                  </a:spcBef>
                  <a:defRPr/>
                </a:pPr>
                <a:endParaRPr lang="id-ID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07852" indent="-488168">
                  <a:spcBef>
                    <a:spcPct val="20000"/>
                  </a:spcBef>
                  <a:defRPr/>
                </a:pPr>
                <a:endParaRPr lang="id-ID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2" y="967165"/>
                <a:ext cx="7462610" cy="5075785"/>
              </a:xfrm>
              <a:prstGeom prst="rect">
                <a:avLst/>
              </a:prstGeom>
              <a:blipFill rotWithShape="1">
                <a:blip r:embed="rId2"/>
                <a:stretch>
                  <a:fillRect l="-980" t="-8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 rot="5400000" flipH="1" flipV="1">
            <a:off x="1204721" y="3491370"/>
            <a:ext cx="899032" cy="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928386" y="3906598"/>
            <a:ext cx="760719" cy="690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654237" y="3940886"/>
            <a:ext cx="1105572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39648" y="4355823"/>
            <a:ext cx="829179" cy="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103230" y="3975580"/>
            <a:ext cx="345782" cy="27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1653889" y="3871730"/>
            <a:ext cx="829876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77844" y="4424979"/>
            <a:ext cx="345491" cy="3299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y</a:t>
            </a:r>
            <a:endParaRPr lang="id-ID" dirty="0"/>
          </a:p>
        </p:txBody>
      </p:sp>
      <p:sp>
        <p:nvSpPr>
          <p:cNvPr id="79" name="TextBox 78"/>
          <p:cNvSpPr txBox="1"/>
          <p:nvPr/>
        </p:nvSpPr>
        <p:spPr>
          <a:xfrm>
            <a:off x="2345220" y="4079198"/>
            <a:ext cx="345491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x</a:t>
            </a:r>
            <a:endParaRPr lang="id-ID" dirty="0"/>
          </a:p>
        </p:txBody>
      </p:sp>
      <p:sp>
        <p:nvSpPr>
          <p:cNvPr id="80" name="TextBox 79"/>
          <p:cNvSpPr txBox="1"/>
          <p:nvPr/>
        </p:nvSpPr>
        <p:spPr>
          <a:xfrm>
            <a:off x="1792434" y="3733417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81" name="TextBox 80"/>
          <p:cNvSpPr txBox="1"/>
          <p:nvPr/>
        </p:nvSpPr>
        <p:spPr>
          <a:xfrm>
            <a:off x="2137925" y="3318479"/>
            <a:ext cx="1105572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P (x,y,z) </a:t>
            </a:r>
            <a:endParaRPr lang="id-ID" dirty="0"/>
          </a:p>
        </p:txBody>
      </p:sp>
      <p:cxnSp>
        <p:nvCxnSpPr>
          <p:cNvPr id="82" name="Straight Arrow Connector 81"/>
          <p:cNvCxnSpPr/>
          <p:nvPr/>
        </p:nvCxnSpPr>
        <p:spPr>
          <a:xfrm rot="5400000" flipH="1" flipV="1">
            <a:off x="3174712" y="3594384"/>
            <a:ext cx="968188" cy="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2932235" y="4183223"/>
            <a:ext cx="760719" cy="690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658086" y="4148355"/>
            <a:ext cx="1243768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5799667" y="3595105"/>
            <a:ext cx="1106501" cy="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3519512" y="4217772"/>
            <a:ext cx="899032" cy="62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3692142" y="4390402"/>
            <a:ext cx="1175657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rved Up Arrow 87"/>
          <p:cNvSpPr/>
          <p:nvPr/>
        </p:nvSpPr>
        <p:spPr>
          <a:xfrm>
            <a:off x="3381693" y="4494136"/>
            <a:ext cx="552786" cy="2074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19889" y="4770761"/>
            <a:ext cx="279384" cy="33519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l-GR" dirty="0" smtClean="0"/>
              <a:t>θ</a:t>
            </a:r>
            <a:endParaRPr lang="id-ID" dirty="0"/>
          </a:p>
        </p:txBody>
      </p:sp>
      <p:sp>
        <p:nvSpPr>
          <p:cNvPr id="90" name="TextBox 89"/>
          <p:cNvSpPr txBox="1"/>
          <p:nvPr/>
        </p:nvSpPr>
        <p:spPr>
          <a:xfrm>
            <a:off x="3934479" y="4148354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r</a:t>
            </a:r>
            <a:endParaRPr lang="id-ID" dirty="0"/>
          </a:p>
        </p:txBody>
      </p:sp>
      <p:sp>
        <p:nvSpPr>
          <p:cNvPr id="91" name="TextBox 90"/>
          <p:cNvSpPr txBox="1"/>
          <p:nvPr/>
        </p:nvSpPr>
        <p:spPr>
          <a:xfrm>
            <a:off x="4349068" y="4424980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92" name="TextBox 91"/>
          <p:cNvSpPr txBox="1"/>
          <p:nvPr/>
        </p:nvSpPr>
        <p:spPr>
          <a:xfrm>
            <a:off x="4349069" y="3456791"/>
            <a:ext cx="9673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P (r,</a:t>
            </a:r>
            <a:r>
              <a:rPr lang="el-GR" dirty="0" smtClean="0"/>
              <a:t>θ</a:t>
            </a:r>
            <a:r>
              <a:rPr lang="id-ID" dirty="0" smtClean="0"/>
              <a:t>, z )</a:t>
            </a:r>
            <a:endParaRPr lang="id-ID" dirty="0"/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5523390" y="4148703"/>
            <a:ext cx="829876" cy="829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352917" y="4148355"/>
            <a:ext cx="1451063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6179649" y="4321623"/>
            <a:ext cx="1244813" cy="898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6352882" y="4493416"/>
            <a:ext cx="1798064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352917" y="3595104"/>
            <a:ext cx="898277" cy="55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rved Up Arrow 97"/>
          <p:cNvSpPr/>
          <p:nvPr/>
        </p:nvSpPr>
        <p:spPr>
          <a:xfrm>
            <a:off x="5938328" y="4494136"/>
            <a:ext cx="552786" cy="2074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6524" y="4770761"/>
            <a:ext cx="279384" cy="33519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l-GR" dirty="0" smtClean="0"/>
              <a:t>θ</a:t>
            </a:r>
            <a:endParaRPr lang="id-ID" dirty="0"/>
          </a:p>
        </p:txBody>
      </p:sp>
      <p:sp>
        <p:nvSpPr>
          <p:cNvPr id="100" name="Circular Arrow 99"/>
          <p:cNvSpPr/>
          <p:nvPr/>
        </p:nvSpPr>
        <p:spPr>
          <a:xfrm>
            <a:off x="6352917" y="3595104"/>
            <a:ext cx="414589" cy="27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60212" y="3318479"/>
            <a:ext cx="304094" cy="33519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l-GR" dirty="0" smtClean="0"/>
              <a:t>φ</a:t>
            </a:r>
            <a:endParaRPr lang="id-ID" dirty="0"/>
          </a:p>
        </p:txBody>
      </p:sp>
      <p:sp>
        <p:nvSpPr>
          <p:cNvPr id="102" name="TextBox 101"/>
          <p:cNvSpPr txBox="1"/>
          <p:nvPr/>
        </p:nvSpPr>
        <p:spPr>
          <a:xfrm>
            <a:off x="6905703" y="3802573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l-GR" dirty="0" smtClean="0"/>
              <a:t>ρ</a:t>
            </a:r>
            <a:endParaRPr lang="id-ID" dirty="0"/>
          </a:p>
        </p:txBody>
      </p:sp>
      <p:sp>
        <p:nvSpPr>
          <p:cNvPr id="103" name="TextBox 102"/>
          <p:cNvSpPr txBox="1"/>
          <p:nvPr/>
        </p:nvSpPr>
        <p:spPr>
          <a:xfrm>
            <a:off x="7043900" y="3180166"/>
            <a:ext cx="1174670" cy="3299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P (</a:t>
            </a:r>
            <a:r>
              <a:rPr lang="el-GR" dirty="0" smtClean="0"/>
              <a:t>ρ</a:t>
            </a:r>
            <a:r>
              <a:rPr lang="id-ID" dirty="0" smtClean="0"/>
              <a:t> , </a:t>
            </a:r>
            <a:r>
              <a:rPr lang="el-GR" dirty="0" smtClean="0"/>
              <a:t>θ</a:t>
            </a:r>
            <a:r>
              <a:rPr lang="id-ID" dirty="0" smtClean="0"/>
              <a:t>, </a:t>
            </a:r>
            <a:r>
              <a:rPr lang="el-GR" dirty="0" smtClean="0"/>
              <a:t>φ</a:t>
            </a:r>
            <a:r>
              <a:rPr lang="id-ID" dirty="0" smtClean="0"/>
              <a:t> 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 txBox="1">
                <a:spLocks/>
              </p:cNvSpPr>
              <p:nvPr/>
            </p:nvSpPr>
            <p:spPr>
              <a:xfrm>
                <a:off x="228600" y="609600"/>
                <a:ext cx="8686800" cy="5532985"/>
              </a:xfrm>
              <a:prstGeom prst="rect">
                <a:avLst/>
              </a:prstGeom>
            </p:spPr>
            <p:txBody>
              <a:bodyPr lIns="82945" tIns="41473" rIns="82945" bIns="41473">
                <a:noAutofit/>
              </a:bodyPr>
              <a:lstStyle/>
              <a:p>
                <a:pPr marL="311045" indent="-311045">
                  <a:spcBef>
                    <a:spcPct val="20000"/>
                  </a:spcBef>
                  <a:buFont typeface="Wingdings" pitchFamily="2" charset="2"/>
                  <a:buChar char="Ø"/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Koordinat Silinder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Hubungan koordinat silinder dan cartesius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-  Silinder ke cartesius                        -  Cartesius ke silinder</a:t>
                </a: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3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𝑟𝑐𝑜𝑠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		             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id-ID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𝑟𝑠𝑖𝑛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		             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𝜃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d-ID" sz="2300" b="0" i="0" smtClean="0">
                                <a:latin typeface="Cambria Math"/>
                                <a:cs typeface="Times New Roman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id-ID" sz="23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23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3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id-ID" sz="23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id-ID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3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			             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endParaRPr lang="id-ID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11045" indent="-311045"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 Contoh:</a:t>
                </a:r>
              </a:p>
              <a:p>
                <a:pPr marL="414726" indent="-414726"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Tentukan koordinat cartesius dan koordinat silinder dari titik berikut:   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(4,</m:t>
                    </m:r>
                    <m:f>
                      <m:fPr>
                        <m:ctrlP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id-ID" sz="23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,5)</m:t>
                    </m:r>
                  </m:oMath>
                </a14:m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300" b="0" i="1" smtClean="0">
                        <a:latin typeface="Cambria Math"/>
                        <a:cs typeface="Times New Roman" pitchFamily="18" charset="0"/>
                      </a:rPr>
                      <m:t>(−5,−5,2)</m:t>
                    </m:r>
                  </m:oMath>
                </a14:m>
                <a:endParaRPr lang="id-ID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     Penyelesaian: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id-ID" sz="2300" dirty="0" smtClean="0"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id-ID" sz="2300" i="1">
                        <a:latin typeface="Cambria Math"/>
                        <a:cs typeface="Times New Roman" pitchFamily="18" charset="0"/>
                      </a:rPr>
                      <m:t>(4,</m:t>
                    </m:r>
                    <m:f>
                      <m:fPr>
                        <m:ctrlPr>
                          <a:rPr lang="id-ID" sz="23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3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id-ID" sz="2300" i="1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id-ID" sz="23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id-ID" sz="2300" i="1">
                        <a:latin typeface="Cambria Math"/>
                        <a:cs typeface="Times New Roman" pitchFamily="18" charset="0"/>
                      </a:rPr>
                      <m:t>,5)</m:t>
                    </m:r>
                    <m:r>
                      <a:rPr lang="id-ID" sz="23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id-ID" sz="23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(−2,2</m:t>
                    </m:r>
                    <m:rad>
                      <m:radPr>
                        <m:degHide m:val="on"/>
                        <m:ctrlP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id-ID" sz="23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,5)</m:t>
                    </m:r>
                  </m:oMath>
                </a14:m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300" i="1">
                        <a:latin typeface="Cambria Math"/>
                        <a:cs typeface="Times New Roman" pitchFamily="18" charset="0"/>
                      </a:rPr>
                      <m:t>(−5,−5,2)</m:t>
                    </m:r>
                    <m:r>
                      <a:rPr lang="id-ID" sz="23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id-ID" sz="23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(5</m:t>
                    </m:r>
                    <m:rad>
                      <m:radPr>
                        <m:degHide m:val="on"/>
                        <m:ctrlP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id-ID" sz="23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f>
                      <m:fPr>
                        <m:ctrlP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id-ID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id-ID" sz="23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,2)</m:t>
                    </m:r>
                  </m:oMath>
                </a14:m>
                <a:endParaRPr lang="id-ID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id-ID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3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id-ID" sz="2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532985"/>
              </a:xfrm>
              <a:prstGeom prst="rect">
                <a:avLst/>
              </a:prstGeom>
              <a:blipFill rotWithShape="1">
                <a:blip r:embed="rId2"/>
                <a:stretch>
                  <a:fillRect l="-1123" t="-991" r="-3930" b="-1332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761118" y="1043546"/>
                <a:ext cx="8001882" cy="4937472"/>
              </a:xfrm>
              <a:prstGeom prst="rect">
                <a:avLst/>
              </a:prstGeom>
            </p:spPr>
            <p:txBody>
              <a:bodyPr lIns="82945" tIns="41473" rIns="82945" bIns="41473">
                <a:noAutofit/>
              </a:bodyPr>
              <a:lstStyle/>
              <a:p>
                <a:pPr marL="414726" indent="-414726">
                  <a:spcBef>
                    <a:spcPct val="20000"/>
                  </a:spcBef>
                  <a:buFont typeface="+mj-lt"/>
                  <a:buAutoNum type="arabicPeriod" startAt="2"/>
                  <a:defRPr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Tentukan persamaan ini dalam koordinat silinder pada persamaan cartesius berikut: 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=4−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Penyelesaian:</a:t>
                </a: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b="0" dirty="0" smtClean="0"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=4−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i="1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id-ID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id-ID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b="0" dirty="0" smtClean="0"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=4−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func>
                      <m:func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				                    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func>
                      <m:func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buFont typeface="+mj-lt"/>
                  <a:buAutoNum type="arabicPeriod" startAt="3"/>
                  <a:defRPr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Tentukan persamaan cartesius suatu persamaan berikut: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=16</m:t>
                    </m:r>
                  </m:oMath>
                </a14:m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14726" indent="-414726">
                  <a:spcBef>
                    <a:spcPct val="20000"/>
                  </a:spcBef>
                  <a:defRPr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endParaRPr lang="id-ID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18" y="1043546"/>
                <a:ext cx="8001882" cy="4937472"/>
              </a:xfrm>
              <a:prstGeom prst="rect">
                <a:avLst/>
              </a:prstGeom>
              <a:blipFill rotWithShape="1">
                <a:blip r:embed="rId2"/>
                <a:stretch>
                  <a:fillRect l="-1295" t="-11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318</Words>
  <Application>Microsoft Office PowerPoint</Application>
  <PresentationFormat>On-screen Show (4:3)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LUAS PERMUKAAN  DAN MOMEN INERSIA</vt:lpstr>
      <vt:lpstr>PowerPoint Presentation</vt:lpstr>
      <vt:lpstr>PowerPoint Presentation</vt:lpstr>
      <vt:lpstr>CONTOH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114</cp:revision>
  <dcterms:modified xsi:type="dcterms:W3CDTF">2018-09-06T10:09:50Z</dcterms:modified>
</cp:coreProperties>
</file>