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0"/>
  </p:notesMasterIdLst>
  <p:sldIdLst>
    <p:sldId id="343" r:id="rId4"/>
    <p:sldId id="256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26" r:id="rId19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>
        <p:scale>
          <a:sx n="70" d="100"/>
          <a:sy n="70" d="100"/>
        </p:scale>
        <p:origin x="-1242" y="-6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67D7-9B34-4DD9-836D-E0FF68B0F2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5317-EB8C-46EF-AC47-9422F0927B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BBE6-ACEA-4EF9-BC92-411472519DBA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9E30-6244-4A62-8A26-2F814808E3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BB49-AD3C-43E3-B3EE-1BD077D57B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F4BE-80E1-486F-9049-5BAE0D5CA5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04272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5</a:t>
            </a:r>
          </a:p>
          <a:p>
            <a:pPr algn="ctr"/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INTEGRAL LIPAT DUA  LNJT.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VOLUME BENDA PADAT</a:t>
            </a:r>
            <a:endParaRPr lang="id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id-ID" sz="2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yaitu volume suatu kolom vertikal yang batas atasnya ada pada permukaan dan yang batas bawahnya ada pada bidang XOY didefinisikan oleh integral rangkap dua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b="0" i="1" smtClean="0">
                          <a:latin typeface="Cambria Math"/>
                        </a:rPr>
                        <m:t>𝑉</m:t>
                      </m:r>
                      <m:r>
                        <a:rPr lang="id-ID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id-ID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d-ID" sz="2800" b="0" i="1" smtClean="0">
                              <a:latin typeface="Cambria Math"/>
                            </a:rPr>
                            <m:t>𝑅</m:t>
                          </m:r>
                        </m:sub>
                        <m:sup/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𝑧𝑑𝐴</m:t>
                          </m:r>
                        </m:e>
                      </m:nary>
                    </m:oMath>
                  </m:oMathPara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aerah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adalah batas bawah kolom.</a:t>
                </a: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 r="-10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2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CONTOH</a:t>
            </a:r>
            <a:endParaRPr lang="id-ID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Dapatkan volume di oktan pertama antara bidang-bidang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dan didalam silinder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=16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69" y="2743200"/>
            <a:ext cx="2700062" cy="339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Penyelesaian: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800" i="1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id-ID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id-ID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d-ID" sz="2800" i="1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sub>
                        <m:sup/>
                        <m:e>
                          <m:r>
                            <a:rPr lang="id-ID" sz="2800" i="1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</m:nary>
                      <m:r>
                        <a:rPr lang="id-ID" sz="2800" i="1">
                          <a:latin typeface="Cambria Math"/>
                          <a:cs typeface="Times New Roman" pitchFamily="18" charset="0"/>
                        </a:rPr>
                        <m:t>𝑑𝐴</m:t>
                      </m:r>
                    </m:oMath>
                  </m:oMathPara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d-ID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id-ID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  <m:sup>
                            <m:rad>
                              <m:radPr>
                                <m:degHide m:val="on"/>
                                <m:ctrlPr>
                                  <a:rPr lang="id-ID" sz="28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16−</m:t>
                                </m:r>
                                <m:sSup>
                                  <m:sSupPr>
                                    <m:ctrlPr>
                                      <a:rPr lang="id-ID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d-ID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sup>
                          <m:e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+2)</m:t>
                            </m:r>
                          </m:e>
                        </m:nary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𝑑𝑦</m:t>
                        </m:r>
                      </m:e>
                    </m:nary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0" dirty="0" smtClean="0"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128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+8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2"/>
                <a:stretch>
                  <a:fillRect l="-1481" t="-112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</p:spPr>
            <p:txBody>
              <a:bodyPr>
                <a:normAutofit/>
              </a:bodyPr>
              <a:lstStyle/>
              <a:p>
                <a:pPr marL="355600" indent="-35560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2. Carilah volume yang dibatasi oleh silinder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bidang-bidang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serta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  <a:blipFill rotWithShape="1">
                <a:blip r:embed="rId2"/>
                <a:stretch>
                  <a:fillRect l="-1481" t="-11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133600"/>
            <a:ext cx="37623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20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Penyelesaian:</a:t>
                </a:r>
              </a:p>
              <a:p>
                <a:pPr marL="0" indent="0">
                  <a:buNone/>
                </a:pPr>
                <a:r>
                  <a:rPr lang="id-ID" sz="2800" b="0" dirty="0" smtClean="0"/>
                  <a:t>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𝑉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b="0" i="1" smtClean="0">
                            <a:latin typeface="Cambria Math"/>
                          </a:rPr>
                          <m:t>−2</m:t>
                        </m:r>
                      </m:sub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id-ID" sz="2800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id-ID" sz="28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id-ID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id-ID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sub>
                          <m:sup>
                            <m:rad>
                              <m:radPr>
                                <m:degHide m:val="on"/>
                                <m:ctrlPr>
                                  <a:rPr lang="id-ID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sz="2800" i="1">
                                    <a:latin typeface="Cambria Math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id-ID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id-ID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sup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(4−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d-ID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id-ID" sz="28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id-ID" sz="2800" b="0" i="1" smtClean="0">
                        <a:latin typeface="Cambria Math"/>
                      </a:rPr>
                      <m:t>𝑑𝑦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/>
                  <a:t>     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d-ID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d-ID" sz="2800" i="1">
                            <a:latin typeface="Cambria Math"/>
                          </a:rPr>
                          <m:t>−</m:t>
                        </m:r>
                        <m:r>
                          <a:rPr lang="id-ID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id-ID" sz="2800" i="1">
                            <a:latin typeface="Cambria Math"/>
                          </a:rPr>
                          <m:t>2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id-ID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id-ID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ad>
                              <m:radPr>
                                <m:degHide m:val="on"/>
                                <m:ctrlPr>
                                  <a:rPr lang="id-ID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sz="2800" i="1">
                                    <a:latin typeface="Cambria Math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id-ID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d-ID" sz="2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id-ID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sup>
                          <m:e>
                            <m:r>
                              <a:rPr lang="id-ID" sz="2800" i="1">
                                <a:latin typeface="Cambria Math"/>
                              </a:rPr>
                              <m:t>(4−</m:t>
                            </m:r>
                            <m:r>
                              <a:rPr lang="id-ID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id-ID" sz="28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id-ID" sz="28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id-ID" sz="2800" i="1">
                        <a:latin typeface="Cambria Math"/>
                      </a:rPr>
                      <m:t>𝑑𝑦</m:t>
                    </m:r>
                  </m:oMath>
                </a14:m>
                <a:endParaRPr lang="id-ID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id-ID" sz="2800" b="0" dirty="0" smtClean="0"/>
                  <a:t>   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=16</m:t>
                    </m:r>
                    <m:r>
                      <a:rPr lang="id-ID" sz="2800" b="0" i="1" smtClean="0">
                        <a:latin typeface="Cambria Math"/>
                      </a:rPr>
                      <m:t>𝜋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  <a:blipFill rotWithShape="1">
                <a:blip r:embed="rId2"/>
                <a:stretch>
                  <a:fillRect l="-1481" t="-11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79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LATIHAN SOAL</a:t>
            </a:r>
            <a:endParaRPr lang="id-ID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Cari volume irisan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+36</m:t>
                    </m:r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=36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bidang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. (Jawab 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3</m:t>
                    </m:r>
                    <m:r>
                      <a:rPr lang="id-ID" sz="2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satuan kubik)</a:t>
                </a: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Cari volume dibawah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=3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diatas daerah kuadran pertama yang dibatasi dengan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=0,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800" b="0" i="1" dirty="0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=25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(Jawab: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98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satuan kubik)</a:t>
                </a: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Carilah volume di oktan pertama yang dibatasi dengan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=9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=24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 (Jawab: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1485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satuan kubik)</a:t>
                </a: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429" t="-1348" r="-22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9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848785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548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titik berat daerah bidang dan volume benda padat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7" y="3035193"/>
            <a:ext cx="7946297" cy="622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id-ID" sz="4000" b="1" dirty="0" smtClean="0"/>
              <a:t>APLIKASI</a:t>
            </a:r>
            <a:r>
              <a:rPr lang="en-US" sz="4000" b="1" dirty="0" smtClean="0"/>
              <a:t> INTEGRAL LIPAT DUA 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lang="en-US" sz="1800" b="1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id-ID" sz="4000" b="1" dirty="0" smtClean="0"/>
                  <a:t>TITIK BERAT DAERAH </a:t>
                </a:r>
                <a14:m>
                  <m:oMath xmlns:m="http://schemas.openxmlformats.org/officeDocument/2006/math">
                    <m:r>
                      <a:rPr lang="id-ID" sz="4000" b="1" i="1" dirty="0" smtClean="0">
                        <a:latin typeface="Cambria Math"/>
                      </a:rPr>
                      <m:t>𝑫</m:t>
                    </m:r>
                  </m:oMath>
                </a14:m>
                <a:endParaRPr lang="id-ID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45" y="1519250"/>
            <a:ext cx="2989355" cy="43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CONTOH</a:t>
            </a:r>
            <a:endParaRPr lang="id-ID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" y="1517828"/>
            <a:ext cx="7576480" cy="140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3" y="2845777"/>
            <a:ext cx="3638060" cy="317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14" y="3029479"/>
            <a:ext cx="3589586" cy="283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88201"/>
            <a:ext cx="4167908" cy="52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9" y="990599"/>
            <a:ext cx="5247851" cy="97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44" y="1942301"/>
            <a:ext cx="2311756" cy="339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6" y="414669"/>
            <a:ext cx="4571354" cy="60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332223" cy="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762780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Latihan soal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0" y="2438400"/>
            <a:ext cx="7778970" cy="8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408</Words>
  <Application>Microsoft Office PowerPoint</Application>
  <PresentationFormat>On-screen Show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TITIK BERAT DAERAH D</vt:lpstr>
      <vt:lpstr>CONTOH</vt:lpstr>
      <vt:lpstr>PowerPoint Presentation</vt:lpstr>
      <vt:lpstr>PowerPoint Presentation</vt:lpstr>
      <vt:lpstr>PowerPoint Presentation</vt:lpstr>
      <vt:lpstr>PowerPoint Presentation</vt:lpstr>
      <vt:lpstr>VOLUME BENDA PADAT</vt:lpstr>
      <vt:lpstr>CONTOH</vt:lpstr>
      <vt:lpstr>PowerPoint Presentation</vt:lpstr>
      <vt:lpstr>PowerPoint Presentation</vt:lpstr>
      <vt:lpstr>PowerPoint Presentation</vt:lpstr>
      <vt:lpstr>LATIHAN SOAL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112</cp:revision>
  <dcterms:modified xsi:type="dcterms:W3CDTF">2018-09-13T10:12:25Z</dcterms:modified>
</cp:coreProperties>
</file>