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62" r:id="rId2"/>
    <p:sldMasterId id="2147483650" r:id="rId3"/>
  </p:sldMasterIdLst>
  <p:notesMasterIdLst>
    <p:notesMasterId r:id="rId30"/>
  </p:notesMasterIdLst>
  <p:sldIdLst>
    <p:sldId id="342" r:id="rId4"/>
    <p:sldId id="343" r:id="rId5"/>
    <p:sldId id="344" r:id="rId6"/>
    <p:sldId id="345" r:id="rId7"/>
    <p:sldId id="346" r:id="rId8"/>
    <p:sldId id="347" r:id="rId9"/>
    <p:sldId id="348" r:id="rId10"/>
    <p:sldId id="349" r:id="rId11"/>
    <p:sldId id="351" r:id="rId12"/>
    <p:sldId id="318" r:id="rId13"/>
    <p:sldId id="319" r:id="rId14"/>
    <p:sldId id="320" r:id="rId15"/>
    <p:sldId id="321" r:id="rId16"/>
    <p:sldId id="333" r:id="rId17"/>
    <p:sldId id="322" r:id="rId18"/>
    <p:sldId id="323" r:id="rId19"/>
    <p:sldId id="324" r:id="rId20"/>
    <p:sldId id="325" r:id="rId21"/>
    <p:sldId id="327" r:id="rId22"/>
    <p:sldId id="334" r:id="rId23"/>
    <p:sldId id="335" r:id="rId24"/>
    <p:sldId id="338" r:id="rId25"/>
    <p:sldId id="336" r:id="rId26"/>
    <p:sldId id="337" r:id="rId27"/>
    <p:sldId id="350" r:id="rId28"/>
    <p:sldId id="326" r:id="rId29"/>
  </p:sldIdLst>
  <p:sldSz cx="9144000" cy="6858000" type="screen4x3"/>
  <p:notesSz cx="10083800" cy="7556500"/>
  <p:defaultTextStyle>
    <a:defPPr>
      <a:defRPr lang="en-US"/>
    </a:defPPr>
    <a:lvl1pPr marL="0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90"/>
      </p:cViewPr>
      <p:guideLst>
        <p:guide orient="horz" pos="2614"/>
        <p:guide pos="19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11825" y="0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8A1EB-4388-484E-8D37-0AEF5C21B57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52775" y="566738"/>
            <a:ext cx="3778250" cy="2833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8063" y="3589338"/>
            <a:ext cx="8067675" cy="340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11825" y="7177088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4746B-4B6E-43CA-B13A-5460FBD74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393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E52C4C-F8B4-4DB0-AA3D-E460887086E7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3F0039-04C8-4C61-B59D-EA9E3975BFA1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id-ID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0F0767-F9F5-4963-B5C5-2AFCDC9C3F11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id-ID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52775" y="566738"/>
            <a:ext cx="3778250" cy="2833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4746B-4B6E-43CA-B13A-5460FBD7484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BD4FC3-151D-4483-AA94-8244031F851E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DA322A-A232-48B7-BAB3-88B74504EF56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F15D36-E614-4E64-9CA7-AF70244851D4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F15D36-E614-4E64-9CA7-AF70244851D4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DE598-A760-4B8B-82A8-04F60070A06F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13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C93A6-A9DC-4EF7-B0FE-A2FC29D070EB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A9A25-EBE9-445C-84CD-F4B6BE89B3FA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00400" y="3840752"/>
            <a:ext cx="56388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FUNGSI DUA VARIABEL</a:t>
            </a:r>
          </a:p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PERTEMUAN1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AGUNG MULYO WIDODO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PELAKSANA MATA KULIAH UMUM (PAMU)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TextBox 69"/>
          <p:cNvSpPr txBox="1"/>
          <p:nvPr/>
        </p:nvSpPr>
        <p:spPr>
          <a:xfrm>
            <a:off x="1877169" y="845670"/>
            <a:ext cx="4905975" cy="33519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en-US" b="1" dirty="0" smtClean="0"/>
              <a:t>FUNGSI DARI DUA VARIABEL BEBAS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008" y="1464977"/>
            <a:ext cx="8527189" cy="191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02" y="3399291"/>
            <a:ext cx="8077345" cy="2904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106" y="1008530"/>
            <a:ext cx="8391359" cy="4426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499" y="1838406"/>
            <a:ext cx="6441299" cy="392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" name="TextBox 69"/>
          <p:cNvSpPr txBox="1"/>
          <p:nvPr/>
        </p:nvSpPr>
        <p:spPr>
          <a:xfrm>
            <a:off x="1877169" y="1077686"/>
            <a:ext cx="4905975" cy="33519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en-US" b="1" dirty="0" smtClean="0"/>
              <a:t>DERIVATIF (TURUNAN) PARSIAL</a:t>
            </a:r>
            <a:endParaRPr lang="en-US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01" y="1077686"/>
            <a:ext cx="3736660" cy="1033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TextBox 69"/>
          <p:cNvSpPr txBox="1"/>
          <p:nvPr/>
        </p:nvSpPr>
        <p:spPr>
          <a:xfrm>
            <a:off x="1877169" y="1077686"/>
            <a:ext cx="4905975" cy="33519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en-US" b="1" dirty="0" smtClean="0"/>
              <a:t>DERIVATIF PARSIAL TINGKAT TINGGI</a:t>
            </a:r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6619" y="1976717"/>
            <a:ext cx="7717742" cy="311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990" y="1146842"/>
            <a:ext cx="5111028" cy="2342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6187" y="1700093"/>
            <a:ext cx="5428531" cy="726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" name="TextBox 69"/>
          <p:cNvSpPr txBox="1"/>
          <p:nvPr/>
        </p:nvSpPr>
        <p:spPr>
          <a:xfrm>
            <a:off x="1877169" y="1077686"/>
            <a:ext cx="4905975" cy="33519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en-US" b="1" dirty="0" smtClean="0"/>
              <a:t>DIFFERENSIAL TOTAL</a:t>
            </a:r>
            <a:endParaRPr lang="en-US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6187" y="2737437"/>
            <a:ext cx="6640238" cy="169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5285" y="4733684"/>
            <a:ext cx="3679244" cy="89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0695" y="1215998"/>
            <a:ext cx="6525596" cy="159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8891" y="2737437"/>
            <a:ext cx="4564306" cy="297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TextBox 69"/>
          <p:cNvSpPr txBox="1"/>
          <p:nvPr/>
        </p:nvSpPr>
        <p:spPr>
          <a:xfrm>
            <a:off x="1877169" y="854730"/>
            <a:ext cx="4905975" cy="33519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en-US" b="1" dirty="0" smtClean="0"/>
              <a:t>DIFFERENSIAL TINGKAT TINGGI</a:t>
            </a:r>
            <a:endParaRPr lang="en-US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0911" y="1423467"/>
            <a:ext cx="6011547" cy="517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4383" y="1174477"/>
            <a:ext cx="5470277" cy="221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" name="TextBox 69"/>
          <p:cNvSpPr txBox="1"/>
          <p:nvPr/>
        </p:nvSpPr>
        <p:spPr>
          <a:xfrm>
            <a:off x="1877169" y="817571"/>
            <a:ext cx="4905975" cy="33519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en-US" b="1" dirty="0" smtClean="0"/>
              <a:t>DERIVATIF TOTAL</a:t>
            </a:r>
            <a:endParaRPr lang="en-US" b="1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2579" y="3363968"/>
            <a:ext cx="5044171" cy="328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5285" y="1008529"/>
            <a:ext cx="4685460" cy="230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2580" y="1077686"/>
            <a:ext cx="5991290" cy="3941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5284" y="1702169"/>
            <a:ext cx="6302781" cy="3803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" name="TextBox 69"/>
          <p:cNvSpPr txBox="1"/>
          <p:nvPr/>
        </p:nvSpPr>
        <p:spPr>
          <a:xfrm>
            <a:off x="1946267" y="870217"/>
            <a:ext cx="4905975" cy="33519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en-US" b="1" dirty="0" smtClean="0"/>
              <a:t>FUNGSI HOMOGIN</a:t>
            </a:r>
            <a:endParaRPr lang="en-US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9875" y="1630936"/>
            <a:ext cx="5989191" cy="1452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" name="TextBox 69"/>
          <p:cNvSpPr txBox="1"/>
          <p:nvPr/>
        </p:nvSpPr>
        <p:spPr>
          <a:xfrm>
            <a:off x="1946267" y="870217"/>
            <a:ext cx="4905975" cy="33519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en-US" b="1" dirty="0" smtClean="0"/>
              <a:t>TEOREMA EULER UNTUK FUNGSI HOMOGIN</a:t>
            </a:r>
            <a:endParaRPr lang="en-US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7169" y="1008529"/>
            <a:ext cx="5400851" cy="5255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914400"/>
            <a:ext cx="5841894" cy="5260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Rectangle 3"/>
          <p:cNvSpPr txBox="1">
            <a:spLocks noChangeArrowheads="1"/>
          </p:cNvSpPr>
          <p:nvPr/>
        </p:nvSpPr>
        <p:spPr>
          <a:xfrm>
            <a:off x="1301350" y="2129048"/>
            <a:ext cx="6800418" cy="885015"/>
          </a:xfrm>
          <a:prstGeom prst="rect">
            <a:avLst/>
          </a:prstGeom>
        </p:spPr>
        <p:txBody>
          <a:bodyPr lIns="82945" tIns="41473" rIns="82945" bIns="41473"/>
          <a:lstStyle/>
          <a:p>
            <a:pPr marL="311045" indent="-311045" algn="ctr">
              <a:spcBef>
                <a:spcPct val="20000"/>
              </a:spcBef>
              <a:defRPr/>
            </a:pPr>
            <a:r>
              <a:rPr lang="en-US" sz="4400" b="1" dirty="0" smtClean="0"/>
              <a:t>T E R I M A   K A S I 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SUB#LIST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03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Sebelum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02. 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988646" y="5583072"/>
            <a:ext cx="469133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970360" y="5978856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07.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03.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04.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05.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647207" y="5181600"/>
            <a:ext cx="510540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06.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01.  </a:t>
            </a:r>
          </a:p>
        </p:txBody>
      </p:sp>
      <p:sp>
        <p:nvSpPr>
          <p:cNvPr id="21" name="object 7"/>
          <p:cNvSpPr txBox="1"/>
          <p:nvPr/>
        </p:nvSpPr>
        <p:spPr>
          <a:xfrm>
            <a:off x="4223658" y="3331030"/>
            <a:ext cx="4539342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FUNGSI DUA VARIABEL</a:t>
            </a:r>
            <a:endParaRPr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bject 7"/>
          <p:cNvSpPr txBox="1"/>
          <p:nvPr/>
        </p:nvSpPr>
        <p:spPr>
          <a:xfrm>
            <a:off x="4223658" y="3701145"/>
            <a:ext cx="387350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EKSTRIM  FUNGSI DUA VARIABEL</a:t>
            </a:r>
            <a:endParaRPr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7"/>
          <p:cNvSpPr txBox="1"/>
          <p:nvPr/>
        </p:nvSpPr>
        <p:spPr>
          <a:xfrm>
            <a:off x="4212770" y="5236028"/>
            <a:ext cx="3886200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PERSAMAAN DIFFERENSIAL</a:t>
            </a:r>
          </a:p>
        </p:txBody>
      </p:sp>
      <p:sp>
        <p:nvSpPr>
          <p:cNvPr id="34" name="object 7"/>
          <p:cNvSpPr txBox="1"/>
          <p:nvPr/>
        </p:nvSpPr>
        <p:spPr>
          <a:xfrm>
            <a:off x="4225474" y="4082144"/>
            <a:ext cx="4918526" cy="3311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INTEGRAL LIPAT DUA</a:t>
            </a:r>
            <a:endParaRPr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object 7"/>
          <p:cNvSpPr txBox="1"/>
          <p:nvPr/>
        </p:nvSpPr>
        <p:spPr>
          <a:xfrm>
            <a:off x="4223658" y="4506686"/>
            <a:ext cx="4463142" cy="3093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PENERAPAN INTEGRAL  LIPAT DUA</a:t>
            </a:r>
          </a:p>
        </p:txBody>
      </p:sp>
      <p:sp>
        <p:nvSpPr>
          <p:cNvPr id="36" name="object 7"/>
          <p:cNvSpPr txBox="1"/>
          <p:nvPr/>
        </p:nvSpPr>
        <p:spPr>
          <a:xfrm>
            <a:off x="4203700" y="4876800"/>
            <a:ext cx="4940300" cy="3365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PENERAPAN INTEGRAL LIPAT DUA LANJUTAN</a:t>
            </a:r>
          </a:p>
          <a:p>
            <a:pPr marL="12700">
              <a:spcBef>
                <a:spcPts val="260"/>
              </a:spcBef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37" name="object 7"/>
          <p:cNvSpPr txBox="1"/>
          <p:nvPr/>
        </p:nvSpPr>
        <p:spPr>
          <a:xfrm>
            <a:off x="4212766" y="5660578"/>
            <a:ext cx="3886200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QUIZ 1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6" descr="SUB#LIST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196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Setelah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09</a:t>
            </a:r>
            <a:r>
              <a:rPr lang="en-US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636816" y="4079550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10.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647207" y="4443235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11.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647207" y="4817311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12.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647207" y="5222560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13.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08.  </a:t>
            </a:r>
          </a:p>
        </p:txBody>
      </p:sp>
      <p:sp>
        <p:nvSpPr>
          <p:cNvPr id="21" name="object 7"/>
          <p:cNvSpPr txBox="1"/>
          <p:nvPr/>
        </p:nvSpPr>
        <p:spPr>
          <a:xfrm>
            <a:off x="4122760" y="3327616"/>
            <a:ext cx="4724400" cy="302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PERSAMAAN DIFFERENSIAL LANJUTAN 1</a:t>
            </a:r>
          </a:p>
        </p:txBody>
      </p:sp>
      <p:sp>
        <p:nvSpPr>
          <p:cNvPr id="33" name="object 7"/>
          <p:cNvSpPr txBox="1"/>
          <p:nvPr/>
        </p:nvSpPr>
        <p:spPr>
          <a:xfrm>
            <a:off x="4191000" y="4082144"/>
            <a:ext cx="472440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endParaRPr lang="en-US" b="1" dirty="0" smtClean="0">
              <a:solidFill>
                <a:schemeClr val="bg1"/>
              </a:solidFill>
              <a:latin typeface="Arial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40" name="object 7"/>
          <p:cNvSpPr txBox="1"/>
          <p:nvPr/>
        </p:nvSpPr>
        <p:spPr>
          <a:xfrm>
            <a:off x="4101152" y="3725840"/>
            <a:ext cx="487680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PERSAMAAN DIFFERENSIAL LANJUTAN 2 </a:t>
            </a:r>
          </a:p>
        </p:txBody>
      </p:sp>
      <p:sp>
        <p:nvSpPr>
          <p:cNvPr id="45" name="object 7"/>
          <p:cNvSpPr txBox="1"/>
          <p:nvPr/>
        </p:nvSpPr>
        <p:spPr>
          <a:xfrm>
            <a:off x="4094057" y="4118840"/>
            <a:ext cx="487680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BARISAN  </a:t>
            </a:r>
          </a:p>
        </p:txBody>
      </p:sp>
      <p:sp>
        <p:nvSpPr>
          <p:cNvPr id="46" name="object 7"/>
          <p:cNvSpPr txBox="1"/>
          <p:nvPr/>
        </p:nvSpPr>
        <p:spPr>
          <a:xfrm>
            <a:off x="4097595" y="4515799"/>
            <a:ext cx="487680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DERET  </a:t>
            </a:r>
          </a:p>
        </p:txBody>
      </p:sp>
      <p:sp>
        <p:nvSpPr>
          <p:cNvPr id="47" name="object 7"/>
          <p:cNvSpPr txBox="1"/>
          <p:nvPr/>
        </p:nvSpPr>
        <p:spPr>
          <a:xfrm>
            <a:off x="4090500" y="4912758"/>
            <a:ext cx="487680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DERET  FUNGSI  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661378" y="566205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14.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object 7"/>
          <p:cNvSpPr txBox="1"/>
          <p:nvPr/>
        </p:nvSpPr>
        <p:spPr>
          <a:xfrm>
            <a:off x="4104671" y="5707097"/>
            <a:ext cx="487680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QUIZ 2  </a:t>
            </a:r>
          </a:p>
        </p:txBody>
      </p:sp>
      <p:sp>
        <p:nvSpPr>
          <p:cNvPr id="34" name="object 7"/>
          <p:cNvSpPr txBox="1"/>
          <p:nvPr/>
        </p:nvSpPr>
        <p:spPr>
          <a:xfrm>
            <a:off x="4079124" y="5269878"/>
            <a:ext cx="487680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DERET  TAYLOR DAN DERET MACLAURIN 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44045" y="2263327"/>
            <a:ext cx="8143803" cy="17570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indent="109538" algn="just">
              <a:buFont typeface="Arial" pitchFamily="34" charset="0"/>
              <a:buChar char="•"/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Penjelasan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rancangan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pembelajaran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kompetensi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dituju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09538" indent="-109538" algn="just">
              <a:buFont typeface="Arial" pitchFamily="34" charset="0"/>
              <a:buChar char="•"/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Setelah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memberikan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contoh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soal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menyelesaikan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soal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memberi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tugas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soal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dikerjakan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dikumpulkan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dipresentasikan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salah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satu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hasil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penyelesaian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soal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09538" indent="-109538" algn="just">
              <a:buFont typeface="Arial" pitchFamily="34" charset="0"/>
              <a:buChar char="•"/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Memberi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tugas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dikerjakan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rumah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1800" dirty="0" smtClean="0">
                <a:latin typeface="Arial" pitchFamily="34" charset="0"/>
                <a:cs typeface="Arial" pitchFamily="34" charset="0"/>
              </a:rPr>
              <a:t>tentang diferensial parsial orde satu dan orde dua fungsi dua variabel.</a:t>
            </a:r>
            <a:endParaRPr sz="1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itle 5"/>
          <p:cNvSpPr txBox="1">
            <a:spLocks/>
          </p:cNvSpPr>
          <p:nvPr/>
        </p:nvSpPr>
        <p:spPr>
          <a:xfrm>
            <a:off x="533400" y="986056"/>
            <a:ext cx="82296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KEMAMPUAN AKHIR YANG DIHARAPKAN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charset="0"/>
                <a:cs typeface="Arial" charset="0"/>
              </a:rPr>
              <a:t>KONTRAK KULIAH</a:t>
            </a:r>
          </a:p>
        </p:txBody>
      </p:sp>
      <p:sp>
        <p:nvSpPr>
          <p:cNvPr id="5" name="object 6"/>
          <p:cNvSpPr txBox="1">
            <a:spLocks noGrp="1"/>
          </p:cNvSpPr>
          <p:nvPr>
            <p:ph idx="1"/>
          </p:nvPr>
        </p:nvSpPr>
        <p:spPr>
          <a:xfrm>
            <a:off x="457200" y="1447801"/>
            <a:ext cx="8229600" cy="2133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1335">
              <a:lnSpc>
                <a:spcPct val="95825"/>
              </a:lnSpc>
              <a:spcBef>
                <a:spcPts val="1290"/>
              </a:spcBef>
            </a:pPr>
            <a:r>
              <a:rPr sz="2400" spc="-9" smtClean="0">
                <a:latin typeface="Arial" pitchFamily="34" charset="0"/>
                <a:cs typeface="Arial" pitchFamily="34" charset="0"/>
              </a:rPr>
              <a:t>B</a:t>
            </a:r>
            <a:r>
              <a:rPr sz="2400" spc="0" smtClean="0">
                <a:latin typeface="Arial" pitchFamily="34" charset="0"/>
                <a:cs typeface="Arial" pitchFamily="34" charset="0"/>
              </a:rPr>
              <a:t>aju </a:t>
            </a:r>
            <a:r>
              <a:rPr sz="2400" spc="-9" dirty="0" smtClean="0">
                <a:latin typeface="Arial" pitchFamily="34" charset="0"/>
                <a:cs typeface="Arial" pitchFamily="34" charset="0"/>
              </a:rPr>
              <a:t>R</a:t>
            </a:r>
            <a:r>
              <a:rPr sz="2400" spc="0" dirty="0" smtClean="0">
                <a:latin typeface="Arial" pitchFamily="34" charset="0"/>
                <a:cs typeface="Arial" pitchFamily="34" charset="0"/>
              </a:rPr>
              <a:t>api dan So</a:t>
            </a:r>
            <a:r>
              <a:rPr sz="2400" spc="9" dirty="0" smtClean="0">
                <a:latin typeface="Arial" pitchFamily="34" charset="0"/>
                <a:cs typeface="Arial" pitchFamily="34" charset="0"/>
              </a:rPr>
              <a:t>p</a:t>
            </a:r>
            <a:r>
              <a:rPr sz="2400" spc="-14" dirty="0" smtClean="0">
                <a:latin typeface="Arial" pitchFamily="34" charset="0"/>
                <a:cs typeface="Arial" pitchFamily="34" charset="0"/>
              </a:rPr>
              <a:t>a</a:t>
            </a:r>
            <a:r>
              <a:rPr sz="2400" spc="0" dirty="0" smtClean="0">
                <a:latin typeface="Arial" pitchFamily="34" charset="0"/>
                <a:cs typeface="Arial" pitchFamily="34" charset="0"/>
              </a:rPr>
              <a:t>n +</a:t>
            </a:r>
            <a:r>
              <a:rPr sz="2400" spc="-9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400" spc="0" dirty="0" smtClean="0">
                <a:latin typeface="Arial" pitchFamily="34" charset="0"/>
                <a:cs typeface="Arial" pitchFamily="34" charset="0"/>
              </a:rPr>
              <a:t>Sep</a:t>
            </a:r>
            <a:r>
              <a:rPr sz="2400" spc="-14" dirty="0" smtClean="0">
                <a:latin typeface="Arial" pitchFamily="34" charset="0"/>
                <a:cs typeface="Arial" pitchFamily="34" charset="0"/>
              </a:rPr>
              <a:t>a</a:t>
            </a:r>
            <a:r>
              <a:rPr sz="2400" spc="0" dirty="0" smtClean="0">
                <a:latin typeface="Arial" pitchFamily="34" charset="0"/>
                <a:cs typeface="Arial" pitchFamily="34" charset="0"/>
              </a:rPr>
              <a:t>tu</a:t>
            </a:r>
            <a:endParaRPr sz="2400">
              <a:latin typeface="Arial" pitchFamily="34" charset="0"/>
              <a:cs typeface="Arial" pitchFamily="34" charset="0"/>
            </a:endParaRPr>
          </a:p>
          <a:p>
            <a:pPr marL="12700" marR="61335">
              <a:lnSpc>
                <a:spcPct val="95825"/>
              </a:lnSpc>
              <a:spcBef>
                <a:spcPts val="1300"/>
              </a:spcBef>
            </a:pPr>
            <a:r>
              <a:rPr sz="2400" spc="0" dirty="0" smtClean="0">
                <a:latin typeface="Arial" pitchFamily="34" charset="0"/>
                <a:cs typeface="Arial" pitchFamily="34" charset="0"/>
              </a:rPr>
              <a:t>M</a:t>
            </a:r>
            <a:r>
              <a:rPr sz="2400" spc="-14" dirty="0" smtClean="0">
                <a:latin typeface="Arial" pitchFamily="34" charset="0"/>
                <a:cs typeface="Arial" pitchFamily="34" charset="0"/>
              </a:rPr>
              <a:t>e</a:t>
            </a:r>
            <a:r>
              <a:rPr sz="2400" spc="9" dirty="0" smtClean="0">
                <a:latin typeface="Arial" pitchFamily="34" charset="0"/>
                <a:cs typeface="Arial" pitchFamily="34" charset="0"/>
              </a:rPr>
              <a:t>n</a:t>
            </a:r>
            <a:r>
              <a:rPr sz="2400" spc="0" dirty="0" smtClean="0">
                <a:latin typeface="Arial" pitchFamily="34" charset="0"/>
                <a:cs typeface="Arial" pitchFamily="34" charset="0"/>
              </a:rPr>
              <a:t>gan</a:t>
            </a:r>
            <a:r>
              <a:rPr sz="2400" spc="4" dirty="0" smtClean="0">
                <a:latin typeface="Arial" pitchFamily="34" charset="0"/>
                <a:cs typeface="Arial" pitchFamily="34" charset="0"/>
              </a:rPr>
              <a:t>g</a:t>
            </a:r>
            <a:r>
              <a:rPr sz="2400" spc="0" dirty="0" smtClean="0">
                <a:latin typeface="Arial" pitchFamily="34" charset="0"/>
                <a:cs typeface="Arial" pitchFamily="34" charset="0"/>
              </a:rPr>
              <a:t>gu ketenangan</a:t>
            </a:r>
            <a:r>
              <a:rPr sz="2400" spc="-9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400" spc="0" dirty="0" smtClean="0">
                <a:latin typeface="Arial" pitchFamily="34" charset="0"/>
                <a:cs typeface="Arial" pitchFamily="34" charset="0"/>
              </a:rPr>
              <a:t>kelas</a:t>
            </a:r>
            <a:r>
              <a:rPr sz="2400" spc="-14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400" spc="0" dirty="0" smtClean="0">
                <a:latin typeface="Arial" pitchFamily="34" charset="0"/>
                <a:cs typeface="Arial" pitchFamily="34" charset="0"/>
              </a:rPr>
              <a:t>→</a:t>
            </a:r>
            <a:r>
              <a:rPr sz="2400" spc="9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400" b="1" spc="-9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KELU</a:t>
            </a:r>
            <a:r>
              <a:rPr sz="2400" b="1" spc="-4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2400" b="1" spc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2400" b="1" spc="-14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spc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sz="2400" b="1" spc="-9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spc="-4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2400" b="1" spc="-9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sz="2400" b="1" spc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2400" b="1" spc="-9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2400" b="1" spc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endParaRPr sz="2400">
              <a:latin typeface="Arial" pitchFamily="34" charset="0"/>
              <a:cs typeface="Arial" pitchFamily="34" charset="0"/>
            </a:endParaRPr>
          </a:p>
          <a:p>
            <a:pPr marL="12700" marR="61335">
              <a:lnSpc>
                <a:spcPct val="95825"/>
              </a:lnSpc>
              <a:spcBef>
                <a:spcPts val="1290"/>
              </a:spcBef>
            </a:pPr>
            <a:r>
              <a:rPr sz="2400" spc="0" dirty="0" smtClean="0">
                <a:latin typeface="Arial" pitchFamily="34" charset="0"/>
                <a:cs typeface="Arial" pitchFamily="34" charset="0"/>
              </a:rPr>
              <a:t>S</a:t>
            </a:r>
            <a:r>
              <a:rPr sz="2400" spc="14" dirty="0" smtClean="0">
                <a:latin typeface="Arial" pitchFamily="34" charset="0"/>
                <a:cs typeface="Arial" pitchFamily="34" charset="0"/>
              </a:rPr>
              <a:t>y</a:t>
            </a:r>
            <a:r>
              <a:rPr sz="2400" spc="0" dirty="0" smtClean="0">
                <a:latin typeface="Arial" pitchFamily="34" charset="0"/>
                <a:cs typeface="Arial" pitchFamily="34" charset="0"/>
              </a:rPr>
              <a:t>a</a:t>
            </a:r>
            <a:r>
              <a:rPr sz="2400" spc="-4" dirty="0" smtClean="0">
                <a:latin typeface="Arial" pitchFamily="34" charset="0"/>
                <a:cs typeface="Arial" pitchFamily="34" charset="0"/>
              </a:rPr>
              <a:t>r</a:t>
            </a:r>
            <a:r>
              <a:rPr sz="2400" spc="0" dirty="0" smtClean="0">
                <a:latin typeface="Arial" pitchFamily="34" charset="0"/>
                <a:cs typeface="Arial" pitchFamily="34" charset="0"/>
              </a:rPr>
              <a:t>at </a:t>
            </a:r>
            <a:r>
              <a:rPr sz="2400" spc="-9" smtClean="0">
                <a:latin typeface="Arial" pitchFamily="34" charset="0"/>
                <a:cs typeface="Arial" pitchFamily="34" charset="0"/>
              </a:rPr>
              <a:t>i</a:t>
            </a:r>
            <a:r>
              <a:rPr sz="2400" spc="9" smtClean="0">
                <a:latin typeface="Arial" pitchFamily="34" charset="0"/>
                <a:cs typeface="Arial" pitchFamily="34" charset="0"/>
              </a:rPr>
              <a:t>k</a:t>
            </a:r>
            <a:r>
              <a:rPr sz="2400" spc="0" smtClean="0">
                <a:latin typeface="Arial" pitchFamily="34" charset="0"/>
                <a:cs typeface="Arial" pitchFamily="34" charset="0"/>
              </a:rPr>
              <a:t>ut </a:t>
            </a:r>
            <a:r>
              <a:rPr lang="en-US" sz="2400" spc="-9" dirty="0">
                <a:latin typeface="Arial" pitchFamily="34" charset="0"/>
                <a:cs typeface="Arial" pitchFamily="34" charset="0"/>
              </a:rPr>
              <a:t>U</a:t>
            </a:r>
            <a:r>
              <a:rPr sz="2400" spc="-4" smtClean="0">
                <a:latin typeface="Arial" pitchFamily="34" charset="0"/>
                <a:cs typeface="Arial" pitchFamily="34" charset="0"/>
              </a:rPr>
              <a:t>A</a:t>
            </a:r>
            <a:r>
              <a:rPr sz="2400" spc="0" smtClean="0">
                <a:latin typeface="Arial" pitchFamily="34" charset="0"/>
                <a:cs typeface="Arial" pitchFamily="34" charset="0"/>
              </a:rPr>
              <a:t>S</a:t>
            </a:r>
            <a:r>
              <a:rPr sz="2400" spc="0" dirty="0" smtClean="0">
                <a:latin typeface="Arial" pitchFamily="34" charset="0"/>
                <a:cs typeface="Arial" pitchFamily="34" charset="0"/>
              </a:rPr>
              <a:t>:</a:t>
            </a:r>
            <a:r>
              <a:rPr sz="2400" spc="14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400" b="1" spc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75% </a:t>
            </a:r>
            <a:r>
              <a:rPr sz="2400" b="1" spc="-9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</a:t>
            </a:r>
            <a:r>
              <a:rPr sz="2400" b="1" spc="-4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sz="2400" b="1" spc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IR</a:t>
            </a:r>
            <a:endParaRPr sz="2400">
              <a:latin typeface="Arial" pitchFamily="34" charset="0"/>
              <a:cs typeface="Arial" pitchFamily="34" charset="0"/>
            </a:endParaRPr>
          </a:p>
          <a:p>
            <a:pPr marL="12700" marR="61335">
              <a:lnSpc>
                <a:spcPct val="95825"/>
              </a:lnSpc>
              <a:spcBef>
                <a:spcPts val="1300"/>
              </a:spcBef>
            </a:pPr>
            <a:r>
              <a:rPr sz="2400" spc="0" dirty="0" smtClean="0">
                <a:latin typeface="Arial" pitchFamily="34" charset="0"/>
                <a:cs typeface="Arial" pitchFamily="34" charset="0"/>
              </a:rPr>
              <a:t>Sa</a:t>
            </a:r>
            <a:r>
              <a:rPr sz="2400" spc="4" dirty="0" smtClean="0">
                <a:latin typeface="Arial" pitchFamily="34" charset="0"/>
                <a:cs typeface="Arial" pitchFamily="34" charset="0"/>
              </a:rPr>
              <a:t>n</a:t>
            </a:r>
            <a:r>
              <a:rPr sz="2400" spc="0" dirty="0" smtClean="0">
                <a:latin typeface="Arial" pitchFamily="34" charset="0"/>
                <a:cs typeface="Arial" pitchFamily="34" charset="0"/>
              </a:rPr>
              <a:t>ksi be</a:t>
            </a:r>
            <a:r>
              <a:rPr sz="2400" spc="-4" dirty="0" smtClean="0">
                <a:latin typeface="Arial" pitchFamily="34" charset="0"/>
                <a:cs typeface="Arial" pitchFamily="34" charset="0"/>
              </a:rPr>
              <a:t>r</a:t>
            </a:r>
            <a:r>
              <a:rPr sz="2400" spc="9" dirty="0" smtClean="0">
                <a:latin typeface="Arial" pitchFamily="34" charset="0"/>
                <a:cs typeface="Arial" pitchFamily="34" charset="0"/>
              </a:rPr>
              <a:t>b</a:t>
            </a:r>
            <a:r>
              <a:rPr sz="2400" spc="0" dirty="0" smtClean="0">
                <a:latin typeface="Arial" pitchFamily="34" charset="0"/>
                <a:cs typeface="Arial" pitchFamily="34" charset="0"/>
              </a:rPr>
              <a:t>uat</a:t>
            </a:r>
            <a:r>
              <a:rPr sz="2400" spc="-14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400" spc="0" dirty="0" smtClean="0">
                <a:latin typeface="Arial" pitchFamily="34" charset="0"/>
                <a:cs typeface="Arial" pitchFamily="34" charset="0"/>
              </a:rPr>
              <a:t>cu</a:t>
            </a:r>
            <a:r>
              <a:rPr sz="2400" spc="4" dirty="0" smtClean="0">
                <a:latin typeface="Arial" pitchFamily="34" charset="0"/>
                <a:cs typeface="Arial" pitchFamily="34" charset="0"/>
              </a:rPr>
              <a:t>r</a:t>
            </a:r>
            <a:r>
              <a:rPr sz="2400" spc="-14" dirty="0" smtClean="0">
                <a:latin typeface="Arial" pitchFamily="34" charset="0"/>
                <a:cs typeface="Arial" pitchFamily="34" charset="0"/>
              </a:rPr>
              <a:t>a</a:t>
            </a:r>
            <a:r>
              <a:rPr sz="2400" spc="9" dirty="0" smtClean="0">
                <a:latin typeface="Arial" pitchFamily="34" charset="0"/>
                <a:cs typeface="Arial" pitchFamily="34" charset="0"/>
              </a:rPr>
              <a:t>n</a:t>
            </a:r>
            <a:r>
              <a:rPr sz="2400" spc="0" dirty="0" smtClean="0">
                <a:latin typeface="Arial" pitchFamily="34" charset="0"/>
                <a:cs typeface="Arial" pitchFamily="34" charset="0"/>
              </a:rPr>
              <a:t>g : </a:t>
            </a:r>
            <a:r>
              <a:rPr sz="2400" b="1" spc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sz="2400" b="1" spc="-9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sz="2400" b="1" spc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sz="2400" b="1" spc="-9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sz="2400" b="1" spc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2400" b="1" spc="-14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spc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sz="2400" b="1" spc="-4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2400" b="1" spc="-9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z="2400" b="1" spc="-4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2400" b="1" spc="-9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KUL</a:t>
            </a:r>
            <a:r>
              <a:rPr sz="2400" b="1" spc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2400" b="1" spc="-4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2400" b="1" spc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endParaRPr sz="24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charset="0"/>
                <a:cs typeface="Arial" charset="0"/>
              </a:rPr>
              <a:t>PENILAIAN</a:t>
            </a:r>
          </a:p>
        </p:txBody>
      </p:sp>
      <p:sp>
        <p:nvSpPr>
          <p:cNvPr id="5" name="object 3"/>
          <p:cNvSpPr txBox="1"/>
          <p:nvPr/>
        </p:nvSpPr>
        <p:spPr>
          <a:xfrm>
            <a:off x="1200351" y="2412370"/>
            <a:ext cx="6419649" cy="26930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398">
              <a:lnSpc>
                <a:spcPts val="3365"/>
              </a:lnSpc>
              <a:spcBef>
                <a:spcPts val="168"/>
              </a:spcBef>
            </a:pPr>
            <a:r>
              <a:rPr lang="en-US" sz="2400" b="1" spc="4" dirty="0">
                <a:latin typeface="Arial" pitchFamily="34" charset="0"/>
                <a:cs typeface="Arial" pitchFamily="34" charset="0"/>
              </a:rPr>
              <a:t>U</a:t>
            </a:r>
            <a:r>
              <a:rPr sz="2400" b="1" spc="4" smtClean="0">
                <a:latin typeface="Arial" pitchFamily="34" charset="0"/>
                <a:cs typeface="Arial" pitchFamily="34" charset="0"/>
              </a:rPr>
              <a:t>T</a:t>
            </a:r>
            <a:r>
              <a:rPr sz="2400" b="1" spc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400" b="1" spc="0" dirty="0" smtClean="0">
                <a:latin typeface="Arial" pitchFamily="34" charset="0"/>
                <a:cs typeface="Arial" pitchFamily="34" charset="0"/>
              </a:rPr>
              <a:t>						35 %</a:t>
            </a:r>
            <a:endParaRPr sz="2400" b="1"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ts val="4970"/>
              </a:lnSpc>
              <a:spcBef>
                <a:spcPts val="390"/>
              </a:spcBef>
            </a:pPr>
            <a:r>
              <a:rPr lang="en-US" sz="2400" b="1" spc="4" dirty="0">
                <a:latin typeface="Arial" pitchFamily="34" charset="0"/>
                <a:cs typeface="Arial" pitchFamily="34" charset="0"/>
              </a:rPr>
              <a:t>U</a:t>
            </a:r>
            <a:r>
              <a:rPr sz="2400" b="1" spc="4" smtClean="0">
                <a:latin typeface="Arial" pitchFamily="34" charset="0"/>
                <a:cs typeface="Arial" pitchFamily="34" charset="0"/>
              </a:rPr>
              <a:t>A</a:t>
            </a:r>
            <a:r>
              <a:rPr sz="2400" b="1" spc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400" b="1" spc="0" dirty="0" smtClean="0">
                <a:latin typeface="Arial" pitchFamily="34" charset="0"/>
                <a:cs typeface="Arial" pitchFamily="34" charset="0"/>
              </a:rPr>
              <a:t>						35 %</a:t>
            </a:r>
            <a:r>
              <a:rPr sz="2400" b="1" spc="0" smtClean="0">
                <a:latin typeface="Arial" pitchFamily="34" charset="0"/>
                <a:cs typeface="Arial" pitchFamily="34" charset="0"/>
              </a:rPr>
              <a:t> </a:t>
            </a:r>
            <a:endParaRPr lang="en-US" sz="2400" b="1" spc="4" dirty="0"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ts val="4970"/>
              </a:lnSpc>
              <a:spcBef>
                <a:spcPts val="390"/>
              </a:spcBef>
            </a:pPr>
            <a:r>
              <a:rPr lang="en-US" sz="2400" b="1" spc="4" dirty="0" smtClean="0">
                <a:latin typeface="Arial" pitchFamily="34" charset="0"/>
                <a:cs typeface="Arial" pitchFamily="34" charset="0"/>
              </a:rPr>
              <a:t>ABSEN</a:t>
            </a:r>
            <a:r>
              <a:rPr sz="2400" b="1" spc="0" smtClean="0">
                <a:latin typeface="Arial" pitchFamily="34" charset="0"/>
                <a:cs typeface="Arial" pitchFamily="34" charset="0"/>
              </a:rPr>
              <a:t>SI</a:t>
            </a:r>
            <a:r>
              <a:rPr lang="en-US" sz="2400" b="1" spc="0" dirty="0" smtClean="0">
                <a:latin typeface="Arial" pitchFamily="34" charset="0"/>
                <a:cs typeface="Arial" pitchFamily="34" charset="0"/>
              </a:rPr>
              <a:t>					10 %</a:t>
            </a:r>
          </a:p>
          <a:p>
            <a:pPr marL="12700">
              <a:lnSpc>
                <a:spcPts val="4970"/>
              </a:lnSpc>
              <a:spcBef>
                <a:spcPts val="390"/>
              </a:spcBef>
            </a:pPr>
            <a:r>
              <a:rPr sz="2400" b="1" spc="4" smtClean="0">
                <a:latin typeface="Arial" pitchFamily="34" charset="0"/>
                <a:cs typeface="Arial" pitchFamily="34" charset="0"/>
              </a:rPr>
              <a:t>QU</a:t>
            </a:r>
            <a:r>
              <a:rPr sz="2400" b="1" spc="0" smtClean="0">
                <a:latin typeface="Arial" pitchFamily="34" charset="0"/>
                <a:cs typeface="Arial" pitchFamily="34" charset="0"/>
              </a:rPr>
              <a:t>IZ</a:t>
            </a:r>
            <a:r>
              <a:rPr lang="en-US" sz="2400" b="1" spc="0" dirty="0" smtClean="0">
                <a:latin typeface="Arial" pitchFamily="34" charset="0"/>
                <a:cs typeface="Arial" pitchFamily="34" charset="0"/>
              </a:rPr>
              <a:t>						20 %</a:t>
            </a:r>
            <a:endParaRPr sz="2400" b="1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charset="0"/>
                <a:cs typeface="Arial" charset="0"/>
              </a:rPr>
              <a:t>REFERENSI</a:t>
            </a:r>
          </a:p>
        </p:txBody>
      </p:sp>
      <p:sp>
        <p:nvSpPr>
          <p:cNvPr id="5" name="object 3"/>
          <p:cNvSpPr txBox="1"/>
          <p:nvPr/>
        </p:nvSpPr>
        <p:spPr>
          <a:xfrm>
            <a:off x="726810" y="1876368"/>
            <a:ext cx="7807590" cy="32062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Kaplan and Lewis., 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Calculus and Linear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Agebra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Piskunov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;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Differetial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and Integral Calculus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vol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I, II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Proter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Morrey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Modern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Mathematica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Analysis.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Stephenson and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Redheffer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., 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Mathematics of Physics and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oder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Engineering.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Thomas., 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Calculus and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Analytc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Geometry.</a:t>
            </a:r>
          </a:p>
          <a:p>
            <a:pPr marL="109538" indent="-109538">
              <a:buFont typeface="Arial" pitchFamily="34" charset="0"/>
              <a:buChar char="•"/>
            </a:pPr>
            <a:r>
              <a:rPr lang="id-ID" sz="1800" dirty="0" smtClean="0">
                <a:latin typeface="Arial" pitchFamily="34" charset="0"/>
                <a:cs typeface="Arial" pitchFamily="34" charset="0"/>
              </a:rPr>
              <a:t>Varberg, Purcell, Rigdon, ,</a:t>
            </a:r>
            <a:r>
              <a:rPr lang="id-ID" sz="1800" b="1" dirty="0" smtClean="0">
                <a:latin typeface="Arial" pitchFamily="34" charset="0"/>
                <a:cs typeface="Arial" pitchFamily="34" charset="0"/>
              </a:rPr>
              <a:t>KALKULUS</a:t>
            </a:r>
            <a:r>
              <a:rPr lang="id-ID" sz="1800" dirty="0" smtClean="0">
                <a:latin typeface="Arial" pitchFamily="34" charset="0"/>
                <a:cs typeface="Arial" pitchFamily="34" charset="0"/>
              </a:rPr>
              <a:t>, edisi kesembilan , Erlangga, Jakarta, 2011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109538" indent="-109538">
              <a:buFont typeface="Arial" pitchFamily="34" charset="0"/>
              <a:buChar char="•"/>
            </a:pPr>
            <a:r>
              <a:rPr lang="id-ID" sz="1800" dirty="0" smtClean="0">
                <a:latin typeface="Arial" pitchFamily="34" charset="0"/>
                <a:cs typeface="Arial" pitchFamily="34" charset="0"/>
              </a:rPr>
              <a:t>Murray R.Spieqel,</a:t>
            </a:r>
            <a:r>
              <a:rPr lang="id-ID" sz="1800" b="1" dirty="0" smtClean="0">
                <a:latin typeface="Arial" pitchFamily="34" charset="0"/>
                <a:cs typeface="Arial" pitchFamily="34" charset="0"/>
              </a:rPr>
              <a:t>CALCULUS LANJUT</a:t>
            </a:r>
            <a:r>
              <a:rPr lang="id-ID" sz="1800" dirty="0" smtClean="0">
                <a:latin typeface="Arial" pitchFamily="34" charset="0"/>
                <a:cs typeface="Arial" pitchFamily="34" charset="0"/>
              </a:rPr>
              <a:t>, edisi kedua, Erlangga, Jakarta, 2008.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ject 7"/>
          <p:cNvSpPr txBox="1"/>
          <p:nvPr/>
        </p:nvSpPr>
        <p:spPr>
          <a:xfrm>
            <a:off x="771597" y="1976719"/>
            <a:ext cx="7946297" cy="7664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520" algn="ctr">
              <a:lnSpc>
                <a:spcPts val="4717"/>
              </a:lnSpc>
              <a:spcBef>
                <a:spcPts val="236"/>
              </a:spcBef>
            </a:pPr>
            <a:r>
              <a:rPr lang="en-US" sz="4000" b="1" dirty="0" smtClean="0">
                <a:cs typeface="Times New Roman"/>
              </a:rPr>
              <a:t>FUNGSI DUA VARIABEL</a:t>
            </a:r>
            <a:endParaRPr lang="en-US" b="1" dirty="0" smtClean="0">
              <a:cs typeface="Times New Roman"/>
            </a:endParaRPr>
          </a:p>
          <a:p>
            <a:pPr marL="11520" algn="ctr">
              <a:lnSpc>
                <a:spcPts val="4717"/>
              </a:lnSpc>
              <a:spcBef>
                <a:spcPts val="236"/>
              </a:spcBef>
            </a:pPr>
            <a:endParaRPr sz="1800" b="1">
              <a:cs typeface="Times New Roman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732</TotalTime>
  <Words>323</Words>
  <Application>Microsoft Office PowerPoint</Application>
  <PresentationFormat>On-screen Show (4:3)</PresentationFormat>
  <Paragraphs>79</Paragraphs>
  <Slides>26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2_Custom Design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KONTRAK KULIAH</vt:lpstr>
      <vt:lpstr>PENILAIAN</vt:lpstr>
      <vt:lpstr>REFERENSI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bpisti2008</cp:lastModifiedBy>
  <cp:revision>83</cp:revision>
  <dcterms:modified xsi:type="dcterms:W3CDTF">2017-09-05T04:37:14Z</dcterms:modified>
</cp:coreProperties>
</file>