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62" r:id="rId2"/>
    <p:sldMasterId id="2147483650" r:id="rId3"/>
  </p:sldMasterIdLst>
  <p:notesMasterIdLst>
    <p:notesMasterId r:id="rId16"/>
  </p:notesMasterIdLst>
  <p:sldIdLst>
    <p:sldId id="333" r:id="rId4"/>
    <p:sldId id="334" r:id="rId5"/>
    <p:sldId id="344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3" r:id="rId15"/>
  </p:sldIdLst>
  <p:sldSz cx="9144000" cy="6858000" type="screen4x3"/>
  <p:notesSz cx="10083800" cy="7556500"/>
  <p:defaultTextStyle>
    <a:defPPr>
      <a:defRPr lang="en-US"/>
    </a:defPPr>
    <a:lvl1pPr marL="0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90"/>
      </p:cViewPr>
      <p:guideLst>
        <p:guide orient="horz" pos="2614"/>
        <p:guide pos="19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11825" y="0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8A1EB-4388-484E-8D37-0AEF5C21B57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52775" y="566738"/>
            <a:ext cx="3778250" cy="2833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8063" y="3589338"/>
            <a:ext cx="8067675" cy="340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11825" y="7177088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4746B-4B6E-43CA-B13A-5460FBD74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86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7324-493B-4B33-A91F-0C434031860F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518D-8CCF-40AA-8E46-D4539C26B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7324-493B-4B33-A91F-0C434031860F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518D-8CCF-40AA-8E46-D4539C26B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7324-493B-4B33-A91F-0C434031860F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518D-8CCF-40AA-8E46-D4539C26B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EFF83-3356-4852-A2C0-5D1F675FA574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805B-2029-4562-BC78-D4D3E09E23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EFF83-3356-4852-A2C0-5D1F675FA574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805B-2029-4562-BC78-D4D3E09E23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EFF83-3356-4852-A2C0-5D1F675FA574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805B-2029-4562-BC78-D4D3E09E23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EFF83-3356-4852-A2C0-5D1F675FA574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805B-2029-4562-BC78-D4D3E09E23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EFF83-3356-4852-A2C0-5D1F675FA574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805B-2029-4562-BC78-D4D3E09E23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EFF83-3356-4852-A2C0-5D1F675FA574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805B-2029-4562-BC78-D4D3E09E23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EFF83-3356-4852-A2C0-5D1F675FA574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805B-2029-4562-BC78-D4D3E09E23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EFF83-3356-4852-A2C0-5D1F675FA574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805B-2029-4562-BC78-D4D3E09E23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7324-493B-4B33-A91F-0C434031860F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518D-8CCF-40AA-8E46-D4539C26B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EFF83-3356-4852-A2C0-5D1F675FA574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805B-2029-4562-BC78-D4D3E09E23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EFF83-3356-4852-A2C0-5D1F675FA574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805B-2029-4562-BC78-D4D3E09E23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EFF83-3356-4852-A2C0-5D1F675FA574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805B-2029-4562-BC78-D4D3E09E23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46E5-C501-4CD3-BBC4-AE9FBE34F31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AB20-8D9D-412B-AE75-94F845052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46E5-C501-4CD3-BBC4-AE9FBE34F31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AB20-8D9D-412B-AE75-94F845052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46E5-C501-4CD3-BBC4-AE9FBE34F31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AB20-8D9D-412B-AE75-94F845052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46E5-C501-4CD3-BBC4-AE9FBE34F31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AB20-8D9D-412B-AE75-94F845052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46E5-C501-4CD3-BBC4-AE9FBE34F31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AB20-8D9D-412B-AE75-94F845052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46E5-C501-4CD3-BBC4-AE9FBE34F31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AB20-8D9D-412B-AE75-94F845052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46E5-C501-4CD3-BBC4-AE9FBE34F31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AB20-8D9D-412B-AE75-94F845052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7324-493B-4B33-A91F-0C434031860F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518D-8CCF-40AA-8E46-D4539C26B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46E5-C501-4CD3-BBC4-AE9FBE34F31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AB20-8D9D-412B-AE75-94F845052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46E5-C501-4CD3-BBC4-AE9FBE34F31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AB20-8D9D-412B-AE75-94F845052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46E5-C501-4CD3-BBC4-AE9FBE34F31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AB20-8D9D-412B-AE75-94F845052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46E5-C501-4CD3-BBC4-AE9FBE34F31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AB20-8D9D-412B-AE75-94F845052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7324-493B-4B33-A91F-0C434031860F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518D-8CCF-40AA-8E46-D4539C26B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7324-493B-4B33-A91F-0C434031860F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518D-8CCF-40AA-8E46-D4539C26B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7324-493B-4B33-A91F-0C434031860F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518D-8CCF-40AA-8E46-D4539C26B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7324-493B-4B33-A91F-0C434031860F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518D-8CCF-40AA-8E46-D4539C26B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7324-493B-4B33-A91F-0C434031860F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518D-8CCF-40AA-8E46-D4539C26B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7324-493B-4B33-A91F-0C434031860F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518D-8CCF-40AA-8E46-D4539C26B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37324-493B-4B33-A91F-0C434031860F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C518D-8CCF-40AA-8E46-D4539C26B12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13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EFF83-3356-4852-A2C0-5D1F675FA574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6805B-2029-4562-BC78-D4D3E09E23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346E5-C501-4CD3-BBC4-AE9FBE34F31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1AB20-8D9D-412B-AE75-94F8450523B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21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19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18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00400" y="3875968"/>
            <a:ext cx="5638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BARISAN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PERTEMUAN 10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AGUNG MULYO WIDODO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PELAKSANA  MATA KULIAH UMUM (PAMU)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15361" name="Object 1"/>
          <p:cNvGraphicFramePr>
            <a:graphicFrameLocks noChangeAspect="1"/>
          </p:cNvGraphicFramePr>
          <p:nvPr/>
        </p:nvGraphicFramePr>
        <p:xfrm>
          <a:off x="450858" y="1354311"/>
          <a:ext cx="1144440" cy="324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3" imgW="749160" imgH="228600" progId="Equation.3">
                  <p:embed/>
                </p:oleObj>
              </mc:Choice>
              <mc:Fallback>
                <p:oleObj name="Equation" r:id="rId3" imgW="74916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8" y="1354311"/>
                        <a:ext cx="1144440" cy="3241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3827018" y="1268015"/>
          <a:ext cx="3024511" cy="659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5" imgW="1916868" imgH="672808" progId="Equation.3">
                  <p:embed/>
                </p:oleObj>
              </mc:Choice>
              <mc:Fallback>
                <p:oleObj name="Equation" r:id="rId5" imgW="1916868" imgH="672808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7018" y="1268015"/>
                        <a:ext cx="3024511" cy="6591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442028" y="1959169"/>
          <a:ext cx="1422272" cy="583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Equation" r:id="rId7" imgW="1091880" imgH="431640" progId="Equation.3">
                  <p:embed/>
                </p:oleObj>
              </mc:Choice>
              <mc:Fallback>
                <p:oleObj name="Equation" r:id="rId7" imgW="109188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028" y="1959169"/>
                        <a:ext cx="1422272" cy="5835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664149" y="2649632"/>
          <a:ext cx="5558541" cy="69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Equation" r:id="rId9" imgW="3644900" imgH="482600" progId="Equation.3">
                  <p:embed/>
                </p:oleObj>
              </mc:Choice>
              <mc:Fallback>
                <p:oleObj name="Equation" r:id="rId9" imgW="3644900" imgH="482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149" y="2649632"/>
                        <a:ext cx="5558541" cy="69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TextBox 69"/>
          <p:cNvSpPr txBox="1"/>
          <p:nvPr/>
        </p:nvSpPr>
        <p:spPr>
          <a:xfrm>
            <a:off x="1982343" y="2079933"/>
            <a:ext cx="2833028" cy="33519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i="1" dirty="0" err="1" smtClean="0"/>
              <a:t>konvergen</a:t>
            </a:r>
            <a:r>
              <a:rPr lang="en-US" i="1" dirty="0" smtClean="0"/>
              <a:t> </a:t>
            </a:r>
            <a:r>
              <a:rPr lang="en-US" i="1" dirty="0" err="1" smtClean="0"/>
              <a:t>ke</a:t>
            </a:r>
            <a:r>
              <a:rPr lang="en-US" i="1" dirty="0" smtClean="0"/>
              <a:t> 2, </a:t>
            </a:r>
            <a:r>
              <a:rPr lang="en-US" i="1" dirty="0" err="1" smtClean="0"/>
              <a:t>karena</a:t>
            </a:r>
            <a:r>
              <a:rPr lang="en-US" i="1" dirty="0" smtClean="0"/>
              <a:t> </a:t>
            </a:r>
            <a:endParaRPr lang="en-US" i="1" dirty="0"/>
          </a:p>
        </p:txBody>
      </p:sp>
      <p:sp>
        <p:nvSpPr>
          <p:cNvPr id="73" name="TextBox 72"/>
          <p:cNvSpPr txBox="1"/>
          <p:nvPr/>
        </p:nvSpPr>
        <p:spPr>
          <a:xfrm>
            <a:off x="1625528" y="1354311"/>
            <a:ext cx="2211144" cy="33519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i="1" dirty="0" err="1" smtClean="0"/>
              <a:t>konvergen</a:t>
            </a:r>
            <a:r>
              <a:rPr lang="en-US" i="1" dirty="0" smtClean="0"/>
              <a:t> </a:t>
            </a:r>
            <a:r>
              <a:rPr lang="en-US" i="1" dirty="0" err="1" smtClean="0"/>
              <a:t>ke</a:t>
            </a:r>
            <a:r>
              <a:rPr lang="en-US" i="1" dirty="0" smtClean="0"/>
              <a:t> 0,  </a:t>
            </a:r>
            <a:r>
              <a:rPr lang="en-US" i="1" dirty="0" err="1" smtClean="0"/>
              <a:t>karena</a:t>
            </a:r>
            <a:r>
              <a:rPr lang="en-US" i="1" dirty="0" smtClean="0"/>
              <a:t> </a:t>
            </a:r>
            <a:endParaRPr lang="en-US" i="1" dirty="0"/>
          </a:p>
        </p:txBody>
      </p:sp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490326" y="3481856"/>
          <a:ext cx="3573754" cy="638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Equation" r:id="rId11" imgW="2108160" imgH="431640" progId="Equation.3">
                  <p:embed/>
                </p:oleObj>
              </mc:Choice>
              <mc:Fallback>
                <p:oleObj name="Equation" r:id="rId11" imgW="2108160" imgH="431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326" y="3481856"/>
                        <a:ext cx="3573754" cy="6387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696522" y="4171036"/>
          <a:ext cx="6139431" cy="875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Equation" r:id="rId13" imgW="3784600" imgH="596900" progId="Equation.3">
                  <p:embed/>
                </p:oleObj>
              </mc:Choice>
              <mc:Fallback>
                <p:oleObj name="Equation" r:id="rId13" imgW="3784600" imgH="5969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522" y="4171036"/>
                        <a:ext cx="6139431" cy="8753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633401" y="2045874"/>
          <a:ext cx="1367569" cy="635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3" imgW="457200" imgH="482400" progId="Equation.3">
                  <p:embed/>
                </p:oleObj>
              </mc:Choice>
              <mc:Fallback>
                <p:oleObj name="Equation" r:id="rId3" imgW="457200" imgH="482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01" y="2045874"/>
                        <a:ext cx="1367569" cy="6353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633401" y="2806593"/>
          <a:ext cx="1672753" cy="583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5" imgW="774360" imgH="457200" progId="Equation.3">
                  <p:embed/>
                </p:oleObj>
              </mc:Choice>
              <mc:Fallback>
                <p:oleObj name="Equation" r:id="rId5" imgW="77436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01" y="2806593"/>
                        <a:ext cx="1672753" cy="5835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658153" y="3554926"/>
          <a:ext cx="1073902" cy="570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7" imgW="469800" imgH="482400" progId="Equation.3">
                  <p:embed/>
                </p:oleObj>
              </mc:Choice>
              <mc:Fallback>
                <p:oleObj name="Equation" r:id="rId7" imgW="469800" imgH="482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153" y="3554926"/>
                        <a:ext cx="1073902" cy="5705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4" name="Object 8"/>
          <p:cNvGraphicFramePr>
            <a:graphicFrameLocks noChangeAspect="1"/>
          </p:cNvGraphicFramePr>
          <p:nvPr/>
        </p:nvGraphicFramePr>
        <p:xfrm>
          <a:off x="625145" y="5164094"/>
          <a:ext cx="1710181" cy="570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9" imgW="977760" imgH="482400" progId="Equation.3">
                  <p:embed/>
                </p:oleObj>
              </mc:Choice>
              <mc:Fallback>
                <p:oleObj name="Equation" r:id="rId9" imgW="977760" imgH="482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145" y="5164094"/>
                        <a:ext cx="1710181" cy="5705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TextBox 75"/>
          <p:cNvSpPr txBox="1"/>
          <p:nvPr/>
        </p:nvSpPr>
        <p:spPr>
          <a:xfrm>
            <a:off x="564302" y="801060"/>
            <a:ext cx="7186217" cy="1391806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1700" dirty="0" smtClean="0"/>
              <a:t>SOAL :</a:t>
            </a:r>
          </a:p>
          <a:p>
            <a:endParaRPr lang="en-US" sz="1700" dirty="0" smtClean="0"/>
          </a:p>
          <a:p>
            <a:r>
              <a:rPr lang="en-US" sz="1700" dirty="0" err="1" smtClean="0"/>
              <a:t>Tentukan</a:t>
            </a:r>
            <a:r>
              <a:rPr lang="en-US" sz="1700" dirty="0" smtClean="0"/>
              <a:t> </a:t>
            </a:r>
            <a:r>
              <a:rPr lang="en-US" sz="1700" dirty="0" err="1" smtClean="0"/>
              <a:t>Iima</a:t>
            </a:r>
            <a:r>
              <a:rPr lang="en-US" sz="1700" dirty="0" smtClean="0"/>
              <a:t> </a:t>
            </a:r>
            <a:r>
              <a:rPr lang="en-US" sz="1700" dirty="0" err="1" smtClean="0"/>
              <a:t>suku</a:t>
            </a:r>
            <a:r>
              <a:rPr lang="en-US" sz="1700" dirty="0" smtClean="0"/>
              <a:t> </a:t>
            </a:r>
            <a:r>
              <a:rPr lang="en-US" sz="1700" dirty="0" err="1" smtClean="0"/>
              <a:t>barisan</a:t>
            </a:r>
            <a:r>
              <a:rPr lang="en-US" sz="1700" dirty="0" smtClean="0"/>
              <a:t> </a:t>
            </a:r>
            <a:r>
              <a:rPr lang="en-US" sz="1700" dirty="0" err="1" smtClean="0"/>
              <a:t>pertama</a:t>
            </a:r>
            <a:r>
              <a:rPr lang="en-US" sz="1700" dirty="0" smtClean="0"/>
              <a:t>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selidiki</a:t>
            </a:r>
            <a:r>
              <a:rPr lang="en-US" sz="1700" dirty="0" smtClean="0"/>
              <a:t> </a:t>
            </a:r>
            <a:r>
              <a:rPr lang="en-US" sz="1700" dirty="0" err="1" smtClean="0"/>
              <a:t>konvergensi</a:t>
            </a:r>
            <a:r>
              <a:rPr lang="en-US" sz="1700" dirty="0" smtClean="0"/>
              <a:t> </a:t>
            </a:r>
            <a:r>
              <a:rPr lang="en-US" sz="1700" dirty="0" err="1" smtClean="0"/>
              <a:t>dari</a:t>
            </a:r>
            <a:r>
              <a:rPr lang="en-US" sz="1700" dirty="0" smtClean="0"/>
              <a:t> </a:t>
            </a:r>
            <a:r>
              <a:rPr lang="en-US" sz="1700" dirty="0" err="1" smtClean="0"/>
              <a:t>barisan-barisan</a:t>
            </a:r>
            <a:r>
              <a:rPr lang="en-US" sz="1700" dirty="0" smtClean="0"/>
              <a:t> </a:t>
            </a:r>
            <a:r>
              <a:rPr lang="en-US" sz="1700" dirty="0" err="1" smtClean="0"/>
              <a:t>di</a:t>
            </a:r>
            <a:r>
              <a:rPr lang="en-US" sz="1700" dirty="0" smtClean="0"/>
              <a:t> </a:t>
            </a:r>
            <a:r>
              <a:rPr lang="en-US" sz="1700" dirty="0" err="1" smtClean="0"/>
              <a:t>bawah</a:t>
            </a:r>
            <a:r>
              <a:rPr lang="en-US" sz="1700" dirty="0" smtClean="0"/>
              <a:t> </a:t>
            </a:r>
            <a:r>
              <a:rPr lang="en-US" sz="1700" dirty="0" err="1" smtClean="0"/>
              <a:t>ini</a:t>
            </a:r>
            <a:r>
              <a:rPr lang="en-US" sz="1700" dirty="0" smtClean="0"/>
              <a:t> . </a:t>
            </a:r>
          </a:p>
          <a:p>
            <a:endParaRPr lang="en-US" sz="1700" dirty="0"/>
          </a:p>
        </p:txBody>
      </p:sp>
      <p:graphicFrame>
        <p:nvGraphicFramePr>
          <p:cNvPr id="14346" name="Object 10"/>
          <p:cNvGraphicFramePr>
            <a:graphicFrameLocks noChangeAspect="1"/>
          </p:cNvGraphicFramePr>
          <p:nvPr/>
        </p:nvGraphicFramePr>
        <p:xfrm>
          <a:off x="638539" y="4498042"/>
          <a:ext cx="1366129" cy="269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11" imgW="596880" imgH="228600" progId="Equation.3">
                  <p:embed/>
                </p:oleObj>
              </mc:Choice>
              <mc:Fallback>
                <p:oleObj name="Equation" r:id="rId11" imgW="59688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539" y="4498042"/>
                        <a:ext cx="1366129" cy="2694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Rectangle 3"/>
          <p:cNvSpPr txBox="1">
            <a:spLocks noChangeArrowheads="1"/>
          </p:cNvSpPr>
          <p:nvPr/>
        </p:nvSpPr>
        <p:spPr>
          <a:xfrm>
            <a:off x="1301350" y="2129048"/>
            <a:ext cx="6800418" cy="885015"/>
          </a:xfrm>
          <a:prstGeom prst="rect">
            <a:avLst/>
          </a:prstGeom>
        </p:spPr>
        <p:txBody>
          <a:bodyPr lIns="82945" tIns="41473" rIns="82945" bIns="41473"/>
          <a:lstStyle/>
          <a:p>
            <a:pPr marL="311045" indent="-311045" algn="ctr">
              <a:spcBef>
                <a:spcPct val="20000"/>
              </a:spcBef>
              <a:defRPr/>
            </a:pPr>
            <a:r>
              <a:rPr lang="en-US" sz="4400" b="1" dirty="0" smtClean="0"/>
              <a:t>T E R I M A   K A S I 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"/>
          <p:cNvSpPr txBox="1"/>
          <p:nvPr/>
        </p:nvSpPr>
        <p:spPr>
          <a:xfrm>
            <a:off x="444045" y="2057401"/>
            <a:ext cx="8143803" cy="685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Mahasiswa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mampu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menyelesaikan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soal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tentang</a:t>
            </a:r>
            <a:r>
              <a:rPr lang="id-ID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barisan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test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konvergensinya</a:t>
            </a:r>
            <a:endParaRPr sz="1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itle 5"/>
          <p:cNvSpPr txBox="1">
            <a:spLocks/>
          </p:cNvSpPr>
          <p:nvPr/>
        </p:nvSpPr>
        <p:spPr>
          <a:xfrm>
            <a:off x="533400" y="986056"/>
            <a:ext cx="82296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KEMAMPUAN AKHIR YANG DIHARAPKAN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Title 1"/>
          <p:cNvSpPr txBox="1">
            <a:spLocks/>
          </p:cNvSpPr>
          <p:nvPr/>
        </p:nvSpPr>
        <p:spPr>
          <a:xfrm>
            <a:off x="1076781" y="2720148"/>
            <a:ext cx="6800418" cy="1037345"/>
          </a:xfrm>
          <a:prstGeom prst="rect">
            <a:avLst/>
          </a:prstGeom>
        </p:spPr>
        <p:txBody>
          <a:bodyPr lIns="82945" tIns="41473" rIns="82945" bIns="41473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b="1" dirty="0" smtClean="0">
                <a:latin typeface="+mj-lt"/>
                <a:ea typeface="+mj-ea"/>
                <a:cs typeface="+mj-cs"/>
              </a:rPr>
              <a:t>BARISAN</a:t>
            </a:r>
            <a:endParaRPr lang="id-ID" sz="40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TextBox 69"/>
          <p:cNvSpPr txBox="1"/>
          <p:nvPr/>
        </p:nvSpPr>
        <p:spPr>
          <a:xfrm>
            <a:off x="771597" y="1423468"/>
            <a:ext cx="7669904" cy="4484961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id-ID" sz="2200" b="1" u="sng" dirty="0" smtClean="0"/>
              <a:t>Barisan</a:t>
            </a:r>
            <a:r>
              <a:rPr lang="id-ID" sz="2200" dirty="0" smtClean="0"/>
              <a:t> ialah fungsi yang domainnya himpunan bilangan asli.</a:t>
            </a:r>
            <a:endParaRPr lang="en-US" sz="2200" dirty="0" smtClean="0"/>
          </a:p>
          <a:p>
            <a:r>
              <a:rPr lang="id-ID" sz="2200" dirty="0" smtClean="0"/>
              <a:t>Barisan: a</a:t>
            </a:r>
            <a:r>
              <a:rPr lang="id-ID" sz="2200" baseline="-25000" dirty="0" smtClean="0"/>
              <a:t>1</a:t>
            </a:r>
            <a:r>
              <a:rPr lang="id-ID" sz="2200" dirty="0" smtClean="0"/>
              <a:t>,a</a:t>
            </a:r>
            <a:r>
              <a:rPr lang="id-ID" sz="2200" baseline="-25000" dirty="0" smtClean="0"/>
              <a:t>2</a:t>
            </a:r>
            <a:r>
              <a:rPr lang="id-ID" sz="2200" dirty="0" smtClean="0"/>
              <a:t>,.....,a</a:t>
            </a:r>
            <a:r>
              <a:rPr lang="id-ID" sz="2200" baseline="-25000" dirty="0" smtClean="0"/>
              <a:t>n</a:t>
            </a:r>
            <a:r>
              <a:rPr lang="id-ID" sz="2200" dirty="0" smtClean="0"/>
              <a:t>,.... ditulis dengan {a</a:t>
            </a:r>
            <a:r>
              <a:rPr lang="id-ID" sz="2200" baseline="-25000" dirty="0" smtClean="0"/>
              <a:t>n</a:t>
            </a:r>
            <a:r>
              <a:rPr lang="id-ID" sz="2200" dirty="0" smtClean="0"/>
              <a:t>}</a:t>
            </a:r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 err="1" smtClean="0"/>
              <a:t>Contoh-contoh</a:t>
            </a:r>
            <a:r>
              <a:rPr lang="en-US" sz="2200" dirty="0" smtClean="0"/>
              <a:t> :</a:t>
            </a:r>
          </a:p>
          <a:p>
            <a:endParaRPr lang="en-US" sz="2200" dirty="0" smtClean="0"/>
          </a:p>
          <a:p>
            <a:r>
              <a:rPr lang="en-US" sz="2200" dirty="0" smtClean="0"/>
              <a:t>1. </a:t>
            </a:r>
          </a:p>
          <a:p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 smtClean="0"/>
              <a:t>2.</a:t>
            </a:r>
          </a:p>
          <a:p>
            <a:endParaRPr lang="en-US" sz="2200" dirty="0" smtClean="0"/>
          </a:p>
          <a:p>
            <a:r>
              <a:rPr lang="en-US" sz="2200" dirty="0" smtClean="0"/>
              <a:t> </a:t>
            </a:r>
          </a:p>
          <a:p>
            <a:r>
              <a:rPr lang="en-US" sz="2200" dirty="0" smtClean="0"/>
              <a:t>3.</a:t>
            </a:r>
          </a:p>
          <a:p>
            <a:endParaRPr lang="en-US" sz="2200" dirty="0"/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1324383" y="3009104"/>
          <a:ext cx="3705481" cy="706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3" imgW="1841500" imgH="431800" progId="Equation.3">
                  <p:embed/>
                </p:oleObj>
              </mc:Choice>
              <mc:Fallback>
                <p:oleObj name="Equation" r:id="rId3" imgW="1841500" imgH="431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4383" y="3009104"/>
                        <a:ext cx="3705481" cy="7063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1337953" y="3950754"/>
          <a:ext cx="4344552" cy="814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5" imgW="2552700" imgH="482600" progId="Equation.3">
                  <p:embed/>
                </p:oleObj>
              </mc:Choice>
              <mc:Fallback>
                <p:oleObj name="Equation" r:id="rId5" imgW="2552700" imgH="482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7953" y="3950754"/>
                        <a:ext cx="4344552" cy="8141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1334248" y="4915864"/>
          <a:ext cx="3593108" cy="856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7" imgW="2501900" imgH="482600" progId="Equation.3">
                  <p:embed/>
                </p:oleObj>
              </mc:Choice>
              <mc:Fallback>
                <p:oleObj name="Equation" r:id="rId7" imgW="2501900" imgH="482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4248" y="4915864"/>
                        <a:ext cx="3593108" cy="8562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TextBox 70"/>
          <p:cNvSpPr txBox="1"/>
          <p:nvPr/>
        </p:nvSpPr>
        <p:spPr>
          <a:xfrm>
            <a:off x="633401" y="1077686"/>
            <a:ext cx="7877199" cy="33519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969" y="1008530"/>
            <a:ext cx="8732058" cy="484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840" y="1196226"/>
            <a:ext cx="8657251" cy="2904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811" y="1077686"/>
            <a:ext cx="8773248" cy="2904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968" y="1132023"/>
            <a:ext cx="8925189" cy="148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547" y="2668280"/>
            <a:ext cx="8925188" cy="297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TextBox 70"/>
          <p:cNvSpPr txBox="1"/>
          <p:nvPr/>
        </p:nvSpPr>
        <p:spPr>
          <a:xfrm>
            <a:off x="357008" y="1146843"/>
            <a:ext cx="6149743" cy="360755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1800" b="1" dirty="0" err="1" smtClean="0"/>
              <a:t>Contoh-contoh</a:t>
            </a:r>
            <a:r>
              <a:rPr lang="en-US" sz="1800" b="1" dirty="0" smtClean="0"/>
              <a:t> </a:t>
            </a:r>
            <a:r>
              <a:rPr lang="en-US" sz="1800" dirty="0" smtClean="0"/>
              <a:t>:</a:t>
            </a:r>
          </a:p>
        </p:txBody>
      </p:sp>
      <p:graphicFrame>
        <p:nvGraphicFramePr>
          <p:cNvPr id="16385" name="Object 1"/>
          <p:cNvGraphicFramePr>
            <a:graphicFrameLocks noChangeAspect="1"/>
          </p:cNvGraphicFramePr>
          <p:nvPr/>
        </p:nvGraphicFramePr>
        <p:xfrm>
          <a:off x="426106" y="1700093"/>
          <a:ext cx="3343587" cy="760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3" imgW="1726920" imgH="482400" progId="Equation.3">
                  <p:embed/>
                </p:oleObj>
              </mc:Choice>
              <mc:Fallback>
                <p:oleObj name="Equation" r:id="rId3" imgW="1726920" imgH="482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106" y="1700093"/>
                        <a:ext cx="3343587" cy="7607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416237" y="2604060"/>
          <a:ext cx="2206824" cy="583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quation" r:id="rId5" imgW="1676160" imgH="431640" progId="Equation.3">
                  <p:embed/>
                </p:oleObj>
              </mc:Choice>
              <mc:Fallback>
                <p:oleObj name="Equation" r:id="rId5" imgW="167616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237" y="2604060"/>
                        <a:ext cx="2206824" cy="5835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2768253" y="2633700"/>
          <a:ext cx="3056158" cy="61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7" imgW="3365280" imgH="672840" progId="Equation.3">
                  <p:embed/>
                </p:oleObj>
              </mc:Choice>
              <mc:Fallback>
                <p:oleObj name="Equation" r:id="rId7" imgW="3365280" imgH="6728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8253" y="2633700"/>
                        <a:ext cx="3056158" cy="61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608718" y="3345024"/>
          <a:ext cx="631961" cy="700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quation" r:id="rId9" imgW="368280" imgH="482400" progId="Equation.3">
                  <p:embed/>
                </p:oleObj>
              </mc:Choice>
              <mc:Fallback>
                <p:oleObj name="Equation" r:id="rId9" imgW="368280" imgH="482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718" y="3345024"/>
                        <a:ext cx="631961" cy="7002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TextBox 74"/>
          <p:cNvSpPr txBox="1"/>
          <p:nvPr/>
        </p:nvSpPr>
        <p:spPr>
          <a:xfrm>
            <a:off x="352070" y="3473453"/>
            <a:ext cx="6909824" cy="360755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1800" dirty="0" smtClean="0"/>
              <a:t>3.             </a:t>
            </a:r>
            <a:r>
              <a:rPr lang="en-US" sz="1700" i="1" dirty="0" err="1" smtClean="0"/>
              <a:t>konvergen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ke</a:t>
            </a:r>
            <a:r>
              <a:rPr lang="en-US" sz="1800" i="1" dirty="0" smtClean="0"/>
              <a:t> 0 , </a:t>
            </a:r>
            <a:r>
              <a:rPr lang="en-US" sz="1800" i="1" dirty="0" err="1" smtClean="0"/>
              <a:t>karena</a:t>
            </a:r>
            <a:r>
              <a:rPr lang="en-US" sz="1800" i="1" dirty="0" smtClean="0"/>
              <a:t>  </a:t>
            </a:r>
            <a:endParaRPr lang="en-US" sz="1800" i="1" dirty="0"/>
          </a:p>
        </p:txBody>
      </p:sp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771597" y="4189720"/>
          <a:ext cx="3857985" cy="603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quation" r:id="rId11" imgW="3288960" imgH="457200" progId="Equation.3">
                  <p:embed/>
                </p:oleObj>
              </mc:Choice>
              <mc:Fallback>
                <p:oleObj name="Equation" r:id="rId11" imgW="3288960" imgH="457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97" y="4189720"/>
                        <a:ext cx="3857985" cy="6036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Object 8"/>
          <p:cNvGraphicFramePr>
            <a:graphicFrameLocks noChangeAspect="1"/>
          </p:cNvGraphicFramePr>
          <p:nvPr/>
        </p:nvGraphicFramePr>
        <p:xfrm>
          <a:off x="1054384" y="3971814"/>
          <a:ext cx="631961" cy="700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Equation" r:id="rId13" imgW="368280" imgH="482400" progId="Equation.3">
                  <p:embed/>
                </p:oleObj>
              </mc:Choice>
              <mc:Fallback>
                <p:oleObj name="Equation" r:id="rId13" imgW="368280" imgH="4824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384" y="3971814"/>
                        <a:ext cx="631961" cy="7002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3" name="Object 9"/>
          <p:cNvGraphicFramePr>
            <a:graphicFrameLocks noChangeAspect="1"/>
          </p:cNvGraphicFramePr>
          <p:nvPr/>
        </p:nvGraphicFramePr>
        <p:xfrm>
          <a:off x="2185867" y="4010097"/>
          <a:ext cx="914113" cy="626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Equation" r:id="rId15" imgW="533160" imgH="431640" progId="Equation.3">
                  <p:embed/>
                </p:oleObj>
              </mc:Choice>
              <mc:Fallback>
                <p:oleObj name="Equation" r:id="rId15" imgW="533160" imgH="431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5867" y="4010097"/>
                        <a:ext cx="914113" cy="6267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4" name="Object 10"/>
          <p:cNvGraphicFramePr>
            <a:graphicFrameLocks noChangeAspect="1"/>
          </p:cNvGraphicFramePr>
          <p:nvPr/>
        </p:nvGraphicFramePr>
        <p:xfrm>
          <a:off x="3677135" y="3979018"/>
          <a:ext cx="1962102" cy="700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Equation" r:id="rId17" imgW="1143000" imgH="482400" progId="Equation.3">
                  <p:embed/>
                </p:oleObj>
              </mc:Choice>
              <mc:Fallback>
                <p:oleObj name="Equation" r:id="rId17" imgW="1143000" imgH="4824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7135" y="3979018"/>
                        <a:ext cx="1962102" cy="7002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</TotalTime>
  <Words>102</Words>
  <Application>Microsoft Office PowerPoint</Application>
  <PresentationFormat>On-screen Show (4:3)</PresentationFormat>
  <Paragraphs>27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2_Custom Design</vt:lpstr>
      <vt:lpstr>1_Custom Design</vt:lpstr>
      <vt:lpstr>Custom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bpisti2008</cp:lastModifiedBy>
  <cp:revision>67</cp:revision>
  <dcterms:modified xsi:type="dcterms:W3CDTF">2017-09-05T04:45:43Z</dcterms:modified>
</cp:coreProperties>
</file>