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0"/>
  </p:notesMasterIdLst>
  <p:sldIdLst>
    <p:sldId id="343" r:id="rId4"/>
    <p:sldId id="256" r:id="rId5"/>
    <p:sldId id="35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18" r:id="rId16"/>
    <p:sldId id="319" r:id="rId17"/>
    <p:sldId id="353" r:id="rId18"/>
    <p:sldId id="326" r:id="rId1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7D7-9B34-4DD9-836D-E0FF68B0F2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BBE6-ACEA-4EF9-BC92-411472519DB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BB49-AD3C-43E3-B3EE-1BD077D57B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0427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 INTEGRAL LIPAT DUA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4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798246" y="959941"/>
            <a:ext cx="7462610" cy="5144941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Peny: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dan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    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    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dirty="0" smtClean="0"/>
              <a:t>Koordinat Bola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Hubungan koordinat bola ke koordinat cartesius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1074639" y="1374878"/>
          <a:ext cx="1684270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39" y="1374878"/>
                        <a:ext cx="1684270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253158" y="1305722"/>
          <a:ext cx="1658358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812520" imgH="203040" progId="Equation.3">
                  <p:embed/>
                </p:oleObj>
              </mc:Choice>
              <mc:Fallback>
                <p:oleObj name="Equation" r:id="rId5" imgW="812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158" y="1305722"/>
                        <a:ext cx="1658358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1074638" y="1858972"/>
          <a:ext cx="2391566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130040" imgH="228600" progId="Equation.3">
                  <p:embed/>
                </p:oleObj>
              </mc:Choice>
              <mc:Fallback>
                <p:oleObj name="Equation" r:id="rId7" imgW="1130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38" y="1858972"/>
                        <a:ext cx="2391566" cy="484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253157" y="1858972"/>
          <a:ext cx="2848383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9" imgW="1346040" imgH="228600" progId="Equation.3">
                  <p:embed/>
                </p:oleObj>
              </mc:Choice>
              <mc:Fallback>
                <p:oleObj name="Equation" r:id="rId9" imgW="1346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157" y="1858972"/>
                        <a:ext cx="2848383" cy="484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1074639" y="2412222"/>
          <a:ext cx="2211144" cy="89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1" imgW="1041120" imgH="419040" progId="Equation.3">
                  <p:embed/>
                </p:oleObj>
              </mc:Choice>
              <mc:Fallback>
                <p:oleObj name="Equation" r:id="rId11" imgW="10411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39" y="2412222"/>
                        <a:ext cx="2211144" cy="890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4322256" y="2481379"/>
          <a:ext cx="2953950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3" imgW="1447560" imgH="203040" progId="Equation.3">
                  <p:embed/>
                </p:oleObj>
              </mc:Choice>
              <mc:Fallback>
                <p:oleObj name="Equation" r:id="rId13" imgW="14475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256" y="2481379"/>
                        <a:ext cx="2953950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4253158" y="3034629"/>
          <a:ext cx="3040323" cy="49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5" imgW="1485720" imgH="241200" progId="Equation.3">
                  <p:embed/>
                </p:oleObj>
              </mc:Choice>
              <mc:Fallback>
                <p:oleObj name="Equation" r:id="rId15" imgW="14857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158" y="3034629"/>
                        <a:ext cx="3040323" cy="494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4460453" y="3657036"/>
          <a:ext cx="1865652" cy="60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7" imgW="711000" imgH="228600" progId="Equation.3">
                  <p:embed/>
                </p:oleObj>
              </mc:Choice>
              <mc:Fallback>
                <p:oleObj name="Equation" r:id="rId17" imgW="7110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453" y="3657036"/>
                        <a:ext cx="1865652" cy="600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1903818" y="5524256"/>
          <a:ext cx="3040323" cy="56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9" imgW="1168200" imgH="215640" progId="Equation.3">
                  <p:embed/>
                </p:oleObj>
              </mc:Choice>
              <mc:Fallback>
                <p:oleObj name="Equation" r:id="rId19" imgW="11682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818" y="5524256"/>
                        <a:ext cx="3040323" cy="562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771597" y="1008530"/>
            <a:ext cx="7462610" cy="5144941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Bola ke cartesius                                 Cartesius ke Bola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              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Contoh soal:</a:t>
            </a:r>
          </a:p>
          <a:p>
            <a:pPr marL="414726" indent="-414726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d-ID" sz="2200" dirty="0" smtClean="0"/>
              <a:t>Tentukan koordinat cartesius sebuah titik yang mempunyai koordinat bola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Peny: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  <a:endParaRPr lang="id-ID" sz="22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1047990" y="1492625"/>
          <a:ext cx="2003849" cy="40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90" y="1492625"/>
                        <a:ext cx="2003849" cy="406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710196" y="1423467"/>
          <a:ext cx="2003849" cy="477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130040" imgH="279360" progId="Equation.3">
                  <p:embed/>
                </p:oleObj>
              </mc:Choice>
              <mc:Fallback>
                <p:oleObj name="Equation" r:id="rId5" imgW="113004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96" y="1423467"/>
                        <a:ext cx="2003849" cy="477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1047990" y="2045874"/>
          <a:ext cx="202112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7" imgW="990360" imgH="203040" progId="Equation.3">
                  <p:embed/>
                </p:oleObj>
              </mc:Choice>
              <mc:Fallback>
                <p:oleObj name="Equation" r:id="rId7" imgW="990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90" y="2045874"/>
                        <a:ext cx="202112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779295" y="1976718"/>
          <a:ext cx="1381965" cy="75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9" imgW="723600" imgH="393480" progId="Equation.3">
                  <p:embed/>
                </p:oleObj>
              </mc:Choice>
              <mc:Fallback>
                <p:oleObj name="Equation" r:id="rId9" imgW="723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295" y="1976718"/>
                        <a:ext cx="1381965" cy="752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117088" y="2668281"/>
          <a:ext cx="1727456" cy="50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1" imgW="698400" imgH="203040" progId="Equation.3">
                  <p:embed/>
                </p:oleObj>
              </mc:Choice>
              <mc:Fallback>
                <p:oleObj name="Equation" r:id="rId11" imgW="6984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88" y="2668281"/>
                        <a:ext cx="1727456" cy="502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4641098" y="2737437"/>
          <a:ext cx="2694831" cy="86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3" imgW="1460160" imgH="469800" progId="Equation.3">
                  <p:embed/>
                </p:oleObj>
              </mc:Choice>
              <mc:Fallback>
                <p:oleObj name="Equation" r:id="rId13" imgW="146016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098" y="2737437"/>
                        <a:ext cx="2694831" cy="86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3051839" y="4466344"/>
          <a:ext cx="170713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5" imgW="888840" imgH="215640" progId="Equation.3">
                  <p:embed/>
                </p:oleObj>
              </mc:Choice>
              <mc:Fallback>
                <p:oleObj name="Equation" r:id="rId15" imgW="8888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839" y="4466344"/>
                        <a:ext cx="170713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1738972" y="5365376"/>
          <a:ext cx="3454912" cy="47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7" imgW="1739880" imgH="241200" progId="Equation.3">
                  <p:embed/>
                </p:oleObj>
              </mc:Choice>
              <mc:Fallback>
                <p:oleObj name="Equation" r:id="rId17" imgW="17398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972" y="5365376"/>
                        <a:ext cx="3454912" cy="479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736366" y="1068318"/>
            <a:ext cx="7462610" cy="4937472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414726" indent="-414726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id-ID" sz="2200" dirty="0" smtClean="0"/>
              <a:t>Tentukan grafik dari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Peny: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Ini merupakan persamaan bola yang titik pusatnya di (0,0,1) dan jari-jarinya 1.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3569394" y="999161"/>
          <a:ext cx="1425151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698400" imgH="203040" progId="Equation.3">
                  <p:embed/>
                </p:oleObj>
              </mc:Choice>
              <mc:Fallback>
                <p:oleObj name="Equation" r:id="rId3" imgW="698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394" y="999161"/>
                        <a:ext cx="1425151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"/>
          <p:cNvGraphicFramePr>
            <a:graphicFrameLocks noChangeAspect="1"/>
          </p:cNvGraphicFramePr>
          <p:nvPr/>
        </p:nvGraphicFramePr>
        <p:xfrm>
          <a:off x="1496447" y="1898194"/>
          <a:ext cx="3549922" cy="46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1739880" imgH="228600" progId="Equation.3">
                  <p:embed/>
                </p:oleObj>
              </mc:Choice>
              <mc:Fallback>
                <p:oleObj name="Equation" r:id="rId5" imgW="1739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447" y="1898194"/>
                        <a:ext cx="3549922" cy="466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2947510" y="2520600"/>
          <a:ext cx="2418438" cy="55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1117440" imgH="253800" progId="Equation.3">
                  <p:embed/>
                </p:oleObj>
              </mc:Choice>
              <mc:Fallback>
                <p:oleObj name="Equation" r:id="rId7" imgW="11174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510" y="2520600"/>
                        <a:ext cx="2418438" cy="550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2809313" y="3073851"/>
          <a:ext cx="3036484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9" imgW="1434960" imgH="228600" progId="Equation.3">
                  <p:embed/>
                </p:oleObj>
              </mc:Choice>
              <mc:Fallback>
                <p:oleObj name="Equation" r:id="rId9" imgW="14349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313" y="3073851"/>
                        <a:ext cx="3036484" cy="484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2809313" y="3488789"/>
          <a:ext cx="2694831" cy="52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1" imgW="1231560" imgH="241200" progId="Equation.3">
                  <p:embed/>
                </p:oleObj>
              </mc:Choice>
              <mc:Fallback>
                <p:oleObj name="Equation" r:id="rId11" imgW="12315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313" y="3488789"/>
                        <a:ext cx="2694831" cy="528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02" y="776288"/>
            <a:ext cx="4767778" cy="14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94" y="2253343"/>
            <a:ext cx="5292017" cy="39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1008530"/>
            <a:ext cx="5192172" cy="26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52" y="1602562"/>
            <a:ext cx="83166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554060" y="98273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SOAL-SOAL</a:t>
            </a:r>
            <a:endParaRPr lang="en-US" b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701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luas daerah bidang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dan momen inersia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1976718"/>
            <a:ext cx="7946297" cy="62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/>
              <a:t>PENERAPAN INTEGRAL LIPAT DUA 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lang="en-US" sz="1800" b="1" dirty="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6357038" cy="57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702499" y="1077686"/>
            <a:ext cx="7462610" cy="5075785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id-ID" sz="2500" b="1" u="sng" dirty="0" smtClean="0"/>
              <a:t>Koordinat Silinder dan Koordinat Bola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b="1" u="sng" dirty="0" smtClean="0"/>
              <a:t>Koordinat Cartesius dalam ruang berdimensi tiga</a:t>
            </a: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b="1" u="sng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                                                Kesepakatan umum: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sumbu y              positif ke kanan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 sumbu z              positif ke atas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 sumbu x              tegak lurus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                                       terhadap kertas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Bidanganya :   yz, xz,  xy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P (x,y,z)             P (2,-3, 4)</a:t>
            </a:r>
            <a:endParaRPr lang="id-ID" sz="2200" dirty="0"/>
          </a:p>
        </p:txBody>
      </p:sp>
      <p:pic>
        <p:nvPicPr>
          <p:cNvPr id="73" name="Picture 72" descr="41.JPG"/>
          <p:cNvPicPr>
            <a:picLocks noChangeAspect="1"/>
          </p:cNvPicPr>
          <p:nvPr/>
        </p:nvPicPr>
        <p:blipFill>
          <a:blip r:embed="rId2"/>
          <a:srcRect b="40000"/>
          <a:stretch>
            <a:fillRect/>
          </a:stretch>
        </p:blipFill>
        <p:spPr>
          <a:xfrm>
            <a:off x="1255285" y="2599124"/>
            <a:ext cx="2221015" cy="2074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736366" y="959941"/>
            <a:ext cx="7462610" cy="5144941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dirty="0" smtClean="0"/>
              <a:t>Persamaan Standar Bola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Definisi bola adalah himpunan titik-titik di dalam ruang      		  berdimensi tiga yang mempunyai jarak konstan 		   (jari-jari) dari sebuah titik tetap (pusat).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ex:  (x, y  z )                titik pada sebuah bola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	   r  =    jari-jari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	( h, k, l ) =  titik pusat.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Persamaan: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Bentuk terurainya: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		</a:t>
            </a:r>
            <a:endParaRPr lang="id-ID" sz="22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532920" y="2619692"/>
            <a:ext cx="552786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1220053" y="4002818"/>
          <a:ext cx="3894959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942920" imgH="241200" progId="Equation.3">
                  <p:embed/>
                </p:oleObj>
              </mc:Choice>
              <mc:Fallback>
                <p:oleObj name="Equation" r:id="rId3" imgW="1942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053" y="4002818"/>
                        <a:ext cx="3894959" cy="484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1081856" y="5455100"/>
          <a:ext cx="3823436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108160" imgH="228600" progId="Equation.3">
                  <p:embed/>
                </p:oleObj>
              </mc:Choice>
              <mc:Fallback>
                <p:oleObj name="Equation" r:id="rId5" imgW="2108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856" y="5455100"/>
                        <a:ext cx="3823436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75" descr="4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538" y="4348599"/>
            <a:ext cx="1451062" cy="14522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86862" y="967165"/>
            <a:ext cx="7462610" cy="5075785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dirty="0" smtClean="0"/>
              <a:t>Koordinat Silinder dan Koordinat bola</a:t>
            </a:r>
          </a:p>
          <a:p>
            <a:pPr marL="414726" indent="-9504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d-ID" sz="2200" dirty="0" smtClean="0"/>
              <a:t>	Koordinat Cartesius  ( x, y, z )</a:t>
            </a:r>
          </a:p>
          <a:p>
            <a:pPr marL="807852" indent="-488168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d-ID" sz="2200" dirty="0" smtClean="0"/>
              <a:t>Koordinat Silinder ( r, </a:t>
            </a:r>
            <a:r>
              <a:rPr lang="el-GR" sz="2200" dirty="0" smtClean="0"/>
              <a:t>θ</a:t>
            </a:r>
            <a:r>
              <a:rPr lang="id-ID" sz="2200" dirty="0" smtClean="0"/>
              <a:t>, z )</a:t>
            </a:r>
          </a:p>
          <a:p>
            <a:pPr marL="807852" indent="-488168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d-ID" sz="2200" dirty="0" smtClean="0"/>
              <a:t>Koordinat bola   ( </a:t>
            </a:r>
            <a:r>
              <a:rPr lang="el-GR" sz="2200" dirty="0" smtClean="0"/>
              <a:t>ρ</a:t>
            </a:r>
            <a:r>
              <a:rPr lang="id-ID" sz="2200" dirty="0" smtClean="0"/>
              <a:t>, </a:t>
            </a:r>
            <a:r>
              <a:rPr lang="el-GR" sz="2200" dirty="0" smtClean="0"/>
              <a:t>θ</a:t>
            </a:r>
            <a:r>
              <a:rPr lang="id-ID" sz="2200" dirty="0" smtClean="0"/>
              <a:t>, </a:t>
            </a:r>
            <a:r>
              <a:rPr lang="el-GR" sz="2200" dirty="0" smtClean="0"/>
              <a:t>φ</a:t>
            </a:r>
            <a:r>
              <a:rPr lang="id-ID" sz="2200" dirty="0" smtClean="0"/>
              <a:t> )</a:t>
            </a:r>
          </a:p>
          <a:p>
            <a:pPr marL="807852" indent="-488168">
              <a:spcBef>
                <a:spcPct val="20000"/>
              </a:spcBef>
              <a:defRPr/>
            </a:pPr>
            <a:endParaRPr lang="id-ID" sz="2200" dirty="0" smtClean="0"/>
          </a:p>
          <a:p>
            <a:pPr marL="807852" indent="-488168">
              <a:spcBef>
                <a:spcPct val="20000"/>
              </a:spcBef>
              <a:defRPr/>
            </a:pPr>
            <a:endParaRPr lang="id-ID" sz="2200" dirty="0"/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1204721" y="3491370"/>
            <a:ext cx="899032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928386" y="3906598"/>
            <a:ext cx="760719" cy="690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654237" y="3940886"/>
            <a:ext cx="1105572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39648" y="4355823"/>
            <a:ext cx="829179" cy="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103230" y="3975580"/>
            <a:ext cx="345782" cy="27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1653889" y="3871730"/>
            <a:ext cx="829876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77844" y="4424979"/>
            <a:ext cx="345491" cy="3299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y</a:t>
            </a:r>
            <a:endParaRPr lang="id-ID" dirty="0"/>
          </a:p>
        </p:txBody>
      </p:sp>
      <p:sp>
        <p:nvSpPr>
          <p:cNvPr id="79" name="TextBox 78"/>
          <p:cNvSpPr txBox="1"/>
          <p:nvPr/>
        </p:nvSpPr>
        <p:spPr>
          <a:xfrm>
            <a:off x="2345220" y="4079198"/>
            <a:ext cx="345491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x</a:t>
            </a:r>
            <a:endParaRPr lang="id-ID" dirty="0"/>
          </a:p>
        </p:txBody>
      </p:sp>
      <p:sp>
        <p:nvSpPr>
          <p:cNvPr id="80" name="TextBox 79"/>
          <p:cNvSpPr txBox="1"/>
          <p:nvPr/>
        </p:nvSpPr>
        <p:spPr>
          <a:xfrm>
            <a:off x="1792434" y="3733417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81" name="TextBox 80"/>
          <p:cNvSpPr txBox="1"/>
          <p:nvPr/>
        </p:nvSpPr>
        <p:spPr>
          <a:xfrm>
            <a:off x="2137925" y="3318479"/>
            <a:ext cx="1105572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(x,y,z) </a:t>
            </a:r>
            <a:endParaRPr lang="id-ID" dirty="0"/>
          </a:p>
        </p:txBody>
      </p:sp>
      <p:cxnSp>
        <p:nvCxnSpPr>
          <p:cNvPr id="82" name="Straight Arrow Connector 81"/>
          <p:cNvCxnSpPr/>
          <p:nvPr/>
        </p:nvCxnSpPr>
        <p:spPr>
          <a:xfrm rot="5400000" flipH="1" flipV="1">
            <a:off x="3174712" y="3594384"/>
            <a:ext cx="968188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932235" y="4183223"/>
            <a:ext cx="760719" cy="690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658086" y="4148355"/>
            <a:ext cx="1243768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5799667" y="3595105"/>
            <a:ext cx="1106501" cy="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3519512" y="4217772"/>
            <a:ext cx="899032" cy="62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3692142" y="4390402"/>
            <a:ext cx="1175657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rved Up Arrow 87"/>
          <p:cNvSpPr/>
          <p:nvPr/>
        </p:nvSpPr>
        <p:spPr>
          <a:xfrm>
            <a:off x="3381693" y="4494136"/>
            <a:ext cx="552786" cy="207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19889" y="4770761"/>
            <a:ext cx="27938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θ</a:t>
            </a:r>
            <a:endParaRPr lang="id-ID" dirty="0"/>
          </a:p>
        </p:txBody>
      </p:sp>
      <p:sp>
        <p:nvSpPr>
          <p:cNvPr id="90" name="TextBox 89"/>
          <p:cNvSpPr txBox="1"/>
          <p:nvPr/>
        </p:nvSpPr>
        <p:spPr>
          <a:xfrm>
            <a:off x="3934479" y="4148354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r</a:t>
            </a:r>
            <a:endParaRPr lang="id-ID" dirty="0"/>
          </a:p>
        </p:txBody>
      </p:sp>
      <p:sp>
        <p:nvSpPr>
          <p:cNvPr id="91" name="TextBox 90"/>
          <p:cNvSpPr txBox="1"/>
          <p:nvPr/>
        </p:nvSpPr>
        <p:spPr>
          <a:xfrm>
            <a:off x="4349068" y="4424980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92" name="TextBox 91"/>
          <p:cNvSpPr txBox="1"/>
          <p:nvPr/>
        </p:nvSpPr>
        <p:spPr>
          <a:xfrm>
            <a:off x="4349069" y="3456791"/>
            <a:ext cx="9673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(r,</a:t>
            </a:r>
            <a:r>
              <a:rPr lang="el-GR" dirty="0" smtClean="0"/>
              <a:t>θ</a:t>
            </a:r>
            <a:r>
              <a:rPr lang="id-ID" dirty="0" smtClean="0"/>
              <a:t>, z )</a:t>
            </a:r>
            <a:endParaRPr lang="id-ID" dirty="0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5523390" y="4148703"/>
            <a:ext cx="829876" cy="829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352917" y="4148355"/>
            <a:ext cx="1451063" cy="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6179649" y="4321623"/>
            <a:ext cx="1244813" cy="898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6352882" y="4493416"/>
            <a:ext cx="1798064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352917" y="3595104"/>
            <a:ext cx="898277" cy="55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rved Up Arrow 97"/>
          <p:cNvSpPr/>
          <p:nvPr/>
        </p:nvSpPr>
        <p:spPr>
          <a:xfrm>
            <a:off x="5938328" y="4494136"/>
            <a:ext cx="552786" cy="207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6524" y="4770761"/>
            <a:ext cx="27938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θ</a:t>
            </a:r>
            <a:endParaRPr lang="id-ID" dirty="0"/>
          </a:p>
        </p:txBody>
      </p:sp>
      <p:sp>
        <p:nvSpPr>
          <p:cNvPr id="100" name="Circular Arrow 99"/>
          <p:cNvSpPr/>
          <p:nvPr/>
        </p:nvSpPr>
        <p:spPr>
          <a:xfrm>
            <a:off x="6352917" y="3595104"/>
            <a:ext cx="414589" cy="2766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60212" y="3318479"/>
            <a:ext cx="304094" cy="33519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l-GR" dirty="0" smtClean="0"/>
              <a:t>φ</a:t>
            </a:r>
            <a:endParaRPr lang="id-ID" dirty="0"/>
          </a:p>
        </p:txBody>
      </p:sp>
      <p:sp>
        <p:nvSpPr>
          <p:cNvPr id="102" name="TextBox 101"/>
          <p:cNvSpPr txBox="1"/>
          <p:nvPr/>
        </p:nvSpPr>
        <p:spPr>
          <a:xfrm>
            <a:off x="6905703" y="3802573"/>
            <a:ext cx="20729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dirty="0" smtClean="0"/>
              <a:t>ρ</a:t>
            </a:r>
            <a:endParaRPr lang="id-ID" dirty="0"/>
          </a:p>
        </p:txBody>
      </p:sp>
      <p:sp>
        <p:nvSpPr>
          <p:cNvPr id="103" name="TextBox 102"/>
          <p:cNvSpPr txBox="1"/>
          <p:nvPr/>
        </p:nvSpPr>
        <p:spPr>
          <a:xfrm>
            <a:off x="7043900" y="3180166"/>
            <a:ext cx="1174670" cy="3299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dirty="0" smtClean="0"/>
              <a:t>P (</a:t>
            </a:r>
            <a:r>
              <a:rPr lang="el-GR" dirty="0" smtClean="0"/>
              <a:t>ρ</a:t>
            </a:r>
            <a:r>
              <a:rPr lang="id-ID" dirty="0" smtClean="0"/>
              <a:t> , </a:t>
            </a:r>
            <a:r>
              <a:rPr lang="el-GR" dirty="0" smtClean="0"/>
              <a:t>θ</a:t>
            </a:r>
            <a:r>
              <a:rPr lang="id-ID" dirty="0" smtClean="0"/>
              <a:t>, </a:t>
            </a:r>
            <a:r>
              <a:rPr lang="el-GR" dirty="0" smtClean="0"/>
              <a:t>φ</a:t>
            </a:r>
            <a:r>
              <a:rPr lang="id-ID" dirty="0" smtClean="0"/>
              <a:t> 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47750" y="1029097"/>
            <a:ext cx="7462610" cy="5075785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d-ID" sz="2200" dirty="0" smtClean="0"/>
              <a:t>Koordinat Silinder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Hubungan koordinat silinder dan cartesius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-  Silinder ke cartesius                        -  Cartesius ke silinder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  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                                            </a:t>
            </a:r>
          </a:p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Contoh:</a:t>
            </a:r>
          </a:p>
          <a:p>
            <a:pPr marL="414726" indent="-414726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d-ID" sz="2200" dirty="0" smtClean="0"/>
              <a:t>Tentukan koordinat cartesius dan koordinat silinder dari titik berikut:  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                             dan 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Peny:          </a:t>
            </a:r>
            <a:endParaRPr lang="id-ID" sz="2200" dirty="0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1469634" y="2273910"/>
          <a:ext cx="1381965" cy="36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672840" imgH="177480" progId="Equation.3">
                  <p:embed/>
                </p:oleObj>
              </mc:Choice>
              <mc:Fallback>
                <p:oleObj name="Equation" r:id="rId3" imgW="6728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634" y="2273910"/>
                        <a:ext cx="1381965" cy="365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5270037" y="2273910"/>
          <a:ext cx="1381965" cy="46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825480" imgH="279360" progId="Equation.3">
                  <p:embed/>
                </p:oleObj>
              </mc:Choice>
              <mc:Fallback>
                <p:oleObj name="Equation" r:id="rId5" imgW="82548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037" y="2273910"/>
                        <a:ext cx="1381965" cy="468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469634" y="2827161"/>
          <a:ext cx="1381965" cy="42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660240" imgH="203040" progId="Equation.3">
                  <p:embed/>
                </p:oleObj>
              </mc:Choice>
              <mc:Fallback>
                <p:oleObj name="Equation" r:id="rId7" imgW="660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634" y="2827161"/>
                        <a:ext cx="1381965" cy="425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5164951" y="2677322"/>
          <a:ext cx="1419100" cy="77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723600" imgH="393480" progId="Equation.3">
                  <p:embed/>
                </p:oleObj>
              </mc:Choice>
              <mc:Fallback>
                <p:oleObj name="Equation" r:id="rId9" imgW="723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951" y="2677322"/>
                        <a:ext cx="1419100" cy="772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1400536" y="3311255"/>
          <a:ext cx="1243768" cy="30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1" imgW="342720" imgH="126720" progId="Equation.3">
                  <p:embed/>
                </p:oleObj>
              </mc:Choice>
              <mc:Fallback>
                <p:oleObj name="Equation" r:id="rId11" imgW="34272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536" y="3311255"/>
                        <a:ext cx="1243768" cy="300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5270037" y="3311255"/>
          <a:ext cx="621884" cy="35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3" imgW="342720" imgH="126720" progId="Equation.3">
                  <p:embed/>
                </p:oleObj>
              </mc:Choice>
              <mc:Fallback>
                <p:oleObj name="Equation" r:id="rId13" imgW="342720" imgH="126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037" y="3311255"/>
                        <a:ext cx="621884" cy="352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1400536" y="4971006"/>
          <a:ext cx="131693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5" imgW="685800" imgH="215640" progId="Equation.3">
                  <p:embed/>
                </p:oleObj>
              </mc:Choice>
              <mc:Fallback>
                <p:oleObj name="Equation" r:id="rId15" imgW="6858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536" y="4971006"/>
                        <a:ext cx="131693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3888073" y="4901851"/>
          <a:ext cx="1312866" cy="45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7" imgW="622080" imgH="215640" progId="Equation.3">
                  <p:embed/>
                </p:oleObj>
              </mc:Choice>
              <mc:Fallback>
                <p:oleObj name="Equation" r:id="rId17" imgW="6220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073" y="4901851"/>
                        <a:ext cx="1312866" cy="455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761118" y="1043546"/>
            <a:ext cx="7462610" cy="4937472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marL="311045" indent="-311045">
              <a:spcBef>
                <a:spcPct val="20000"/>
              </a:spcBef>
              <a:defRPr/>
            </a:pPr>
            <a:r>
              <a:rPr lang="id-ID" sz="2200" dirty="0" smtClean="0"/>
              <a:t>	                                                dan</a:t>
            </a:r>
          </a:p>
          <a:p>
            <a:pPr marL="311045" indent="-311045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id-ID" sz="2200" dirty="0" smtClean="0"/>
              <a:t>Tentukan persamaan ini dalam koordinat silinder pada persamaan cartesius berikut: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                                dan   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Peny: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	</a:t>
            </a:r>
          </a:p>
          <a:p>
            <a:pPr marL="414726" indent="-414726">
              <a:spcBef>
                <a:spcPct val="20000"/>
              </a:spcBef>
              <a:defRPr/>
            </a:pPr>
            <a:endParaRPr lang="id-ID" sz="2200" dirty="0" smtClean="0"/>
          </a:p>
          <a:p>
            <a:pPr marL="414726" indent="-414726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id-ID" sz="2200" dirty="0" smtClean="0"/>
              <a:t>Tentukan persamaan cartesius suatu persamaan berikut:</a:t>
            </a:r>
          </a:p>
          <a:p>
            <a:pPr marL="414726" indent="-414726">
              <a:spcBef>
                <a:spcPct val="20000"/>
              </a:spcBef>
              <a:defRPr/>
            </a:pPr>
            <a:r>
              <a:rPr lang="id-ID" sz="2200" dirty="0" smtClean="0"/>
              <a:t>                                             dan     </a:t>
            </a:r>
            <a:endParaRPr lang="id-ID" sz="22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1106609" y="1043545"/>
          <a:ext cx="2705742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574640" imgH="241200" progId="Equation.3">
                  <p:embed/>
                </p:oleObj>
              </mc:Choice>
              <mc:Fallback>
                <p:oleObj name="Equation" r:id="rId3" imgW="1574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609" y="1043545"/>
                        <a:ext cx="2705742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699718" y="1043545"/>
          <a:ext cx="285848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663560" imgH="241200" progId="Equation.3">
                  <p:embed/>
                </p:oleObj>
              </mc:Choice>
              <mc:Fallback>
                <p:oleObj name="Equation" r:id="rId5" imgW="16635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718" y="1043545"/>
                        <a:ext cx="285848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1313904" y="2564984"/>
          <a:ext cx="1589259" cy="39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914400" imgH="228600" progId="Equation.3">
                  <p:embed/>
                </p:oleObj>
              </mc:Choice>
              <mc:Fallback>
                <p:oleObj name="Equation" r:id="rId7" imgW="914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04" y="2564984"/>
                        <a:ext cx="1589259" cy="397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008735" y="2564984"/>
          <a:ext cx="145106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9" imgW="799920" imgH="228600" progId="Equation.3">
                  <p:embed/>
                </p:oleObj>
              </mc:Choice>
              <mc:Fallback>
                <p:oleObj name="Equation" r:id="rId9" imgW="7999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735" y="2564984"/>
                        <a:ext cx="145106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313904" y="3533172"/>
          <a:ext cx="2003849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1" imgW="914400" imgH="228600" progId="Equation.3">
                  <p:embed/>
                </p:oleObj>
              </mc:Choice>
              <mc:Fallback>
                <p:oleObj name="Equation" r:id="rId11" imgW="9144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04" y="3533172"/>
                        <a:ext cx="2003849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/>
        </p:nvGraphicFramePr>
        <p:xfrm>
          <a:off x="4423325" y="3533172"/>
          <a:ext cx="1451063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3" imgW="799920" imgH="228600" progId="Equation.3">
                  <p:embed/>
                </p:oleObj>
              </mc:Choice>
              <mc:Fallback>
                <p:oleObj name="Equation" r:id="rId13" imgW="79992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325" y="3533172"/>
                        <a:ext cx="1451063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1313904" y="4086423"/>
          <a:ext cx="1036474" cy="31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5" imgW="622080" imgH="190440" progId="Equation.3">
                  <p:embed/>
                </p:oleObj>
              </mc:Choice>
              <mc:Fallback>
                <p:oleObj name="Equation" r:id="rId15" imgW="62208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04" y="4086423"/>
                        <a:ext cx="1036474" cy="317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4492423" y="4017266"/>
          <a:ext cx="1451063" cy="36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7" imgW="812520" imgH="203040" progId="Equation.3">
                  <p:embed/>
                </p:oleObj>
              </mc:Choice>
              <mc:Fallback>
                <p:oleObj name="Equation" r:id="rId17" imgW="81252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23" y="4017266"/>
                        <a:ext cx="1451063" cy="363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4492424" y="4570517"/>
          <a:ext cx="1243767" cy="328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9" imgW="672840" imgH="177480" progId="Equation.3">
                  <p:embed/>
                </p:oleObj>
              </mc:Choice>
              <mc:Fallback>
                <p:oleObj name="Equation" r:id="rId19" imgW="67284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24" y="4570517"/>
                        <a:ext cx="1243767" cy="328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452100" y="5400392"/>
          <a:ext cx="1684270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1" imgW="825480" imgH="203040" progId="Equation.3">
                  <p:embed/>
                </p:oleObj>
              </mc:Choice>
              <mc:Fallback>
                <p:oleObj name="Equation" r:id="rId21" imgW="8254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100" y="5400392"/>
                        <a:ext cx="1684270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4354226" y="5400392"/>
          <a:ext cx="1658358" cy="4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3" imgW="812520" imgH="203040" progId="Equation.3">
                  <p:embed/>
                </p:oleObj>
              </mc:Choice>
              <mc:Fallback>
                <p:oleObj name="Equation" r:id="rId23" imgW="81252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226" y="5400392"/>
                        <a:ext cx="1658358" cy="4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101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2_Custom Design</vt:lpstr>
      <vt:lpstr>1_Custom Design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101</cp:revision>
  <dcterms:modified xsi:type="dcterms:W3CDTF">2017-09-05T04:38:29Z</dcterms:modified>
</cp:coreProperties>
</file>