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6" r:id="rId3"/>
    <p:sldId id="335" r:id="rId4"/>
    <p:sldId id="257" r:id="rId6"/>
    <p:sldId id="364" r:id="rId7"/>
    <p:sldId id="365" r:id="rId8"/>
    <p:sldId id="366" r:id="rId9"/>
    <p:sldId id="367" r:id="rId10"/>
    <p:sldId id="368" r:id="rId11"/>
    <p:sldId id="370" r:id="rId12"/>
    <p:sldId id="371" r:id="rId13"/>
    <p:sldId id="372" r:id="rId14"/>
    <p:sldId id="373" r:id="rId15"/>
    <p:sldId id="377" r:id="rId16"/>
    <p:sldId id="378" r:id="rId17"/>
    <p:sldId id="379" r:id="rId18"/>
    <p:sldId id="380" r:id="rId19"/>
    <p:sldId id="41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90" d="100"/>
          <a:sy n="90" d="100"/>
        </p:scale>
        <p:origin x="-756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0576D4-8DE7-4D38-A6AB-AFFC0955E9A0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3D7ED9-0DA6-4B58-8A6B-50EC85EDA1B3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E52C4C-F8B4-4DB0-AA3D-E460887086E7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5C5E8F-AB52-4E82-94F3-803C78EB57E8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3F0039-04C8-4C61-B59D-EA9E3975BFA1}" type="slidenum">
              <a:rPr lang="id-ID" smtClean="0"/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0F0767-F9F5-4963-B5C5-2AFCDC9C3F11}" type="slidenum">
              <a:rPr lang="id-ID" smtClean="0"/>
            </a:fld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8D8EBA-796D-47DB-B390-068F933A136E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BD4FC3-151D-4483-AA94-8244031F851E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DA322A-A232-48B7-BAB3-88B74504EF56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F15D36-E614-4E64-9CA7-AF70244851D4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055081-E625-46F0-9C33-273C3AE28908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646059-F18F-44C9-B3D3-914690FB42F5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04FBD-4FF0-49E4-9B83-F9446CB7AA74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DB077-F6CD-46BC-9507-D245993A21B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3C2D6-2D7F-487C-BDCB-3DEF06460AE1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E2C82-6CC9-4802-9A57-2ECF9A3B869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9662A-481E-4A6C-BB40-0F0A65F28E81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23033-6212-481C-A364-CECAC398C65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20BB6-47C5-4FD2-9AF6-D19624B35EB0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BCEE1-B5DB-40F4-BE01-45C9198CEA0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6BC-78F8-4915-9B75-FF12487DBA1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0BDC5-22DA-4CF2-A033-7F9CC043CD7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89398-7098-4784-BFC7-91B15748ADD6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3D092-9AE6-4264-8798-7282BAEA7F4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575CE-9186-4A5E-90FE-10FC6635BA2E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835BF-9401-4506-853A-F42B9854D2E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B138-F56D-4359-9DB4-EC89FEEB4B18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41317-F592-444C-8B09-6FEDF9FDFD2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49699-CE71-4D41-A4AA-FECA86774BBC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61EB7-B609-4ED7-A86F-38C8FBFF644D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D0699-35BD-46E0-96DB-ACE005BB87E3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1DDD3-F18B-4A2E-8855-D7F5CA53106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0ABB-09D2-43D7-A7F1-66D63245071A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75E01-371E-4404-A29A-6401A40EBE2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AA9CD7-6AE2-425B-A1AD-5CC0B8B20EB6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965974B-106F-46D5-89C5-71ABB6A9AA8E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1387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2000" b="1" spc="0" dirty="0" smtClean="0">
                <a:solidFill>
                  <a:schemeClr val="bg1"/>
                </a:solidFill>
                <a:cs typeface="Times New Roman" panose="02020603050405020304"/>
              </a:rPr>
              <a:t>DETERMINAN</a:t>
            </a:r>
            <a:endParaRPr lang="en-US" spc="0" dirty="0" smtClean="0">
              <a:cs typeface="Times New Roman" panose="02020603050405020304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1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 FAKULTAS ILMU KOMPUTER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8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9965" y="1828800"/>
            <a:ext cx="6849705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5004" y="1752600"/>
            <a:ext cx="5933454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71600"/>
            <a:ext cx="6232688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914" y="1295400"/>
            <a:ext cx="5707886" cy="212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71600"/>
            <a:ext cx="6242743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05000"/>
            <a:ext cx="570725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840930"/>
            <a:ext cx="5791200" cy="529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819400"/>
            <a:ext cx="7499350" cy="68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 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 I M A   K A S I H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VISI DAN MISI UNIVERSITAS ESA UNGGUL</a:t>
            </a:r>
            <a:endParaRPr lang="en-US" sz="3600" b="1" dirty="0"/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60513"/>
            <a:ext cx="9144000" cy="484028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UTS </a:t>
            </a:r>
            <a:endParaRPr lang="en-US" sz="2400" b="1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02.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07.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03.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04.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05.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06.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7"/>
          <p:cNvSpPr txBox="1"/>
          <p:nvPr/>
        </p:nvSpPr>
        <p:spPr>
          <a:xfrm>
            <a:off x="4223658" y="3331030"/>
            <a:ext cx="4539342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DETERMINAN</a:t>
            </a:r>
            <a:endParaRPr b="1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22" name="object 7"/>
          <p:cNvSpPr txBox="1"/>
          <p:nvPr/>
        </p:nvSpPr>
        <p:spPr>
          <a:xfrm>
            <a:off x="4223658" y="3701145"/>
            <a:ext cx="38735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DETERMINAN (LANJUTAN)</a:t>
            </a:r>
            <a:endParaRPr b="1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33" name="object 7"/>
          <p:cNvSpPr txBox="1"/>
          <p:nvPr/>
        </p:nvSpPr>
        <p:spPr>
          <a:xfrm>
            <a:off x="4212770" y="5236028"/>
            <a:ext cx="38862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MATRIKS (LANJUTAN 3)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34" name="object 7"/>
          <p:cNvSpPr txBox="1"/>
          <p:nvPr/>
        </p:nvSpPr>
        <p:spPr>
          <a:xfrm>
            <a:off x="4225474" y="4082144"/>
            <a:ext cx="4918526" cy="3311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MATRIKS</a:t>
            </a:r>
            <a:endParaRPr b="1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35" name="object 7"/>
          <p:cNvSpPr txBox="1"/>
          <p:nvPr/>
        </p:nvSpPr>
        <p:spPr>
          <a:xfrm>
            <a:off x="4223658" y="4463144"/>
            <a:ext cx="4463142" cy="3093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MATRIKS (LANJUTAN 1)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36" name="object 7"/>
          <p:cNvSpPr txBox="1"/>
          <p:nvPr/>
        </p:nvSpPr>
        <p:spPr>
          <a:xfrm>
            <a:off x="4203700" y="4833258"/>
            <a:ext cx="4940300" cy="3365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MATRIKS (LANJUTAN 2)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)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37" name="object 7"/>
          <p:cNvSpPr txBox="1"/>
          <p:nvPr/>
        </p:nvSpPr>
        <p:spPr>
          <a:xfrm>
            <a:off x="4212766" y="5660578"/>
            <a:ext cx="38862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MATRIKS (LANJUTAN 4)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6" descr="SUB#LIST copy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UTS </a:t>
            </a:r>
            <a:endParaRPr lang="en-US" sz="2400" b="1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636816" y="4079550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43235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817311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222560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08.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7"/>
          <p:cNvSpPr txBox="1"/>
          <p:nvPr/>
        </p:nvSpPr>
        <p:spPr>
          <a:xfrm>
            <a:off x="4122760" y="3327616"/>
            <a:ext cx="4724400" cy="302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PERSAMAAN LINIER DAN GARIS LURUS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33" name="object 7"/>
          <p:cNvSpPr txBox="1"/>
          <p:nvPr/>
        </p:nvSpPr>
        <p:spPr>
          <a:xfrm>
            <a:off x="4191000" y="4082144"/>
            <a:ext cx="47244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7"/>
          <p:cNvSpPr txBox="1"/>
          <p:nvPr/>
        </p:nvSpPr>
        <p:spPr>
          <a:xfrm>
            <a:off x="4101152" y="3725840"/>
            <a:ext cx="4876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PERS. LINIER DAN GARIS LURUS (LANJT 1) 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42" name="object 7"/>
          <p:cNvSpPr txBox="1"/>
          <p:nvPr/>
        </p:nvSpPr>
        <p:spPr>
          <a:xfrm>
            <a:off x="4103424" y="4123904"/>
            <a:ext cx="5040576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PERS. LINIER DAN GARIS LURUS (LANJT 2) 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45" name="object 7"/>
          <p:cNvSpPr txBox="1"/>
          <p:nvPr/>
        </p:nvSpPr>
        <p:spPr>
          <a:xfrm>
            <a:off x="4094057" y="4473688"/>
            <a:ext cx="4876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TRANSFORMASI LINIER  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46" name="object 7"/>
          <p:cNvSpPr txBox="1"/>
          <p:nvPr/>
        </p:nvSpPr>
        <p:spPr>
          <a:xfrm>
            <a:off x="4097595" y="4870647"/>
            <a:ext cx="4876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TRANSFORMASI LINIER (LANJT 1)  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47" name="object 7"/>
          <p:cNvSpPr txBox="1"/>
          <p:nvPr/>
        </p:nvSpPr>
        <p:spPr>
          <a:xfrm>
            <a:off x="4090500" y="5267606"/>
            <a:ext cx="4876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TRANSFORMASI LINIER (LANJT 2)  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61378" y="566205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7"/>
          <p:cNvSpPr txBox="1"/>
          <p:nvPr/>
        </p:nvSpPr>
        <p:spPr>
          <a:xfrm>
            <a:off x="4104671" y="5707097"/>
            <a:ext cx="4876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TRANSFORMASI LINIER (LANJT 3)  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menguasai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KONTRAK KULIAH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idx="1"/>
          </p:nvPr>
        </p:nvSpPr>
        <p:spPr>
          <a:xfrm>
            <a:off x="457200" y="1447801"/>
            <a:ext cx="8229600" cy="213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595">
              <a:lnSpc>
                <a:spcPct val="96000"/>
              </a:lnSpc>
              <a:spcBef>
                <a:spcPts val="1290"/>
              </a:spcBef>
            </a:pPr>
            <a:r>
              <a:rPr sz="2400" spc="-9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2400" spc="0" smtClean="0">
                <a:latin typeface="Arial" panose="020B0604020202020204" pitchFamily="34" charset="0"/>
                <a:cs typeface="Arial" panose="020B0604020202020204" pitchFamily="34" charset="0"/>
              </a:rPr>
              <a:t>aju </a:t>
            </a:r>
            <a:r>
              <a:rPr sz="2400" spc="-9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api dan So</a:t>
            </a:r>
            <a:r>
              <a:rPr sz="2400" spc="9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400" spc="-14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n +</a:t>
            </a:r>
            <a:r>
              <a:rPr sz="2400" spc="-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sz="2400" spc="-14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1595">
              <a:lnSpc>
                <a:spcPct val="96000"/>
              </a:lnSpc>
              <a:spcBef>
                <a:spcPts val="1300"/>
              </a:spcBef>
            </a:pP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spc="-14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9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sz="2400" spc="4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gu ketenangan</a:t>
            </a:r>
            <a:r>
              <a:rPr sz="2400" spc="-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kelas</a:t>
            </a:r>
            <a:r>
              <a:rPr sz="2400" spc="-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sz="2400" spc="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9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KELU</a:t>
            </a:r>
            <a:r>
              <a:rPr sz="2400" b="1" spc="-4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b="1" spc="-14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sz="2400" b="1" spc="-9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4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-9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2400" b="1" spc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b="1" spc="-9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b="1" spc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1595">
              <a:lnSpc>
                <a:spcPct val="96000"/>
              </a:lnSpc>
              <a:spcBef>
                <a:spcPts val="1290"/>
              </a:spcBef>
            </a:pP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14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4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sz="2400" spc="-9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9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2400" spc="0" smtClean="0">
                <a:latin typeface="Arial" panose="020B0604020202020204" pitchFamily="34" charset="0"/>
                <a:cs typeface="Arial" panose="020B0604020202020204" pitchFamily="34" charset="0"/>
              </a:rPr>
              <a:t>ut </a:t>
            </a:r>
            <a:r>
              <a:rPr lang="en-US" sz="2400" spc="-9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spc="-4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2400" spc="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</a:t>
            </a:r>
            <a:r>
              <a:rPr sz="2400" b="1" spc="-9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</a:t>
            </a:r>
            <a:r>
              <a:rPr sz="2400" b="1" spc="-4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b="1" spc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1595">
              <a:lnSpc>
                <a:spcPct val="96000"/>
              </a:lnSpc>
              <a:spcBef>
                <a:spcPts val="1300"/>
              </a:spcBef>
            </a:pP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sz="2400" spc="4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ksi be</a:t>
            </a:r>
            <a:r>
              <a:rPr sz="2400" spc="-4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9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uat</a:t>
            </a:r>
            <a:r>
              <a:rPr sz="2400" spc="-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sz="2400" spc="4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14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9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g : </a:t>
            </a:r>
            <a:r>
              <a:rPr sz="2400" b="1" spc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b="1" spc="-9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b="1" spc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b="1" spc="-9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b="1" spc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b="1" spc="-14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b="1" spc="-4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-9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b="1" spc="-4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-9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</a:t>
            </a:r>
            <a:r>
              <a:rPr sz="2400" b="1" spc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b="1" spc="-4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200351" y="2412370"/>
            <a:ext cx="6419649" cy="2693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150">
              <a:lnSpc>
                <a:spcPts val="3365"/>
              </a:lnSpc>
              <a:spcBef>
                <a:spcPts val="170"/>
              </a:spcBef>
            </a:pPr>
            <a:r>
              <a:rPr lang="en-US" sz="2400" b="1" spc="4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b="1" spc="4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b="1" spc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spc="0" dirty="0" smtClean="0">
                <a:latin typeface="Arial" panose="020B0604020202020204" pitchFamily="34" charset="0"/>
                <a:cs typeface="Arial" panose="020B0604020202020204" pitchFamily="34" charset="0"/>
              </a:rPr>
              <a:t>						35 %</a:t>
            </a:r>
            <a:endParaRPr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4970"/>
              </a:lnSpc>
              <a:spcBef>
                <a:spcPts val="390"/>
              </a:spcBef>
            </a:pPr>
            <a:r>
              <a:rPr lang="en-US" sz="2400" b="1" spc="4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b="1" spc="4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spc="0" dirty="0" smtClean="0">
                <a:latin typeface="Arial" panose="020B0604020202020204" pitchFamily="34" charset="0"/>
                <a:cs typeface="Arial" panose="020B0604020202020204" pitchFamily="34" charset="0"/>
              </a:rPr>
              <a:t>						35 %</a:t>
            </a:r>
            <a:r>
              <a:rPr sz="2400" b="1" spc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spc="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4970"/>
              </a:lnSpc>
              <a:spcBef>
                <a:spcPts val="390"/>
              </a:spcBef>
            </a:pPr>
            <a:r>
              <a:rPr lang="en-US" sz="2400" b="1" spc="4" dirty="0" smtClean="0">
                <a:latin typeface="Arial" panose="020B0604020202020204" pitchFamily="34" charset="0"/>
                <a:cs typeface="Arial" panose="020B0604020202020204" pitchFamily="34" charset="0"/>
              </a:rPr>
              <a:t>ABSEN</a:t>
            </a:r>
            <a:r>
              <a:rPr sz="2400" b="1" spc="0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400" b="1" spc="0" dirty="0" smtClean="0">
                <a:latin typeface="Arial" panose="020B0604020202020204" pitchFamily="34" charset="0"/>
                <a:cs typeface="Arial" panose="020B0604020202020204" pitchFamily="34" charset="0"/>
              </a:rPr>
              <a:t>					10 %</a:t>
            </a:r>
            <a:endParaRPr lang="en-US" sz="2400" b="1" spc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4970"/>
              </a:lnSpc>
              <a:spcBef>
                <a:spcPts val="390"/>
              </a:spcBef>
            </a:pPr>
            <a:r>
              <a:rPr sz="2400" b="1" spc="4" smtClean="0">
                <a:latin typeface="Arial" panose="020B0604020202020204" pitchFamily="34" charset="0"/>
                <a:cs typeface="Arial" panose="020B0604020202020204" pitchFamily="34" charset="0"/>
              </a:rPr>
              <a:t>QU</a:t>
            </a:r>
            <a:r>
              <a:rPr sz="2400" b="1" spc="0" smtClean="0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2400" b="1" spc="0" dirty="0" smtClean="0">
                <a:latin typeface="Arial" panose="020B0604020202020204" pitchFamily="34" charset="0"/>
                <a:cs typeface="Arial" panose="020B0604020202020204" pitchFamily="34" charset="0"/>
              </a:rPr>
              <a:t>						20 %</a:t>
            </a:r>
            <a:endParaRPr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REFERENSI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726810" y="2203921"/>
            <a:ext cx="7807590" cy="269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Kaplan and Lewis., </a:t>
            </a:r>
            <a:r>
              <a:rPr lang="en-US" sz="2000" i="1" dirty="0" smtClean="0"/>
              <a:t>Calculus and Linear </a:t>
            </a:r>
            <a:r>
              <a:rPr lang="en-US" sz="2000" i="1" dirty="0" err="1" smtClean="0"/>
              <a:t>Agebra</a:t>
            </a: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err="1" smtClean="0"/>
              <a:t>Piskunov</a:t>
            </a:r>
            <a:r>
              <a:rPr lang="en-US" sz="2000" dirty="0" smtClean="0"/>
              <a:t> ; </a:t>
            </a:r>
            <a:r>
              <a:rPr lang="en-US" sz="2000" i="1" dirty="0" err="1" smtClean="0"/>
              <a:t>Differetial</a:t>
            </a:r>
            <a:r>
              <a:rPr lang="en-US" sz="2000" i="1" dirty="0" smtClean="0"/>
              <a:t> and Integral Calculus </a:t>
            </a:r>
            <a:r>
              <a:rPr lang="en-US" sz="2000" i="1" dirty="0" err="1" smtClean="0"/>
              <a:t>vol</a:t>
            </a:r>
            <a:r>
              <a:rPr lang="en-US" sz="2000" i="1" dirty="0" smtClean="0"/>
              <a:t> I, II</a:t>
            </a: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err="1" smtClean="0"/>
              <a:t>Proter</a:t>
            </a:r>
            <a:r>
              <a:rPr lang="en-US" sz="2000" dirty="0" smtClean="0"/>
              <a:t> and </a:t>
            </a:r>
            <a:r>
              <a:rPr lang="en-US" sz="2000" dirty="0" err="1" smtClean="0"/>
              <a:t>Morrey</a:t>
            </a:r>
            <a:r>
              <a:rPr lang="en-US" sz="2000" dirty="0" smtClean="0"/>
              <a:t>, </a:t>
            </a:r>
            <a:r>
              <a:rPr lang="en-US" sz="2000" i="1" dirty="0" smtClean="0"/>
              <a:t>Modern </a:t>
            </a:r>
            <a:r>
              <a:rPr lang="en-US" sz="2000" i="1" dirty="0" err="1" smtClean="0"/>
              <a:t>Mathematica</a:t>
            </a:r>
            <a:r>
              <a:rPr lang="en-US" sz="2000" i="1" dirty="0" smtClean="0"/>
              <a:t> Analysis.</a:t>
            </a: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Stephenson and </a:t>
            </a:r>
            <a:r>
              <a:rPr lang="en-US" sz="2000" dirty="0" err="1" smtClean="0"/>
              <a:t>Redheffer</a:t>
            </a:r>
            <a:r>
              <a:rPr lang="en-US" sz="2000" dirty="0" smtClean="0"/>
              <a:t>., </a:t>
            </a:r>
            <a:r>
              <a:rPr lang="en-US" sz="2000" i="1" dirty="0" smtClean="0"/>
              <a:t>Mathematics of Physics and </a:t>
            </a:r>
            <a:r>
              <a:rPr lang="en-US" sz="2000" i="1" dirty="0" err="1" smtClean="0"/>
              <a:t>oder</a:t>
            </a:r>
            <a:r>
              <a:rPr lang="en-US" sz="2000" i="1" dirty="0" smtClean="0"/>
              <a:t> Engineering.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Thomas., </a:t>
            </a:r>
            <a:r>
              <a:rPr lang="en-US" sz="2000" i="1" dirty="0" smtClean="0"/>
              <a:t>Calculus and </a:t>
            </a:r>
            <a:r>
              <a:rPr lang="en-US" sz="2000" i="1" dirty="0" err="1" smtClean="0"/>
              <a:t>Analytc</a:t>
            </a:r>
            <a:r>
              <a:rPr lang="en-US" sz="2000" i="1" dirty="0" smtClean="0"/>
              <a:t> Geometry.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6897053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1159</Words>
  <Application>WPS Presentation</Application>
  <PresentationFormat>On-screen Show (4:3)</PresentationFormat>
  <Paragraphs>100</Paragraphs>
  <Slides>17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</vt:lpstr>
      <vt:lpstr>SimSun</vt:lpstr>
      <vt:lpstr>Wingdings</vt:lpstr>
      <vt:lpstr>Calibri</vt:lpstr>
      <vt:lpstr>Times New Roman</vt:lpstr>
      <vt:lpstr>Segoe UI</vt:lpstr>
      <vt:lpstr>Microsoft YaHei</vt:lpstr>
      <vt:lpstr/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KEMAMPUAN AKHIR YANG DIHARAPKAN</vt:lpstr>
      <vt:lpstr>KONTRAK KULIAH</vt:lpstr>
      <vt:lpstr>PENILAIAN</vt:lpstr>
      <vt:lpstr>REFERENSI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246</cp:revision>
  <dcterms:created xsi:type="dcterms:W3CDTF">2010-08-24T06:47:00Z</dcterms:created>
  <dcterms:modified xsi:type="dcterms:W3CDTF">2017-09-08T00:27:33Z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