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3"/>
    <p:sldId id="273" r:id="rId4"/>
    <p:sldId id="274" r:id="rId5"/>
    <p:sldId id="275" r:id="rId6"/>
    <p:sldId id="276" r:id="rId7"/>
    <p:sldId id="277" r:id="rId9"/>
    <p:sldId id="278" r:id="rId10"/>
    <p:sldId id="279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9E66B9-4DDF-49CF-BC51-199A22FD18D9}">
          <p14:sldIdLst>
            <p14:sldId id="256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9A667-7A3C-42B5-9E48-D4DD60F3909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6F99-C4C1-4634-847C-8234C56D6D7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Kita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konsep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kovarians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dua</a:t>
            </a:r>
            <a:r>
              <a:rPr lang="en-US" baseline="0" dirty="0" smtClean="0"/>
              <a:t> variable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kegunaannya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manajemen</a:t>
            </a:r>
            <a:r>
              <a:rPr lang="en-US" baseline="0" dirty="0" smtClean="0"/>
              <a:t> portfolio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keuangan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6F99-C4C1-4634-847C-8234C56D6D7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Kita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konsep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kovarians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dua</a:t>
            </a:r>
            <a:r>
              <a:rPr lang="en-US" baseline="0" dirty="0" smtClean="0"/>
              <a:t> variable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kegunaannya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manajemen</a:t>
            </a:r>
            <a:r>
              <a:rPr lang="en-US" baseline="0" dirty="0" smtClean="0"/>
              <a:t> portfolio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keuangan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6F99-C4C1-4634-847C-8234C56D6D7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Kita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konsep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kovarians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dua</a:t>
            </a:r>
            <a:r>
              <a:rPr lang="en-US" baseline="0" dirty="0" smtClean="0"/>
              <a:t> variable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kegunaannya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manajemen</a:t>
            </a:r>
            <a:r>
              <a:rPr lang="en-US" baseline="0" dirty="0" smtClean="0"/>
              <a:t> portfolio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keuangan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6F99-C4C1-4634-847C-8234C56D6D7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5598" y="2503487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pic>
        <p:nvPicPr>
          <p:cNvPr id="7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</a:fld>
            <a:endParaRPr lang="en-US" dirty="0"/>
          </a:p>
        </p:txBody>
      </p:sp>
      <p:pic>
        <p:nvPicPr>
          <p:cNvPr id="8" name="Picture 16" descr="SUB#LIST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2911" y="4142508"/>
            <a:ext cx="7772400" cy="123348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VARIABEL ACAK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텍스트 개체 틀 3"/>
          <p:cNvSpPr txBox="1"/>
          <p:nvPr/>
        </p:nvSpPr>
        <p:spPr>
          <a:xfrm>
            <a:off x="7715413" y="975536"/>
            <a:ext cx="1115757" cy="497978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7200" b="1" kern="1200" baseline="0">
                <a:ln w="25400">
                  <a:solidFill>
                    <a:srgbClr val="FF0000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26543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3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45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25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7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1CADE4"/>
              </a:buClr>
              <a:defRPr/>
            </a:pPr>
            <a:r>
              <a:rPr lang="en-US" altLang="ko-KR" sz="3300" dirty="0" smtClean="0">
                <a:ln w="3175">
                  <a:noFill/>
                </a:ln>
                <a:solidFill>
                  <a:sysClr val="window" lastClr="FFFFFF">
                    <a:lumMod val="85000"/>
                  </a:sysClr>
                </a:solidFill>
              </a:rPr>
              <a:t>11</a:t>
            </a:r>
            <a:endParaRPr lang="ko-KR" altLang="en-US" sz="3300" dirty="0">
              <a:ln w="3175">
                <a:noFill/>
              </a:ln>
              <a:solidFill>
                <a:sysClr val="window" lastClr="FFFFFF">
                  <a:lumMod val="85000"/>
                </a:sysClr>
              </a:solidFill>
            </a:endParaRPr>
          </a:p>
        </p:txBody>
      </p:sp>
      <p:sp>
        <p:nvSpPr>
          <p:cNvPr id="5" name="도넛 1"/>
          <p:cNvSpPr/>
          <p:nvPr/>
        </p:nvSpPr>
        <p:spPr>
          <a:xfrm>
            <a:off x="7713038" y="581658"/>
            <a:ext cx="1120508" cy="1120508"/>
          </a:xfrm>
          <a:prstGeom prst="donut">
            <a:avLst>
              <a:gd name="adj" fmla="val 9696"/>
            </a:avLst>
          </a:prstGeom>
          <a:blipFill>
            <a:blip r:embed="rId1"/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latinLnBrk="1">
              <a:defRPr/>
            </a:pPr>
            <a:endParaRPr lang="ko-KR" altLang="en-US" sz="1350" kern="0">
              <a:solidFill>
                <a:prstClr val="white"/>
              </a:solidFill>
              <a:latin typeface="Tw Cen MT" panose="020B0602020104020603"/>
            </a:endParaRPr>
          </a:p>
        </p:txBody>
      </p:sp>
      <p:grpSp>
        <p:nvGrpSpPr>
          <p:cNvPr id="6" name="그룹 66"/>
          <p:cNvGrpSpPr/>
          <p:nvPr/>
        </p:nvGrpSpPr>
        <p:grpSpPr>
          <a:xfrm>
            <a:off x="8158358" y="760676"/>
            <a:ext cx="247680" cy="220823"/>
            <a:chOff x="4446588" y="1416050"/>
            <a:chExt cx="527050" cy="469900"/>
          </a:xfrm>
          <a:solidFill>
            <a:sysClr val="window" lastClr="FFFFFF">
              <a:lumMod val="75000"/>
            </a:sysClr>
          </a:solidFill>
        </p:grpSpPr>
        <p:sp>
          <p:nvSpPr>
            <p:cNvPr id="7" name="Freeform 25"/>
            <p:cNvSpPr/>
            <p:nvPr/>
          </p:nvSpPr>
          <p:spPr bwMode="auto">
            <a:xfrm>
              <a:off x="4570413" y="1590675"/>
              <a:ext cx="155575" cy="155575"/>
            </a:xfrm>
            <a:custGeom>
              <a:avLst/>
              <a:gdLst>
                <a:gd name="T0" fmla="*/ 98 w 98"/>
                <a:gd name="T1" fmla="*/ 40 h 98"/>
                <a:gd name="T2" fmla="*/ 94 w 98"/>
                <a:gd name="T3" fmla="*/ 40 h 98"/>
                <a:gd name="T4" fmla="*/ 94 w 98"/>
                <a:gd name="T5" fmla="*/ 40 h 98"/>
                <a:gd name="T6" fmla="*/ 92 w 98"/>
                <a:gd name="T7" fmla="*/ 40 h 98"/>
                <a:gd name="T8" fmla="*/ 92 w 98"/>
                <a:gd name="T9" fmla="*/ 40 h 98"/>
                <a:gd name="T10" fmla="*/ 86 w 98"/>
                <a:gd name="T11" fmla="*/ 40 h 98"/>
                <a:gd name="T12" fmla="*/ 80 w 98"/>
                <a:gd name="T13" fmla="*/ 44 h 98"/>
                <a:gd name="T14" fmla="*/ 76 w 98"/>
                <a:gd name="T15" fmla="*/ 48 h 98"/>
                <a:gd name="T16" fmla="*/ 74 w 98"/>
                <a:gd name="T17" fmla="*/ 54 h 98"/>
                <a:gd name="T18" fmla="*/ 74 w 98"/>
                <a:gd name="T19" fmla="*/ 58 h 98"/>
                <a:gd name="T20" fmla="*/ 74 w 98"/>
                <a:gd name="T21" fmla="*/ 58 h 98"/>
                <a:gd name="T22" fmla="*/ 74 w 98"/>
                <a:gd name="T23" fmla="*/ 64 h 98"/>
                <a:gd name="T24" fmla="*/ 78 w 98"/>
                <a:gd name="T25" fmla="*/ 70 h 98"/>
                <a:gd name="T26" fmla="*/ 78 w 98"/>
                <a:gd name="T27" fmla="*/ 70 h 98"/>
                <a:gd name="T28" fmla="*/ 82 w 98"/>
                <a:gd name="T29" fmla="*/ 74 h 98"/>
                <a:gd name="T30" fmla="*/ 88 w 98"/>
                <a:gd name="T31" fmla="*/ 78 h 98"/>
                <a:gd name="T32" fmla="*/ 90 w 98"/>
                <a:gd name="T33" fmla="*/ 78 h 98"/>
                <a:gd name="T34" fmla="*/ 90 w 98"/>
                <a:gd name="T35" fmla="*/ 78 h 98"/>
                <a:gd name="T36" fmla="*/ 82 w 98"/>
                <a:gd name="T37" fmla="*/ 86 h 98"/>
                <a:gd name="T38" fmla="*/ 72 w 98"/>
                <a:gd name="T39" fmla="*/ 92 h 98"/>
                <a:gd name="T40" fmla="*/ 62 w 98"/>
                <a:gd name="T41" fmla="*/ 96 h 98"/>
                <a:gd name="T42" fmla="*/ 50 w 98"/>
                <a:gd name="T43" fmla="*/ 98 h 98"/>
                <a:gd name="T44" fmla="*/ 50 w 98"/>
                <a:gd name="T45" fmla="*/ 98 h 98"/>
                <a:gd name="T46" fmla="*/ 40 w 98"/>
                <a:gd name="T47" fmla="*/ 98 h 98"/>
                <a:gd name="T48" fmla="*/ 30 w 98"/>
                <a:gd name="T49" fmla="*/ 94 h 98"/>
                <a:gd name="T50" fmla="*/ 22 w 98"/>
                <a:gd name="T51" fmla="*/ 90 h 98"/>
                <a:gd name="T52" fmla="*/ 14 w 98"/>
                <a:gd name="T53" fmla="*/ 84 h 98"/>
                <a:gd name="T54" fmla="*/ 8 w 98"/>
                <a:gd name="T55" fmla="*/ 76 h 98"/>
                <a:gd name="T56" fmla="*/ 4 w 98"/>
                <a:gd name="T57" fmla="*/ 68 h 98"/>
                <a:gd name="T58" fmla="*/ 2 w 98"/>
                <a:gd name="T59" fmla="*/ 58 h 98"/>
                <a:gd name="T60" fmla="*/ 0 w 98"/>
                <a:gd name="T61" fmla="*/ 48 h 98"/>
                <a:gd name="T62" fmla="*/ 0 w 98"/>
                <a:gd name="T63" fmla="*/ 48 h 98"/>
                <a:gd name="T64" fmla="*/ 2 w 98"/>
                <a:gd name="T65" fmla="*/ 36 h 98"/>
                <a:gd name="T66" fmla="*/ 8 w 98"/>
                <a:gd name="T67" fmla="*/ 24 h 98"/>
                <a:gd name="T68" fmla="*/ 10 w 98"/>
                <a:gd name="T69" fmla="*/ 28 h 98"/>
                <a:gd name="T70" fmla="*/ 10 w 98"/>
                <a:gd name="T71" fmla="*/ 28 h 98"/>
                <a:gd name="T72" fmla="*/ 16 w 98"/>
                <a:gd name="T73" fmla="*/ 34 h 98"/>
                <a:gd name="T74" fmla="*/ 24 w 98"/>
                <a:gd name="T75" fmla="*/ 36 h 98"/>
                <a:gd name="T76" fmla="*/ 24 w 98"/>
                <a:gd name="T77" fmla="*/ 36 h 98"/>
                <a:gd name="T78" fmla="*/ 30 w 98"/>
                <a:gd name="T79" fmla="*/ 34 h 98"/>
                <a:gd name="T80" fmla="*/ 34 w 98"/>
                <a:gd name="T81" fmla="*/ 32 h 98"/>
                <a:gd name="T82" fmla="*/ 36 w 98"/>
                <a:gd name="T83" fmla="*/ 30 h 98"/>
                <a:gd name="T84" fmla="*/ 36 w 98"/>
                <a:gd name="T85" fmla="*/ 30 h 98"/>
                <a:gd name="T86" fmla="*/ 42 w 98"/>
                <a:gd name="T87" fmla="*/ 26 h 98"/>
                <a:gd name="T88" fmla="*/ 44 w 98"/>
                <a:gd name="T89" fmla="*/ 18 h 98"/>
                <a:gd name="T90" fmla="*/ 44 w 98"/>
                <a:gd name="T91" fmla="*/ 18 h 98"/>
                <a:gd name="T92" fmla="*/ 44 w 98"/>
                <a:gd name="T93" fmla="*/ 12 h 98"/>
                <a:gd name="T94" fmla="*/ 40 w 98"/>
                <a:gd name="T95" fmla="*/ 6 h 98"/>
                <a:gd name="T96" fmla="*/ 36 w 98"/>
                <a:gd name="T97" fmla="*/ 2 h 98"/>
                <a:gd name="T98" fmla="*/ 36 w 98"/>
                <a:gd name="T99" fmla="*/ 2 h 98"/>
                <a:gd name="T100" fmla="*/ 50 w 98"/>
                <a:gd name="T101" fmla="*/ 0 h 98"/>
                <a:gd name="T102" fmla="*/ 50 w 98"/>
                <a:gd name="T103" fmla="*/ 0 h 98"/>
                <a:gd name="T104" fmla="*/ 58 w 98"/>
                <a:gd name="T105" fmla="*/ 0 h 98"/>
                <a:gd name="T106" fmla="*/ 68 w 98"/>
                <a:gd name="T107" fmla="*/ 2 h 98"/>
                <a:gd name="T108" fmla="*/ 76 w 98"/>
                <a:gd name="T109" fmla="*/ 6 h 98"/>
                <a:gd name="T110" fmla="*/ 82 w 98"/>
                <a:gd name="T111" fmla="*/ 12 h 98"/>
                <a:gd name="T112" fmla="*/ 88 w 98"/>
                <a:gd name="T113" fmla="*/ 18 h 98"/>
                <a:gd name="T114" fmla="*/ 92 w 98"/>
                <a:gd name="T115" fmla="*/ 24 h 98"/>
                <a:gd name="T116" fmla="*/ 96 w 98"/>
                <a:gd name="T117" fmla="*/ 32 h 98"/>
                <a:gd name="T118" fmla="*/ 98 w 98"/>
                <a:gd name="T119" fmla="*/ 40 h 98"/>
                <a:gd name="T120" fmla="*/ 98 w 98"/>
                <a:gd name="T121" fmla="*/ 4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" h="98">
                  <a:moveTo>
                    <a:pt x="98" y="40"/>
                  </a:moveTo>
                  <a:lnTo>
                    <a:pt x="94" y="40"/>
                  </a:lnTo>
                  <a:lnTo>
                    <a:pt x="94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6" y="40"/>
                  </a:lnTo>
                  <a:lnTo>
                    <a:pt x="80" y="44"/>
                  </a:lnTo>
                  <a:lnTo>
                    <a:pt x="76" y="48"/>
                  </a:lnTo>
                  <a:lnTo>
                    <a:pt x="74" y="54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64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8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82" y="86"/>
                  </a:lnTo>
                  <a:lnTo>
                    <a:pt x="72" y="92"/>
                  </a:lnTo>
                  <a:lnTo>
                    <a:pt x="62" y="9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0" y="98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4" y="84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6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2"/>
                  </a:lnTo>
                  <a:lnTo>
                    <a:pt x="40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8" y="2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88" y="18"/>
                  </a:lnTo>
                  <a:lnTo>
                    <a:pt x="92" y="24"/>
                  </a:lnTo>
                  <a:lnTo>
                    <a:pt x="96" y="32"/>
                  </a:lnTo>
                  <a:lnTo>
                    <a:pt x="98" y="40"/>
                  </a:lnTo>
                  <a:lnTo>
                    <a:pt x="98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8" name="Freeform 26"/>
            <p:cNvSpPr/>
            <p:nvPr/>
          </p:nvSpPr>
          <p:spPr bwMode="auto">
            <a:xfrm>
              <a:off x="4554538" y="1730375"/>
              <a:ext cx="60325" cy="66675"/>
            </a:xfrm>
            <a:custGeom>
              <a:avLst/>
              <a:gdLst>
                <a:gd name="T0" fmla="*/ 20 w 38"/>
                <a:gd name="T1" fmla="*/ 0 h 42"/>
                <a:gd name="T2" fmla="*/ 20 w 38"/>
                <a:gd name="T3" fmla="*/ 0 h 42"/>
                <a:gd name="T4" fmla="*/ 28 w 38"/>
                <a:gd name="T5" fmla="*/ 8 h 42"/>
                <a:gd name="T6" fmla="*/ 38 w 38"/>
                <a:gd name="T7" fmla="*/ 12 h 42"/>
                <a:gd name="T8" fmla="*/ 20 w 38"/>
                <a:gd name="T9" fmla="*/ 38 h 42"/>
                <a:gd name="T10" fmla="*/ 20 w 38"/>
                <a:gd name="T11" fmla="*/ 38 h 42"/>
                <a:gd name="T12" fmla="*/ 18 w 38"/>
                <a:gd name="T13" fmla="*/ 40 h 42"/>
                <a:gd name="T14" fmla="*/ 14 w 38"/>
                <a:gd name="T15" fmla="*/ 42 h 42"/>
                <a:gd name="T16" fmla="*/ 10 w 38"/>
                <a:gd name="T17" fmla="*/ 42 h 42"/>
                <a:gd name="T18" fmla="*/ 6 w 38"/>
                <a:gd name="T19" fmla="*/ 40 h 42"/>
                <a:gd name="T20" fmla="*/ 4 w 38"/>
                <a:gd name="T21" fmla="*/ 38 h 42"/>
                <a:gd name="T22" fmla="*/ 4 w 38"/>
                <a:gd name="T23" fmla="*/ 38 h 42"/>
                <a:gd name="T24" fmla="*/ 0 w 38"/>
                <a:gd name="T25" fmla="*/ 36 h 42"/>
                <a:gd name="T26" fmla="*/ 0 w 38"/>
                <a:gd name="T27" fmla="*/ 32 h 42"/>
                <a:gd name="T28" fmla="*/ 0 w 38"/>
                <a:gd name="T29" fmla="*/ 28 h 42"/>
                <a:gd name="T30" fmla="*/ 2 w 38"/>
                <a:gd name="T31" fmla="*/ 24 h 42"/>
                <a:gd name="T32" fmla="*/ 20 w 38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42">
                  <a:moveTo>
                    <a:pt x="20" y="0"/>
                  </a:moveTo>
                  <a:lnTo>
                    <a:pt x="20" y="0"/>
                  </a:lnTo>
                  <a:lnTo>
                    <a:pt x="28" y="8"/>
                  </a:lnTo>
                  <a:lnTo>
                    <a:pt x="38" y="1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9" name="Freeform 27"/>
            <p:cNvSpPr/>
            <p:nvPr/>
          </p:nvSpPr>
          <p:spPr bwMode="auto">
            <a:xfrm>
              <a:off x="4548188" y="1543050"/>
              <a:ext cx="79375" cy="92075"/>
            </a:xfrm>
            <a:custGeom>
              <a:avLst/>
              <a:gdLst>
                <a:gd name="T0" fmla="*/ 48 w 50"/>
                <a:gd name="T1" fmla="*/ 40 h 58"/>
                <a:gd name="T2" fmla="*/ 48 w 50"/>
                <a:gd name="T3" fmla="*/ 40 h 58"/>
                <a:gd name="T4" fmla="*/ 50 w 50"/>
                <a:gd name="T5" fmla="*/ 44 h 58"/>
                <a:gd name="T6" fmla="*/ 50 w 50"/>
                <a:gd name="T7" fmla="*/ 48 h 58"/>
                <a:gd name="T8" fmla="*/ 50 w 50"/>
                <a:gd name="T9" fmla="*/ 52 h 58"/>
                <a:gd name="T10" fmla="*/ 46 w 50"/>
                <a:gd name="T11" fmla="*/ 54 h 58"/>
                <a:gd name="T12" fmla="*/ 44 w 50"/>
                <a:gd name="T13" fmla="*/ 56 h 58"/>
                <a:gd name="T14" fmla="*/ 44 w 50"/>
                <a:gd name="T15" fmla="*/ 56 h 58"/>
                <a:gd name="T16" fmla="*/ 40 w 50"/>
                <a:gd name="T17" fmla="*/ 58 h 58"/>
                <a:gd name="T18" fmla="*/ 36 w 50"/>
                <a:gd name="T19" fmla="*/ 58 h 58"/>
                <a:gd name="T20" fmla="*/ 34 w 50"/>
                <a:gd name="T21" fmla="*/ 56 h 58"/>
                <a:gd name="T22" fmla="*/ 30 w 50"/>
                <a:gd name="T23" fmla="*/ 54 h 58"/>
                <a:gd name="T24" fmla="*/ 0 w 50"/>
                <a:gd name="T25" fmla="*/ 14 h 58"/>
                <a:gd name="T26" fmla="*/ 0 w 50"/>
                <a:gd name="T27" fmla="*/ 14 h 58"/>
                <a:gd name="T28" fmla="*/ 12 w 50"/>
                <a:gd name="T29" fmla="*/ 8 h 58"/>
                <a:gd name="T30" fmla="*/ 20 w 50"/>
                <a:gd name="T31" fmla="*/ 0 h 58"/>
                <a:gd name="T32" fmla="*/ 48 w 50"/>
                <a:gd name="T33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8">
                  <a:moveTo>
                    <a:pt x="48" y="40"/>
                  </a:moveTo>
                  <a:lnTo>
                    <a:pt x="48" y="40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50" y="52"/>
                  </a:lnTo>
                  <a:lnTo>
                    <a:pt x="46" y="5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0" y="5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48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0" name="Freeform 28"/>
            <p:cNvSpPr/>
            <p:nvPr/>
          </p:nvSpPr>
          <p:spPr bwMode="auto">
            <a:xfrm>
              <a:off x="4697413" y="1663700"/>
              <a:ext cx="101600" cy="50800"/>
            </a:xfrm>
            <a:custGeom>
              <a:avLst/>
              <a:gdLst>
                <a:gd name="T0" fmla="*/ 64 w 64"/>
                <a:gd name="T1" fmla="*/ 8 h 32"/>
                <a:gd name="T2" fmla="*/ 64 w 64"/>
                <a:gd name="T3" fmla="*/ 8 h 32"/>
                <a:gd name="T4" fmla="*/ 60 w 64"/>
                <a:gd name="T5" fmla="*/ 18 h 32"/>
                <a:gd name="T6" fmla="*/ 60 w 64"/>
                <a:gd name="T7" fmla="*/ 28 h 32"/>
                <a:gd name="T8" fmla="*/ 60 w 64"/>
                <a:gd name="T9" fmla="*/ 28 h 32"/>
                <a:gd name="T10" fmla="*/ 60 w 64"/>
                <a:gd name="T11" fmla="*/ 32 h 32"/>
                <a:gd name="T12" fmla="*/ 10 w 64"/>
                <a:gd name="T13" fmla="*/ 24 h 32"/>
                <a:gd name="T14" fmla="*/ 10 w 64"/>
                <a:gd name="T15" fmla="*/ 24 h 32"/>
                <a:gd name="T16" fmla="*/ 6 w 64"/>
                <a:gd name="T17" fmla="*/ 22 h 32"/>
                <a:gd name="T18" fmla="*/ 2 w 64"/>
                <a:gd name="T19" fmla="*/ 20 h 32"/>
                <a:gd name="T20" fmla="*/ 2 w 64"/>
                <a:gd name="T21" fmla="*/ 16 h 32"/>
                <a:gd name="T22" fmla="*/ 0 w 64"/>
                <a:gd name="T23" fmla="*/ 12 h 32"/>
                <a:gd name="T24" fmla="*/ 2 w 64"/>
                <a:gd name="T25" fmla="*/ 10 h 32"/>
                <a:gd name="T26" fmla="*/ 2 w 64"/>
                <a:gd name="T27" fmla="*/ 10 h 32"/>
                <a:gd name="T28" fmla="*/ 2 w 64"/>
                <a:gd name="T29" fmla="*/ 6 h 32"/>
                <a:gd name="T30" fmla="*/ 6 w 64"/>
                <a:gd name="T31" fmla="*/ 2 h 32"/>
                <a:gd name="T32" fmla="*/ 8 w 64"/>
                <a:gd name="T33" fmla="*/ 2 h 32"/>
                <a:gd name="T34" fmla="*/ 14 w 64"/>
                <a:gd name="T35" fmla="*/ 0 h 32"/>
                <a:gd name="T36" fmla="*/ 64 w 64"/>
                <a:gd name="T3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2">
                  <a:moveTo>
                    <a:pt x="64" y="8"/>
                  </a:moveTo>
                  <a:lnTo>
                    <a:pt x="64" y="8"/>
                  </a:lnTo>
                  <a:lnTo>
                    <a:pt x="60" y="1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64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1" name="Freeform 29"/>
            <p:cNvSpPr/>
            <p:nvPr/>
          </p:nvSpPr>
          <p:spPr bwMode="auto">
            <a:xfrm>
              <a:off x="4481513" y="1758950"/>
              <a:ext cx="130175" cy="127000"/>
            </a:xfrm>
            <a:custGeom>
              <a:avLst/>
              <a:gdLst>
                <a:gd name="T0" fmla="*/ 72 w 82"/>
                <a:gd name="T1" fmla="*/ 24 h 80"/>
                <a:gd name="T2" fmla="*/ 72 w 82"/>
                <a:gd name="T3" fmla="*/ 24 h 80"/>
                <a:gd name="T4" fmla="*/ 66 w 82"/>
                <a:gd name="T5" fmla="*/ 30 h 80"/>
                <a:gd name="T6" fmla="*/ 58 w 82"/>
                <a:gd name="T7" fmla="*/ 32 h 80"/>
                <a:gd name="T8" fmla="*/ 58 w 82"/>
                <a:gd name="T9" fmla="*/ 32 h 80"/>
                <a:gd name="T10" fmla="*/ 52 w 82"/>
                <a:gd name="T11" fmla="*/ 30 h 80"/>
                <a:gd name="T12" fmla="*/ 48 w 82"/>
                <a:gd name="T13" fmla="*/ 28 h 80"/>
                <a:gd name="T14" fmla="*/ 46 w 82"/>
                <a:gd name="T15" fmla="*/ 26 h 80"/>
                <a:gd name="T16" fmla="*/ 46 w 82"/>
                <a:gd name="T17" fmla="*/ 26 h 80"/>
                <a:gd name="T18" fmla="*/ 40 w 82"/>
                <a:gd name="T19" fmla="*/ 22 h 80"/>
                <a:gd name="T20" fmla="*/ 38 w 82"/>
                <a:gd name="T21" fmla="*/ 14 h 80"/>
                <a:gd name="T22" fmla="*/ 38 w 82"/>
                <a:gd name="T23" fmla="*/ 8 h 80"/>
                <a:gd name="T24" fmla="*/ 42 w 82"/>
                <a:gd name="T25" fmla="*/ 2 h 80"/>
                <a:gd name="T26" fmla="*/ 44 w 82"/>
                <a:gd name="T27" fmla="*/ 0 h 80"/>
                <a:gd name="T28" fmla="*/ 44 w 82"/>
                <a:gd name="T29" fmla="*/ 0 h 80"/>
                <a:gd name="T30" fmla="*/ 40 w 82"/>
                <a:gd name="T31" fmla="*/ 0 h 80"/>
                <a:gd name="T32" fmla="*/ 40 w 82"/>
                <a:gd name="T33" fmla="*/ 0 h 80"/>
                <a:gd name="T34" fmla="*/ 32 w 82"/>
                <a:gd name="T35" fmla="*/ 0 h 80"/>
                <a:gd name="T36" fmla="*/ 24 w 82"/>
                <a:gd name="T37" fmla="*/ 2 h 80"/>
                <a:gd name="T38" fmla="*/ 18 w 82"/>
                <a:gd name="T39" fmla="*/ 6 h 80"/>
                <a:gd name="T40" fmla="*/ 12 w 82"/>
                <a:gd name="T41" fmla="*/ 12 h 80"/>
                <a:gd name="T42" fmla="*/ 8 w 82"/>
                <a:gd name="T43" fmla="*/ 18 h 80"/>
                <a:gd name="T44" fmla="*/ 4 w 82"/>
                <a:gd name="T45" fmla="*/ 24 h 80"/>
                <a:gd name="T46" fmla="*/ 2 w 82"/>
                <a:gd name="T47" fmla="*/ 32 h 80"/>
                <a:gd name="T48" fmla="*/ 0 w 82"/>
                <a:gd name="T49" fmla="*/ 40 h 80"/>
                <a:gd name="T50" fmla="*/ 0 w 82"/>
                <a:gd name="T51" fmla="*/ 40 h 80"/>
                <a:gd name="T52" fmla="*/ 2 w 82"/>
                <a:gd name="T53" fmla="*/ 48 h 80"/>
                <a:gd name="T54" fmla="*/ 4 w 82"/>
                <a:gd name="T55" fmla="*/ 56 h 80"/>
                <a:gd name="T56" fmla="*/ 8 w 82"/>
                <a:gd name="T57" fmla="*/ 62 h 80"/>
                <a:gd name="T58" fmla="*/ 12 w 82"/>
                <a:gd name="T59" fmla="*/ 68 h 80"/>
                <a:gd name="T60" fmla="*/ 18 w 82"/>
                <a:gd name="T61" fmla="*/ 74 h 80"/>
                <a:gd name="T62" fmla="*/ 24 w 82"/>
                <a:gd name="T63" fmla="*/ 76 h 80"/>
                <a:gd name="T64" fmla="*/ 32 w 82"/>
                <a:gd name="T65" fmla="*/ 80 h 80"/>
                <a:gd name="T66" fmla="*/ 40 w 82"/>
                <a:gd name="T67" fmla="*/ 80 h 80"/>
                <a:gd name="T68" fmla="*/ 40 w 82"/>
                <a:gd name="T69" fmla="*/ 80 h 80"/>
                <a:gd name="T70" fmla="*/ 48 w 82"/>
                <a:gd name="T71" fmla="*/ 80 h 80"/>
                <a:gd name="T72" fmla="*/ 56 w 82"/>
                <a:gd name="T73" fmla="*/ 76 h 80"/>
                <a:gd name="T74" fmla="*/ 64 w 82"/>
                <a:gd name="T75" fmla="*/ 74 h 80"/>
                <a:gd name="T76" fmla="*/ 70 w 82"/>
                <a:gd name="T77" fmla="*/ 68 h 80"/>
                <a:gd name="T78" fmla="*/ 74 w 82"/>
                <a:gd name="T79" fmla="*/ 62 h 80"/>
                <a:gd name="T80" fmla="*/ 78 w 82"/>
                <a:gd name="T81" fmla="*/ 56 h 80"/>
                <a:gd name="T82" fmla="*/ 80 w 82"/>
                <a:gd name="T83" fmla="*/ 48 h 80"/>
                <a:gd name="T84" fmla="*/ 82 w 82"/>
                <a:gd name="T85" fmla="*/ 40 h 80"/>
                <a:gd name="T86" fmla="*/ 82 w 82"/>
                <a:gd name="T87" fmla="*/ 40 h 80"/>
                <a:gd name="T88" fmla="*/ 80 w 82"/>
                <a:gd name="T89" fmla="*/ 28 h 80"/>
                <a:gd name="T90" fmla="*/ 76 w 82"/>
                <a:gd name="T91" fmla="*/ 20 h 80"/>
                <a:gd name="T92" fmla="*/ 72 w 82"/>
                <a:gd name="T93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80">
                  <a:moveTo>
                    <a:pt x="72" y="24"/>
                  </a:moveTo>
                  <a:lnTo>
                    <a:pt x="72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2" y="30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0" y="22"/>
                  </a:lnTo>
                  <a:lnTo>
                    <a:pt x="38" y="14"/>
                  </a:lnTo>
                  <a:lnTo>
                    <a:pt x="38" y="8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4"/>
                  </a:lnTo>
                  <a:lnTo>
                    <a:pt x="24" y="76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8" y="80"/>
                  </a:lnTo>
                  <a:lnTo>
                    <a:pt x="56" y="76"/>
                  </a:lnTo>
                  <a:lnTo>
                    <a:pt x="64" y="74"/>
                  </a:lnTo>
                  <a:lnTo>
                    <a:pt x="70" y="68"/>
                  </a:lnTo>
                  <a:lnTo>
                    <a:pt x="74" y="62"/>
                  </a:lnTo>
                  <a:lnTo>
                    <a:pt x="78" y="56"/>
                  </a:lnTo>
                  <a:lnTo>
                    <a:pt x="80" y="48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0" y="28"/>
                  </a:lnTo>
                  <a:lnTo>
                    <a:pt x="76" y="20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2" name="Freeform 30"/>
            <p:cNvSpPr/>
            <p:nvPr/>
          </p:nvSpPr>
          <p:spPr bwMode="auto">
            <a:xfrm>
              <a:off x="4446588" y="1416050"/>
              <a:ext cx="142875" cy="146050"/>
            </a:xfrm>
            <a:custGeom>
              <a:avLst/>
              <a:gdLst>
                <a:gd name="T0" fmla="*/ 44 w 90"/>
                <a:gd name="T1" fmla="*/ 0 h 92"/>
                <a:gd name="T2" fmla="*/ 44 w 90"/>
                <a:gd name="T3" fmla="*/ 0 h 92"/>
                <a:gd name="T4" fmla="*/ 36 w 90"/>
                <a:gd name="T5" fmla="*/ 2 h 92"/>
                <a:gd name="T6" fmla="*/ 26 w 90"/>
                <a:gd name="T7" fmla="*/ 4 h 92"/>
                <a:gd name="T8" fmla="*/ 20 w 90"/>
                <a:gd name="T9" fmla="*/ 8 h 92"/>
                <a:gd name="T10" fmla="*/ 12 w 90"/>
                <a:gd name="T11" fmla="*/ 14 h 92"/>
                <a:gd name="T12" fmla="*/ 6 w 90"/>
                <a:gd name="T13" fmla="*/ 20 h 92"/>
                <a:gd name="T14" fmla="*/ 2 w 90"/>
                <a:gd name="T15" fmla="*/ 28 h 92"/>
                <a:gd name="T16" fmla="*/ 0 w 90"/>
                <a:gd name="T17" fmla="*/ 38 h 92"/>
                <a:gd name="T18" fmla="*/ 0 w 90"/>
                <a:gd name="T19" fmla="*/ 46 h 92"/>
                <a:gd name="T20" fmla="*/ 0 w 90"/>
                <a:gd name="T21" fmla="*/ 46 h 92"/>
                <a:gd name="T22" fmla="*/ 0 w 90"/>
                <a:gd name="T23" fmla="*/ 56 h 92"/>
                <a:gd name="T24" fmla="*/ 2 w 90"/>
                <a:gd name="T25" fmla="*/ 64 h 92"/>
                <a:gd name="T26" fmla="*/ 6 w 90"/>
                <a:gd name="T27" fmla="*/ 72 h 92"/>
                <a:gd name="T28" fmla="*/ 12 w 90"/>
                <a:gd name="T29" fmla="*/ 78 h 92"/>
                <a:gd name="T30" fmla="*/ 20 w 90"/>
                <a:gd name="T31" fmla="*/ 84 h 92"/>
                <a:gd name="T32" fmla="*/ 26 w 90"/>
                <a:gd name="T33" fmla="*/ 88 h 92"/>
                <a:gd name="T34" fmla="*/ 36 w 90"/>
                <a:gd name="T35" fmla="*/ 90 h 92"/>
                <a:gd name="T36" fmla="*/ 44 w 90"/>
                <a:gd name="T37" fmla="*/ 92 h 92"/>
                <a:gd name="T38" fmla="*/ 44 w 90"/>
                <a:gd name="T39" fmla="*/ 92 h 92"/>
                <a:gd name="T40" fmla="*/ 54 w 90"/>
                <a:gd name="T41" fmla="*/ 90 h 92"/>
                <a:gd name="T42" fmla="*/ 62 w 90"/>
                <a:gd name="T43" fmla="*/ 88 h 92"/>
                <a:gd name="T44" fmla="*/ 70 w 90"/>
                <a:gd name="T45" fmla="*/ 84 h 92"/>
                <a:gd name="T46" fmla="*/ 76 w 90"/>
                <a:gd name="T47" fmla="*/ 78 h 92"/>
                <a:gd name="T48" fmla="*/ 82 w 90"/>
                <a:gd name="T49" fmla="*/ 72 h 92"/>
                <a:gd name="T50" fmla="*/ 86 w 90"/>
                <a:gd name="T51" fmla="*/ 64 h 92"/>
                <a:gd name="T52" fmla="*/ 90 w 90"/>
                <a:gd name="T53" fmla="*/ 56 h 92"/>
                <a:gd name="T54" fmla="*/ 90 w 90"/>
                <a:gd name="T55" fmla="*/ 46 h 92"/>
                <a:gd name="T56" fmla="*/ 90 w 90"/>
                <a:gd name="T57" fmla="*/ 46 h 92"/>
                <a:gd name="T58" fmla="*/ 90 w 90"/>
                <a:gd name="T59" fmla="*/ 38 h 92"/>
                <a:gd name="T60" fmla="*/ 86 w 90"/>
                <a:gd name="T61" fmla="*/ 28 h 92"/>
                <a:gd name="T62" fmla="*/ 82 w 90"/>
                <a:gd name="T63" fmla="*/ 20 h 92"/>
                <a:gd name="T64" fmla="*/ 76 w 90"/>
                <a:gd name="T65" fmla="*/ 14 h 92"/>
                <a:gd name="T66" fmla="*/ 70 w 90"/>
                <a:gd name="T67" fmla="*/ 8 h 92"/>
                <a:gd name="T68" fmla="*/ 62 w 90"/>
                <a:gd name="T69" fmla="*/ 4 h 92"/>
                <a:gd name="T70" fmla="*/ 54 w 90"/>
                <a:gd name="T71" fmla="*/ 2 h 92"/>
                <a:gd name="T72" fmla="*/ 44 w 90"/>
                <a:gd name="T73" fmla="*/ 0 h 92"/>
                <a:gd name="T74" fmla="*/ 44 w 90"/>
                <a:gd name="T7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92">
                  <a:moveTo>
                    <a:pt x="44" y="0"/>
                  </a:moveTo>
                  <a:lnTo>
                    <a:pt x="44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12" y="78"/>
                  </a:lnTo>
                  <a:lnTo>
                    <a:pt x="20" y="84"/>
                  </a:lnTo>
                  <a:lnTo>
                    <a:pt x="26" y="88"/>
                  </a:lnTo>
                  <a:lnTo>
                    <a:pt x="36" y="9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54" y="90"/>
                  </a:lnTo>
                  <a:lnTo>
                    <a:pt x="62" y="88"/>
                  </a:lnTo>
                  <a:lnTo>
                    <a:pt x="70" y="84"/>
                  </a:lnTo>
                  <a:lnTo>
                    <a:pt x="76" y="78"/>
                  </a:lnTo>
                  <a:lnTo>
                    <a:pt x="82" y="72"/>
                  </a:lnTo>
                  <a:lnTo>
                    <a:pt x="86" y="64"/>
                  </a:lnTo>
                  <a:lnTo>
                    <a:pt x="90" y="5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38"/>
                  </a:lnTo>
                  <a:lnTo>
                    <a:pt x="86" y="28"/>
                  </a:lnTo>
                  <a:lnTo>
                    <a:pt x="82" y="20"/>
                  </a:lnTo>
                  <a:lnTo>
                    <a:pt x="76" y="14"/>
                  </a:lnTo>
                  <a:lnTo>
                    <a:pt x="70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3" name="Freeform 31"/>
            <p:cNvSpPr/>
            <p:nvPr/>
          </p:nvSpPr>
          <p:spPr bwMode="auto">
            <a:xfrm>
              <a:off x="4802188" y="1631950"/>
              <a:ext cx="171450" cy="168275"/>
            </a:xfrm>
            <a:custGeom>
              <a:avLst/>
              <a:gdLst>
                <a:gd name="T0" fmla="*/ 58 w 108"/>
                <a:gd name="T1" fmla="*/ 0 h 106"/>
                <a:gd name="T2" fmla="*/ 58 w 108"/>
                <a:gd name="T3" fmla="*/ 0 h 106"/>
                <a:gd name="T4" fmla="*/ 48 w 108"/>
                <a:gd name="T5" fmla="*/ 0 h 106"/>
                <a:gd name="T6" fmla="*/ 36 w 108"/>
                <a:gd name="T7" fmla="*/ 2 h 106"/>
                <a:gd name="T8" fmla="*/ 28 w 108"/>
                <a:gd name="T9" fmla="*/ 6 h 106"/>
                <a:gd name="T10" fmla="*/ 18 w 108"/>
                <a:gd name="T11" fmla="*/ 12 h 106"/>
                <a:gd name="T12" fmla="*/ 12 w 108"/>
                <a:gd name="T13" fmla="*/ 20 h 106"/>
                <a:gd name="T14" fmla="*/ 6 w 108"/>
                <a:gd name="T15" fmla="*/ 28 h 106"/>
                <a:gd name="T16" fmla="*/ 2 w 108"/>
                <a:gd name="T17" fmla="*/ 38 h 106"/>
                <a:gd name="T18" fmla="*/ 0 w 108"/>
                <a:gd name="T19" fmla="*/ 48 h 106"/>
                <a:gd name="T20" fmla="*/ 0 w 108"/>
                <a:gd name="T21" fmla="*/ 48 h 106"/>
                <a:gd name="T22" fmla="*/ 0 w 108"/>
                <a:gd name="T23" fmla="*/ 60 h 106"/>
                <a:gd name="T24" fmla="*/ 2 w 108"/>
                <a:gd name="T25" fmla="*/ 70 h 106"/>
                <a:gd name="T26" fmla="*/ 8 w 108"/>
                <a:gd name="T27" fmla="*/ 80 h 106"/>
                <a:gd name="T28" fmla="*/ 14 w 108"/>
                <a:gd name="T29" fmla="*/ 88 h 106"/>
                <a:gd name="T30" fmla="*/ 20 w 108"/>
                <a:gd name="T31" fmla="*/ 96 h 106"/>
                <a:gd name="T32" fmla="*/ 30 w 108"/>
                <a:gd name="T33" fmla="*/ 102 h 106"/>
                <a:gd name="T34" fmla="*/ 40 w 108"/>
                <a:gd name="T35" fmla="*/ 104 h 106"/>
                <a:gd name="T36" fmla="*/ 50 w 108"/>
                <a:gd name="T37" fmla="*/ 106 h 106"/>
                <a:gd name="T38" fmla="*/ 50 w 108"/>
                <a:gd name="T39" fmla="*/ 106 h 106"/>
                <a:gd name="T40" fmla="*/ 62 w 108"/>
                <a:gd name="T41" fmla="*/ 106 h 106"/>
                <a:gd name="T42" fmla="*/ 72 w 108"/>
                <a:gd name="T43" fmla="*/ 104 h 106"/>
                <a:gd name="T44" fmla="*/ 80 w 108"/>
                <a:gd name="T45" fmla="*/ 100 h 106"/>
                <a:gd name="T46" fmla="*/ 90 w 108"/>
                <a:gd name="T47" fmla="*/ 94 h 106"/>
                <a:gd name="T48" fmla="*/ 96 w 108"/>
                <a:gd name="T49" fmla="*/ 86 h 106"/>
                <a:gd name="T50" fmla="*/ 102 w 108"/>
                <a:gd name="T51" fmla="*/ 78 h 106"/>
                <a:gd name="T52" fmla="*/ 106 w 108"/>
                <a:gd name="T53" fmla="*/ 68 h 106"/>
                <a:gd name="T54" fmla="*/ 108 w 108"/>
                <a:gd name="T55" fmla="*/ 56 h 106"/>
                <a:gd name="T56" fmla="*/ 108 w 108"/>
                <a:gd name="T57" fmla="*/ 56 h 106"/>
                <a:gd name="T58" fmla="*/ 108 w 108"/>
                <a:gd name="T59" fmla="*/ 46 h 106"/>
                <a:gd name="T60" fmla="*/ 106 w 108"/>
                <a:gd name="T61" fmla="*/ 36 h 106"/>
                <a:gd name="T62" fmla="*/ 102 w 108"/>
                <a:gd name="T63" fmla="*/ 26 h 106"/>
                <a:gd name="T64" fmla="*/ 96 w 108"/>
                <a:gd name="T65" fmla="*/ 18 h 106"/>
                <a:gd name="T66" fmla="*/ 88 w 108"/>
                <a:gd name="T67" fmla="*/ 10 h 106"/>
                <a:gd name="T68" fmla="*/ 78 w 108"/>
                <a:gd name="T69" fmla="*/ 4 h 106"/>
                <a:gd name="T70" fmla="*/ 70 w 108"/>
                <a:gd name="T71" fmla="*/ 0 h 106"/>
                <a:gd name="T72" fmla="*/ 58 w 108"/>
                <a:gd name="T73" fmla="*/ 0 h 106"/>
                <a:gd name="T74" fmla="*/ 58 w 108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6">
                  <a:moveTo>
                    <a:pt x="58" y="0"/>
                  </a:moveTo>
                  <a:lnTo>
                    <a:pt x="58" y="0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18" y="12"/>
                  </a:lnTo>
                  <a:lnTo>
                    <a:pt x="12" y="20"/>
                  </a:lnTo>
                  <a:lnTo>
                    <a:pt x="6" y="28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2" y="70"/>
                  </a:lnTo>
                  <a:lnTo>
                    <a:pt x="8" y="80"/>
                  </a:lnTo>
                  <a:lnTo>
                    <a:pt x="14" y="88"/>
                  </a:lnTo>
                  <a:lnTo>
                    <a:pt x="20" y="96"/>
                  </a:lnTo>
                  <a:lnTo>
                    <a:pt x="30" y="102"/>
                  </a:lnTo>
                  <a:lnTo>
                    <a:pt x="40" y="104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62" y="106"/>
                  </a:lnTo>
                  <a:lnTo>
                    <a:pt x="72" y="104"/>
                  </a:lnTo>
                  <a:lnTo>
                    <a:pt x="80" y="100"/>
                  </a:lnTo>
                  <a:lnTo>
                    <a:pt x="90" y="94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06" y="68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8" y="46"/>
                  </a:lnTo>
                  <a:lnTo>
                    <a:pt x="106" y="36"/>
                  </a:lnTo>
                  <a:lnTo>
                    <a:pt x="102" y="26"/>
                  </a:lnTo>
                  <a:lnTo>
                    <a:pt x="96" y="18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110"/>
            <a:ext cx="7772400" cy="1456267"/>
          </a:xfrm>
        </p:spPr>
        <p:txBody>
          <a:bodyPr/>
          <a:lstStyle/>
          <a:p>
            <a:r>
              <a:rPr lang="en-US" dirty="0" smtClean="0"/>
              <a:t>Portfolio expected return &amp; portfolio risk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39395"/>
                <a:ext cx="8409709" cy="4889113"/>
              </a:xfrm>
            </p:spPr>
            <p:txBody>
              <a:bodyPr anchor="t">
                <a:normAutofit fontScale="85000" lnSpcReduction="20000"/>
              </a:bodyPr>
              <a:lstStyle/>
              <a:p>
                <a:r>
                  <a:rPr lang="en-US" dirty="0" smtClean="0"/>
                  <a:t>Portfolio Expected Return</a:t>
                </a:r>
              </a:p>
              <a:p>
                <a:pPr marL="0" indent="0">
                  <a:buNone/>
                </a:pPr>
                <a:r>
                  <a:rPr lang="en-US" dirty="0" smtClean="0"/>
                  <a:t>Portfolio expected return </a:t>
                </a:r>
                <a:r>
                  <a:rPr lang="en-US" dirty="0" err="1" smtClean="0"/>
                  <a:t>untuk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investasi</a:t>
                </a:r>
                <a:r>
                  <a:rPr lang="en-US" dirty="0" smtClean="0"/>
                  <a:t> 2 asset </a:t>
                </a:r>
                <a:r>
                  <a:rPr lang="en-US" dirty="0" err="1" smtClean="0"/>
                  <a:t>sama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penimbang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bagi</a:t>
                </a:r>
                <a:r>
                  <a:rPr lang="en-US" dirty="0" smtClean="0"/>
                  <a:t> asset X </a:t>
                </a:r>
                <a:r>
                  <a:rPr lang="en-US" dirty="0" err="1" smtClean="0"/>
                  <a:t>dikalikan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expected return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asset X </a:t>
                </a:r>
                <a:r>
                  <a:rPr lang="en-US" dirty="0" err="1" smtClean="0"/>
                  <a:t>ditambah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penimbang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bagi</a:t>
                </a:r>
                <a:r>
                  <a:rPr lang="en-US" dirty="0" smtClean="0"/>
                  <a:t> asset Y </a:t>
                </a:r>
                <a:r>
                  <a:rPr lang="en-US" dirty="0" err="1" smtClean="0"/>
                  <a:t>dikalikan</a:t>
                </a:r>
                <a:r>
                  <a:rPr lang="en-US" dirty="0" smtClean="0"/>
                  <a:t> expected return asset Y.</a:t>
                </a:r>
                <a:endParaRPr lang="en-US" sz="19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900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Dimana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E(P) = Portfolio Expected return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dirty="0" err="1"/>
                  <a:t>P</a:t>
                </a:r>
                <a:r>
                  <a:rPr lang="en-US" dirty="0" err="1" smtClean="0"/>
                  <a:t>roporsi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> portfolio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asset X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dirty="0" err="1" smtClean="0"/>
                  <a:t>Proporsi</a:t>
                </a:r>
                <a:r>
                  <a:rPr lang="en-US" dirty="0" smtClean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portfolio </a:t>
                </a:r>
                <a:r>
                  <a:rPr lang="en-US" dirty="0" err="1"/>
                  <a:t>dari</a:t>
                </a:r>
                <a:r>
                  <a:rPr lang="en-US" dirty="0"/>
                  <a:t> asset </a:t>
                </a:r>
                <a:r>
                  <a:rPr lang="en-US" dirty="0" smtClean="0"/>
                  <a:t>Y</a:t>
                </a:r>
              </a:p>
              <a:p>
                <a:pPr marL="0" indent="0">
                  <a:buNone/>
                </a:pPr>
                <a:r>
                  <a:rPr lang="en-US" dirty="0" smtClean="0"/>
                  <a:t>E(X) = Expected Return asset X</a:t>
                </a:r>
              </a:p>
              <a:p>
                <a:pPr marL="0" indent="0">
                  <a:buNone/>
                </a:pPr>
                <a:r>
                  <a:rPr lang="en-US" dirty="0" smtClean="0"/>
                  <a:t>E(Y) = Expected Return asset Y</a:t>
                </a:r>
              </a:p>
              <a:p>
                <a:r>
                  <a:rPr lang="en-US" dirty="0" smtClean="0"/>
                  <a:t>Portfolio Risk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sSub>
                        <m:sSub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39395"/>
                <a:ext cx="8409709" cy="4889113"/>
              </a:xfrm>
              <a:blipFill rotWithShape="1">
                <a:blip r:embed="rId1"/>
                <a:stretch>
                  <a:fillRect l="-1087" t="-2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3214255" y="5735782"/>
            <a:ext cx="3463636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110"/>
            <a:ext cx="7772400" cy="1456267"/>
          </a:xfrm>
        </p:spPr>
        <p:txBody>
          <a:bodyPr/>
          <a:lstStyle/>
          <a:p>
            <a:r>
              <a:rPr lang="en-US" dirty="0" smtClean="0"/>
              <a:t>Portfolio expected return &amp; portfolio risk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39395"/>
                <a:ext cx="8409709" cy="4889113"/>
              </a:xfrm>
            </p:spPr>
            <p:txBody>
              <a:bodyPr anchor="t">
                <a:normAutofit fontScale="92500" lnSpcReduction="10000"/>
              </a:bodyPr>
              <a:lstStyle/>
              <a:p>
                <a:r>
                  <a:rPr lang="en-US" dirty="0" smtClean="0"/>
                  <a:t>Dari </a:t>
                </a:r>
                <a:r>
                  <a:rPr lang="en-US" dirty="0" err="1" smtClean="0"/>
                  <a:t>contoh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soal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sebelumnya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misalkan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kita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hendak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membentuk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sebuah</a:t>
                </a:r>
                <a:r>
                  <a:rPr lang="en-US" dirty="0" smtClean="0"/>
                  <a:t> portfolio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dua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investasi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tersebut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menanamkan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investasi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sama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setiap</a:t>
                </a:r>
                <a:r>
                  <a:rPr lang="en-US" dirty="0" smtClean="0"/>
                  <a:t> asset </a:t>
                </a:r>
                <a:r>
                  <a:rPr lang="en-US" dirty="0" err="1" smtClean="0"/>
                  <a:t>tersebut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Hitunglah</a:t>
                </a:r>
                <a:r>
                  <a:rPr lang="en-US" dirty="0" smtClean="0"/>
                  <a:t> portfolio expected return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portfolio risk-</a:t>
                </a:r>
                <a:r>
                  <a:rPr lang="en-US" dirty="0" err="1" smtClean="0"/>
                  <a:t>nya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Diketahui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Penyelesaian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0,5.105+(1−0,5)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90)=$97,50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.14725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.37900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.0,5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0,5).(23300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24806,25</m:t>
                        </m:r>
                      </m:e>
                    </m:ra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= $ 157,50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39395"/>
                <a:ext cx="8409709" cy="4889113"/>
              </a:xfrm>
              <a:blipFill rotWithShape="1">
                <a:blip r:embed="rId1"/>
                <a:stretch>
                  <a:fillRect l="-1087" t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1163782" y="4045527"/>
            <a:ext cx="5624945" cy="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82" y="0"/>
            <a:ext cx="7772400" cy="1456267"/>
          </a:xfrm>
        </p:spPr>
        <p:txBody>
          <a:bodyPr/>
          <a:lstStyle/>
          <a:p>
            <a:r>
              <a:rPr lang="en-US" dirty="0" err="1" smtClean="0"/>
              <a:t>Varians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deviasi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variable </a:t>
            </a:r>
            <a:r>
              <a:rPr lang="en-US" dirty="0" err="1" smtClean="0"/>
              <a:t>acak</a:t>
            </a:r>
            <a:r>
              <a:rPr lang="en-US" dirty="0" smtClean="0"/>
              <a:t> </a:t>
            </a:r>
            <a:r>
              <a:rPr lang="en-US" dirty="0" err="1" smtClean="0"/>
              <a:t>diskrit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34338" y="1149532"/>
                <a:ext cx="8392887" cy="4749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mbria Math" panose="02040503050406030204" pitchFamily="18" charset="0"/>
                  </a:rPr>
                  <a:t>selain rata- rata ,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ukuran</a:t>
                </a:r>
                <a:r>
                  <a:rPr lang="en-US" dirty="0" smtClean="0">
                    <a:latin typeface="Cambria Math" panose="02040503050406030204" pitchFamily="18" charset="0"/>
                  </a:rPr>
                  <a:t> statistic yang lain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adalah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varians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dan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standar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deviasi</a:t>
                </a:r>
                <a:r>
                  <a:rPr lang="en-US" dirty="0" smtClean="0">
                    <a:latin typeface="Cambria Math" panose="02040503050406030204" pitchFamily="18" charset="0"/>
                  </a:rPr>
                  <a:t>.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Varians</a:t>
                </a:r>
                <a:r>
                  <a:rPr lang="en-US" dirty="0" smtClean="0"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)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dari</a:t>
                </a:r>
                <a:r>
                  <a:rPr lang="en-US" dirty="0" smtClean="0">
                    <a:latin typeface="Cambria Math" panose="02040503050406030204" pitchFamily="18" charset="0"/>
                  </a:rPr>
                  <a:t> variable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acak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diskrit</a:t>
                </a:r>
                <a:r>
                  <a:rPr lang="en-US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latin typeface="Cambria Math" panose="02040503050406030204" pitchFamily="18" charset="0"/>
                  </a:rPr>
                  <a:t>Varians</a:t>
                </a:r>
                <a:r>
                  <a:rPr lang="en-US" dirty="0"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)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dari</a:t>
                </a:r>
                <a:r>
                  <a:rPr lang="en-US" dirty="0" smtClean="0">
                    <a:latin typeface="Cambria Math" panose="02040503050406030204" pitchFamily="18" charset="0"/>
                  </a:rPr>
                  <a:t> variable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acak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diskrit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adalah</a:t>
                </a:r>
                <a:r>
                  <a:rPr lang="en-US" dirty="0" smtClean="0">
                    <a:latin typeface="Cambria Math" panose="02040503050406030204" pitchFamily="18" charset="0"/>
                  </a:rPr>
                  <a:t> rata-rata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tertimbang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dari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kuadrat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selisish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antara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setiap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kemungkinan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hasil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dan</a:t>
                </a:r>
                <a:r>
                  <a:rPr lang="en-US" dirty="0" smtClean="0">
                    <a:latin typeface="Cambria Math" panose="02040503050406030204" pitchFamily="18" charset="0"/>
                  </a:rPr>
                  <a:t> rata-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ratanya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dimana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penimbangnya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adalah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probabilitas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dari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masing-masing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hasil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tersebut</a:t>
                </a:r>
                <a:r>
                  <a:rPr lang="en-US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latin typeface="Cambria Math" panose="02040503050406030204" pitchFamily="18" charset="0"/>
                  </a:rPr>
                  <a:t>Varians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diperoleh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dengan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mengkalikan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setiap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kemungkinan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kuadrat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selisih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err="1" smtClean="0">
                    <a:latin typeface="Cambria Math" panose="02040503050406030204" pitchFamily="18" charset="0"/>
                  </a:rPr>
                  <a:t>dengan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probabilitasnya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dan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kemudian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menjumlahkan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seluruh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hasil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perkalian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tersebut</a:t>
                </a:r>
                <a:r>
                  <a:rPr lang="en-US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latin typeface="Cambria Math" panose="02040503050406030204" pitchFamily="18" charset="0"/>
                  </a:rPr>
                  <a:t>Varians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Variabel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Acak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Diskrit</a:t>
                </a:r>
                <a:r>
                  <a:rPr lang="en-US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err="1" smtClean="0">
                    <a:latin typeface="Cambria Math" panose="02040503050406030204" pitchFamily="18" charset="0"/>
                  </a:rPr>
                  <a:t>Dimana</a:t>
                </a:r>
                <a:r>
                  <a:rPr lang="en-US" dirty="0" smtClean="0">
                    <a:latin typeface="Cambria Math" panose="02040503050406030204" pitchFamily="18" charset="0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nilai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dari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variabel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acak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=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Probabilitas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terjadinya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latin typeface="Cambria Math" panose="02040503050406030204" pitchFamily="18" charset="0"/>
                  </a:rPr>
                  <a:t>Standar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deviasi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diperoleh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dengan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menarik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akar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dari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=√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8" y="1149532"/>
                <a:ext cx="8392887" cy="4749249"/>
              </a:xfrm>
              <a:prstGeom prst="rect">
                <a:avLst/>
              </a:prstGeom>
              <a:blipFill rotWithShape="1">
                <a:blip r:embed="rId1"/>
                <a:stretch>
                  <a:fillRect l="-581" t="-899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82" y="0"/>
            <a:ext cx="7772400" cy="1456267"/>
          </a:xfrm>
        </p:spPr>
        <p:txBody>
          <a:bodyPr/>
          <a:lstStyle/>
          <a:p>
            <a:r>
              <a:rPr lang="en-US" dirty="0" err="1" smtClean="0"/>
              <a:t>Varians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deviasi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variable </a:t>
            </a:r>
            <a:r>
              <a:rPr lang="en-US" dirty="0" err="1" smtClean="0"/>
              <a:t>acak</a:t>
            </a:r>
            <a:r>
              <a:rPr lang="en-US" dirty="0" smtClean="0"/>
              <a:t> </a:t>
            </a:r>
            <a:r>
              <a:rPr lang="en-US" dirty="0" err="1" smtClean="0"/>
              <a:t>diskrit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36222" y="1708088"/>
          <a:ext cx="647700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0,125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44582" y="2924849"/>
                <a:ext cx="8151224" cy="3314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Berdasarkan </a:t>
                </a:r>
                <a:r>
                  <a:rPr lang="en-US" dirty="0" err="1" smtClean="0"/>
                  <a:t>contoh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sebelumnya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hitunglah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varians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standar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deviasinya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err="1" smtClean="0"/>
                  <a:t>Penyelesaian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E(X)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=1,5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b="0" dirty="0" smtClean="0"/>
                  <a:t>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−1,5)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−1,5)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2,25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0,125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2,25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0,375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2,25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0,375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2,25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0,125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=</m:t>
                    </m:r>
                  </m:oMath>
                </a14:m>
                <a:r>
                  <a:rPr lang="en-US" b="0" dirty="0" smtClean="0"/>
                  <a:t> 0,281+ 0,844 +0,844+0,281 = 2,25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2,25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82" y="2924849"/>
                <a:ext cx="8151224" cy="3314497"/>
              </a:xfrm>
              <a:prstGeom prst="rect">
                <a:avLst/>
              </a:prstGeom>
              <a:blipFill rotWithShape="1">
                <a:blip r:embed="rId1"/>
                <a:stretch>
                  <a:fillRect l="-598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82" y="0"/>
            <a:ext cx="7772400" cy="1456267"/>
          </a:xfrm>
        </p:spPr>
        <p:txBody>
          <a:bodyPr/>
          <a:lstStyle/>
          <a:p>
            <a:r>
              <a:rPr lang="en-US" dirty="0" err="1" smtClean="0"/>
              <a:t>Varians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deviasi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variable </a:t>
            </a:r>
            <a:r>
              <a:rPr lang="en-US" dirty="0" err="1" smtClean="0"/>
              <a:t>acak</a:t>
            </a:r>
            <a:r>
              <a:rPr lang="en-US" dirty="0" smtClean="0"/>
              <a:t> </a:t>
            </a:r>
            <a:r>
              <a:rPr lang="en-US" dirty="0" err="1" smtClean="0"/>
              <a:t>diskrit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4582" y="1456267"/>
            <a:ext cx="8151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Sebuah</a:t>
            </a:r>
            <a:r>
              <a:rPr lang="en-US" dirty="0" smtClean="0"/>
              <a:t> showroom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ATPM </a:t>
            </a:r>
            <a:r>
              <a:rPr lang="en-US" dirty="0" err="1" smtClean="0"/>
              <a:t>terbesar</a:t>
            </a:r>
            <a:r>
              <a:rPr lang="en-US" dirty="0" smtClean="0"/>
              <a:t> di Indonesia, </a:t>
            </a:r>
            <a:r>
              <a:rPr lang="en-US" dirty="0" err="1" smtClean="0"/>
              <a:t>berdasarkan</a:t>
            </a:r>
            <a:r>
              <a:rPr lang="en-US" dirty="0" smtClean="0"/>
              <a:t> track record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mobilnya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data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yang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harapkan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terjual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? </a:t>
            </a:r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deviasinya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10343" y="2189097"/>
          <a:ext cx="4267200" cy="506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p(x)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Kovarians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aplikasinya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20396"/>
                <a:ext cx="8243456" cy="4106332"/>
              </a:xfrm>
            </p:spPr>
            <p:txBody>
              <a:bodyPr anchor="t">
                <a:normAutofit fontScale="77500" lnSpcReduction="20000"/>
              </a:bodyPr>
              <a:lstStyle/>
              <a:p>
                <a:pPr algn="just"/>
                <a:r>
                  <a:rPr lang="en-US" dirty="0" smtClean="0"/>
                  <a:t>Kovarians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suatu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pengukuran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menyatakan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variasi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bersama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dua</a:t>
                </a:r>
                <a:r>
                  <a:rPr lang="en-US" dirty="0" smtClean="0"/>
                  <a:t> variable </a:t>
                </a:r>
                <a:r>
                  <a:rPr lang="en-US" dirty="0" err="1" smtClean="0"/>
                  <a:t>acak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Kovarians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antara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dua</a:t>
                </a:r>
                <a:r>
                  <a:rPr lang="en-US" dirty="0" smtClean="0"/>
                  <a:t> variable </a:t>
                </a:r>
                <a:r>
                  <a:rPr lang="en-US" dirty="0" err="1" smtClean="0"/>
                  <a:t>acak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diskrit</a:t>
                </a:r>
                <a:r>
                  <a:rPr lang="en-US" dirty="0" smtClean="0"/>
                  <a:t> X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Y </a:t>
                </a:r>
                <a:r>
                  <a:rPr lang="en-US" dirty="0" err="1" smtClean="0"/>
                  <a:t>dinotasikan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didefinisikan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sebagai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berikut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err="1" smtClean="0"/>
                  <a:t>Kovarians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err="1" smtClean="0"/>
                  <a:t>Dimana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> variable </a:t>
                </a:r>
                <a:r>
                  <a:rPr lang="en-US" dirty="0" err="1" smtClean="0"/>
                  <a:t>acak</a:t>
                </a:r>
                <a:r>
                  <a:rPr lang="en-US" dirty="0" smtClean="0"/>
                  <a:t> X </a:t>
                </a:r>
                <a:r>
                  <a:rPr lang="en-US" dirty="0" err="1" smtClean="0"/>
                  <a:t>ke</a:t>
                </a:r>
                <a:r>
                  <a:rPr lang="en-US" dirty="0" smtClean="0"/>
                  <a:t>-I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variable </a:t>
                </a:r>
                <a:r>
                  <a:rPr lang="en-US" dirty="0" err="1"/>
                  <a:t>acak</a:t>
                </a:r>
                <a:r>
                  <a:rPr lang="en-US" dirty="0"/>
                  <a:t> </a:t>
                </a:r>
                <a:r>
                  <a:rPr lang="en-US" dirty="0" smtClean="0"/>
                  <a:t>Y </a:t>
                </a:r>
                <a:r>
                  <a:rPr lang="en-US" dirty="0" err="1" smtClean="0"/>
                  <a:t>ke</a:t>
                </a:r>
                <a:r>
                  <a:rPr lang="en-US" dirty="0" smtClean="0"/>
                  <a:t>-I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= </a:t>
                </a:r>
                <a:r>
                  <a:rPr lang="en-US" dirty="0" err="1" smtClean="0"/>
                  <a:t>probabilitas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terjadinya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dan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i</a:t>
                </a:r>
                <a:r>
                  <a:rPr lang="en-US" dirty="0" smtClean="0"/>
                  <a:t> = 1,2,..N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20396"/>
                <a:ext cx="8243456" cy="4106332"/>
              </a:xfrm>
              <a:blipFill rotWithShape="1">
                <a:blip r:embed="rId1"/>
                <a:stretch>
                  <a:fillRect l="-962" t="-3116" r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Kovarians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aplikasinya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6971" y="1907167"/>
          <a:ext cx="7858156" cy="1720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2519"/>
                <a:gridCol w="3232028"/>
                <a:gridCol w="1775340"/>
                <a:gridCol w="1758269"/>
              </a:tblGrid>
              <a:tr h="243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p(</a:t>
                      </a:r>
                      <a:r>
                        <a:rPr lang="en-US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xi,yi</a:t>
                      </a:r>
                      <a:r>
                        <a:rPr lang="en-US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123" marR="8123" marT="8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Kondisi</a:t>
                      </a:r>
                      <a:r>
                        <a:rPr lang="en-US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Perekonomian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123" marR="8123" marT="8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Investasi</a:t>
                      </a:r>
                      <a:r>
                        <a:rPr lang="en-US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123" marR="8123" marT="8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Investasi</a:t>
                      </a:r>
                      <a:r>
                        <a:rPr lang="en-US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123" marR="8123" marT="8123" marB="0" anchor="b"/>
                </a:tc>
              </a:tr>
              <a:tr h="47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3" marR="8123" marT="8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Resesi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3" marR="8123" marT="8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       (100.00)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3" marR="8123" marT="8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       (200.00)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3" marR="8123" marT="8123" marB="0" anchor="b"/>
                </a:tc>
              </a:tr>
              <a:tr h="47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3" marR="8123" marT="8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Perekonomian yang stabil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3" marR="8123" marT="8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         100.00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3" marR="8123" marT="8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           50.00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3" marR="8123" marT="8123" marB="0" anchor="b"/>
                </a:tc>
              </a:tr>
              <a:tr h="47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3" marR="8123" marT="8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Perekonomian yang </a:t>
                      </a:r>
                      <a:r>
                        <a:rPr lang="en-US" sz="1800" u="none" strike="noStrike" dirty="0" err="1">
                          <a:effectLst/>
                        </a:rPr>
                        <a:t>maju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3" marR="8123" marT="8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       250.00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3" marR="8123" marT="8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       350.00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3" marR="8123" marT="8123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3564" y="4003964"/>
            <a:ext cx="755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pengembalian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a </a:t>
            </a:r>
            <a:r>
              <a:rPr lang="en-US" dirty="0" err="1" smtClean="0"/>
              <a:t>dan</a:t>
            </a:r>
            <a:r>
              <a:rPr lang="en-US" dirty="0" smtClean="0"/>
              <a:t> b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kovarians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Kovarians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aplikasinya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">
            <a:lum bright="-20000" contrast="40000"/>
          </a:blip>
          <a:srcRect b="13378"/>
          <a:stretch>
            <a:fillRect/>
          </a:stretch>
        </p:blipFill>
        <p:spPr>
          <a:xfrm>
            <a:off x="283781" y="1853795"/>
            <a:ext cx="8644955" cy="2870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, </a:t>
            </a:r>
            <a:r>
              <a:rPr lang="en-US" dirty="0" err="1" smtClean="0"/>
              <a:t>varians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deviasi</a:t>
            </a:r>
            <a:r>
              <a:rPr lang="en-US" dirty="0" smtClean="0"/>
              <a:t> </a:t>
            </a:r>
            <a:r>
              <a:rPr lang="en-US" dirty="0" err="1" smtClean="0"/>
              <a:t>penjumlahan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variable </a:t>
            </a:r>
            <a:r>
              <a:rPr lang="en-US" dirty="0" err="1" smtClean="0"/>
              <a:t>acak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98136"/>
                <a:ext cx="8478982" cy="4300296"/>
              </a:xfrm>
            </p:spPr>
            <p:txBody>
              <a:bodyPr anchor="t">
                <a:normAutofit fontScale="85000" lnSpcReduction="20000"/>
              </a:bodyPr>
              <a:lstStyle/>
              <a:p>
                <a:r>
                  <a:rPr lang="en-US" dirty="0" smtClean="0"/>
                  <a:t>Nilai </a:t>
                </a:r>
                <a:r>
                  <a:rPr lang="en-US" dirty="0" err="1" smtClean="0"/>
                  <a:t>harapan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penjumlahan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dua</a:t>
                </a:r>
                <a:r>
                  <a:rPr lang="en-US" dirty="0" smtClean="0"/>
                  <a:t> variable: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Nilai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harapan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penjumlahan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dua</a:t>
                </a:r>
                <a:r>
                  <a:rPr lang="en-US" dirty="0" smtClean="0"/>
                  <a:t> variable </a:t>
                </a:r>
                <a:r>
                  <a:rPr lang="en-US" dirty="0" err="1" smtClean="0"/>
                  <a:t>acak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sama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penjumlahan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harapan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masing-masing</a:t>
                </a:r>
                <a:r>
                  <a:rPr lang="en-US" dirty="0" smtClean="0"/>
                  <a:t> variable </a:t>
                </a:r>
                <a:r>
                  <a:rPr lang="en-US" dirty="0" err="1" smtClean="0"/>
                  <a:t>acak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dirty="0" err="1" smtClean="0"/>
                  <a:t>Varians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penjumlahan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dua</a:t>
                </a:r>
                <a:r>
                  <a:rPr lang="en-US" dirty="0" smtClean="0"/>
                  <a:t> variable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Varians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penjumlahan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dua</a:t>
                </a:r>
                <a:r>
                  <a:rPr lang="en-US" dirty="0" smtClean="0"/>
                  <a:t> variable </a:t>
                </a:r>
                <a:r>
                  <a:rPr lang="en-US" dirty="0" err="1" smtClean="0"/>
                  <a:t>acak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sama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jumlah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varians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masing-masing</a:t>
                </a:r>
                <a:r>
                  <a:rPr lang="en-US" dirty="0" smtClean="0"/>
                  <a:t> variable </a:t>
                </a:r>
                <a:r>
                  <a:rPr lang="en-US" dirty="0" err="1" smtClean="0"/>
                  <a:t>ditambah</a:t>
                </a:r>
                <a:r>
                  <a:rPr lang="en-US" dirty="0" smtClean="0"/>
                  <a:t> 2 kali </a:t>
                </a:r>
                <a:r>
                  <a:rPr lang="en-US" dirty="0" err="1" smtClean="0"/>
                  <a:t>kovarians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err="1" smtClean="0"/>
                  <a:t>Standar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deviasi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penjumlahan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dua</a:t>
                </a:r>
                <a:r>
                  <a:rPr lang="en-US" dirty="0" smtClean="0"/>
                  <a:t> variable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98136"/>
                <a:ext cx="8478982" cy="4300296"/>
              </a:xfrm>
              <a:blipFill rotWithShape="1">
                <a:blip r:embed="rId1"/>
                <a:stretch>
                  <a:fillRect l="-1078" t="-3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077200" cy="145626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-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, </a:t>
            </a:r>
            <a:r>
              <a:rPr lang="en-US" dirty="0" err="1" smtClean="0"/>
              <a:t>varians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deviasi</a:t>
            </a:r>
            <a:r>
              <a:rPr lang="en-US" dirty="0" smtClean="0"/>
              <a:t> </a:t>
            </a:r>
            <a:r>
              <a:rPr lang="en-US" dirty="0" err="1" smtClean="0"/>
              <a:t>penjumlahan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variable </a:t>
            </a:r>
            <a:r>
              <a:rPr lang="en-US" dirty="0" err="1" smtClean="0"/>
              <a:t>acak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98136"/>
                <a:ext cx="8478982" cy="4300296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 smtClean="0"/>
                  <a:t>Dari </a:t>
                </a:r>
                <a:r>
                  <a:rPr lang="en-US" dirty="0" err="1" smtClean="0"/>
                  <a:t>contoh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soal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sebelumnya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hitunglah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harapan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varians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standar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deviasi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penjumlahan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dua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investasi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tersebut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Penyelesaian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Jika</a:t>
                </a:r>
                <a:r>
                  <a:rPr lang="en-US" dirty="0" smtClean="0"/>
                  <a:t> X = </a:t>
                </a:r>
                <a:r>
                  <a:rPr lang="en-US" dirty="0" err="1" smtClean="0"/>
                  <a:t>Investasi</a:t>
                </a:r>
                <a:r>
                  <a:rPr lang="en-US" dirty="0" smtClean="0"/>
                  <a:t> A,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Y = </a:t>
                </a:r>
                <a:r>
                  <a:rPr lang="en-US" dirty="0" err="1" smtClean="0"/>
                  <a:t>Investasi</a:t>
                </a:r>
                <a:r>
                  <a:rPr lang="en-US" dirty="0" smtClean="0"/>
                  <a:t> B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 smtClean="0"/>
                  <a:t> = 105 + 90 = $195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 smtClean="0"/>
                  <a:t> = 14,725 + 37,900 + (2 X 23.300) = 99.225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$ 315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98136"/>
                <a:ext cx="8478982" cy="4300296"/>
              </a:xfrm>
              <a:blipFill rotWithShape="1">
                <a:blip r:embed="rId1"/>
                <a:stretch>
                  <a:fillRect l="-575" t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Slide UEU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Slide UEU</Template>
  <TotalTime>0</TotalTime>
  <Words>1231</Words>
  <Application>WPS Presentation</Application>
  <PresentationFormat>On-screen Show (4:3)</PresentationFormat>
  <Paragraphs>126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Tw Cen MT</vt:lpstr>
      <vt:lpstr>Tahoma</vt:lpstr>
      <vt:lpstr>Wingdings 3</vt:lpstr>
      <vt:lpstr>Tw Cen MT</vt:lpstr>
      <vt:lpstr>Calibri</vt:lpstr>
      <vt:lpstr>Calibri Light</vt:lpstr>
      <vt:lpstr>Microsoft YaHei</vt:lpstr>
      <vt:lpstr/>
      <vt:lpstr>Arial Unicode MS</vt:lpstr>
      <vt:lpstr>Template Slide UEU</vt:lpstr>
      <vt:lpstr>VARIABEL ACAK</vt:lpstr>
      <vt:lpstr>Varians dan standar deviasi dari variable acak diskrit</vt:lpstr>
      <vt:lpstr>Varians dan standar deviasi dari variable acak diskrit</vt:lpstr>
      <vt:lpstr>Varians dan standar deviasi dari variable acak diskrit</vt:lpstr>
      <vt:lpstr>Kovarians dan aplikasinya dalam keuangan	</vt:lpstr>
      <vt:lpstr>Kovarians dan aplikasinya dalam keuangan	</vt:lpstr>
      <vt:lpstr>Kovarians dan aplikasinya dalam keuangan	</vt:lpstr>
      <vt:lpstr>Nilai harapan, varians &amp; standar deviasi penjumlahan dua variable acak</vt:lpstr>
      <vt:lpstr>Contoh soal - Nilai harapan, varians &amp; standar deviasi penjumlahan dua variable acak</vt:lpstr>
      <vt:lpstr>Portfolio expected return &amp; portfolio risk</vt:lpstr>
      <vt:lpstr>Portfolio expected return &amp; portfolio risk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Variabel acak</dc:title>
  <dc:creator>Gilang Pratama</dc:creator>
  <cp:lastModifiedBy>User</cp:lastModifiedBy>
  <cp:revision>56</cp:revision>
  <dcterms:created xsi:type="dcterms:W3CDTF">2017-05-27T14:44:00Z</dcterms:created>
  <dcterms:modified xsi:type="dcterms:W3CDTF">2017-09-14T00:07:50Z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