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96" r:id="rId2"/>
    <p:sldId id="497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13" r:id="rId14"/>
    <p:sldId id="508" r:id="rId15"/>
    <p:sldId id="509" r:id="rId16"/>
    <p:sldId id="510" r:id="rId17"/>
    <p:sldId id="511" r:id="rId18"/>
    <p:sldId id="51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006600"/>
    <a:srgbClr val="E74709"/>
    <a:srgbClr val="003366"/>
    <a:srgbClr val="3E0000"/>
    <a:srgbClr val="FFFF66"/>
    <a:srgbClr val="FFFF99"/>
    <a:srgbClr val="FFFFCC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457" autoAdjust="0"/>
  </p:normalViewPr>
  <p:slideViewPr>
    <p:cSldViewPr>
      <p:cViewPr>
        <p:scale>
          <a:sx n="70" d="100"/>
          <a:sy n="70" d="100"/>
        </p:scale>
        <p:origin x="-13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53\153-0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53\153-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4"/>
  <c:chart>
    <c:title>
      <c:tx>
        <c:rich>
          <a:bodyPr/>
          <a:lstStyle/>
          <a:p>
            <a:pPr>
              <a:defRPr lang="en-US"/>
            </a:pPr>
            <a:r>
              <a:rPr lang="id-ID"/>
              <a:t>Grafik Histogram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Sheet1!$C$3</c:f>
              <c:strCache>
                <c:ptCount val="1"/>
                <c:pt idx="0">
                  <c:v>Frekuensi</c:v>
                </c:pt>
              </c:strCache>
            </c:strRef>
          </c:tx>
          <c:cat>
            <c:strRef>
              <c:f>Sheet1!$B$4:$B$9</c:f>
              <c:strCache>
                <c:ptCount val="6"/>
                <c:pt idx="0">
                  <c:v>65-67</c:v>
                </c:pt>
                <c:pt idx="1">
                  <c:v>68-70</c:v>
                </c:pt>
                <c:pt idx="2">
                  <c:v>71-73</c:v>
                </c:pt>
                <c:pt idx="3">
                  <c:v>74-76</c:v>
                </c:pt>
                <c:pt idx="4">
                  <c:v>77-79</c:v>
                </c:pt>
                <c:pt idx="5">
                  <c:v>80-81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gapWidth val="75"/>
        <c:overlap val="-25"/>
        <c:axId val="123495168"/>
        <c:axId val="123496704"/>
      </c:barChart>
      <c:catAx>
        <c:axId val="123495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123496704"/>
        <c:crosses val="autoZero"/>
        <c:auto val="1"/>
        <c:lblAlgn val="ctr"/>
        <c:lblOffset val="100"/>
      </c:catAx>
      <c:valAx>
        <c:axId val="1234967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1234951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33"/>
  <c:chart>
    <c:title>
      <c:tx>
        <c:rich>
          <a:bodyPr/>
          <a:lstStyle/>
          <a:p>
            <a:pPr>
              <a:defRPr lang="en-US"/>
            </a:pPr>
            <a:r>
              <a:rPr lang="id-ID"/>
              <a:t>Grafik Poligon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Sheet1!$C$3</c:f>
              <c:strCache>
                <c:ptCount val="1"/>
                <c:pt idx="0">
                  <c:v>Frekuensi</c:v>
                </c:pt>
              </c:strCache>
            </c:strRef>
          </c:tx>
          <c:marker>
            <c:symbol val="none"/>
          </c:marker>
          <c:cat>
            <c:strRef>
              <c:f>Sheet1!$B$4:$B$9</c:f>
              <c:strCache>
                <c:ptCount val="6"/>
                <c:pt idx="0">
                  <c:v>65-67</c:v>
                </c:pt>
                <c:pt idx="1">
                  <c:v>68-70</c:v>
                </c:pt>
                <c:pt idx="2">
                  <c:v>71-73</c:v>
                </c:pt>
                <c:pt idx="3">
                  <c:v>74-76</c:v>
                </c:pt>
                <c:pt idx="4">
                  <c:v>77-79</c:v>
                </c:pt>
                <c:pt idx="5">
                  <c:v>80-81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marker val="1"/>
        <c:axId val="142698368"/>
        <c:axId val="142699904"/>
      </c:lineChart>
      <c:catAx>
        <c:axId val="14269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142699904"/>
        <c:crosses val="autoZero"/>
        <c:auto val="1"/>
        <c:lblAlgn val="ctr"/>
        <c:lblOffset val="100"/>
      </c:catAx>
      <c:valAx>
        <c:axId val="1426999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id-ID"/>
          </a:p>
        </c:txPr>
        <c:crossAx val="1426983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25"/>
  <c:chart>
    <c:title>
      <c:tx>
        <c:rich>
          <a:bodyPr/>
          <a:lstStyle/>
          <a:p>
            <a:pPr>
              <a:defRPr lang="en-US"/>
            </a:pPr>
            <a:r>
              <a:rPr lang="id-ID"/>
              <a:t>Histogram &amp; Poligon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Sheet2!$C$3</c:f>
              <c:strCache>
                <c:ptCount val="1"/>
                <c:pt idx="0">
                  <c:v>Frekuensi</c:v>
                </c:pt>
              </c:strCache>
            </c:strRef>
          </c:tx>
          <c:cat>
            <c:strRef>
              <c:f>Sheet2!$B$4:$B$9</c:f>
              <c:strCache>
                <c:ptCount val="6"/>
                <c:pt idx="0">
                  <c:v>64,5-67,5</c:v>
                </c:pt>
                <c:pt idx="1">
                  <c:v>67,5-70,5</c:v>
                </c:pt>
                <c:pt idx="2">
                  <c:v>70,5-73,5</c:v>
                </c:pt>
                <c:pt idx="3">
                  <c:v>73,5-76,5</c:v>
                </c:pt>
                <c:pt idx="4">
                  <c:v>76,5-79,5</c:v>
                </c:pt>
                <c:pt idx="5">
                  <c:v>79,5-81,5</c:v>
                </c:pt>
              </c:strCache>
            </c:strRef>
          </c:cat>
          <c:val>
            <c:numRef>
              <c:f>Sheet2!$C$4:$C$9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gapWidth val="75"/>
        <c:overlap val="-25"/>
        <c:axId val="142717312"/>
        <c:axId val="142718848"/>
      </c:barChart>
      <c:lineChart>
        <c:grouping val="standard"/>
        <c:ser>
          <c:idx val="1"/>
          <c:order val="1"/>
          <c:tx>
            <c:strRef>
              <c:f>Sheet2!$B$4:$B$9</c:f>
              <c:strCache>
                <c:ptCount val="1"/>
                <c:pt idx="0">
                  <c:v>64,5-67,5 67,5-70,5 70,5-73,5 73,5-76,5 76,5-79,5 79,5-81,5</c:v>
                </c:pt>
              </c:strCache>
            </c:strRef>
          </c:tx>
          <c:val>
            <c:numRef>
              <c:f>Sheet2!$C$4:$C$9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marker val="1"/>
        <c:axId val="142717312"/>
        <c:axId val="142718848"/>
      </c:lineChart>
      <c:catAx>
        <c:axId val="142717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142718848"/>
        <c:crosses val="autoZero"/>
        <c:auto val="1"/>
        <c:lblAlgn val="ctr"/>
        <c:lblOffset val="100"/>
      </c:catAx>
      <c:valAx>
        <c:axId val="142718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142717312"/>
        <c:crosses val="autoZero"/>
        <c:crossBetween val="between"/>
      </c:valAx>
    </c:plotArea>
    <c:plotVisOnly val="1"/>
    <c:dispBlanksAs val="gap"/>
  </c:chart>
  <c:spPr>
    <a:solidFill>
      <a:schemeClr val="accent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 sz="1600">
                <a:solidFill>
                  <a:srgbClr val="1A2146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1A2146"/>
                </a:solidFill>
                <a:latin typeface="Segoe Print" pitchFamily="2" charset="0"/>
              </a:rPr>
              <a:t>Kurva</a:t>
            </a:r>
            <a:r>
              <a:rPr lang="id-ID" sz="1600" baseline="0">
                <a:solidFill>
                  <a:srgbClr val="1A2146"/>
                </a:solidFill>
                <a:latin typeface="Segoe Print" pitchFamily="2" charset="0"/>
              </a:rPr>
              <a:t> Frekuensi </a:t>
            </a:r>
            <a:r>
              <a:rPr lang="id-ID" sz="1600" baseline="0" smtClean="0">
                <a:solidFill>
                  <a:srgbClr val="1A2146"/>
                </a:solidFill>
                <a:latin typeface="Segoe Print" pitchFamily="2" charset="0"/>
              </a:rPr>
              <a:t>Kumulatif</a:t>
            </a:r>
          </a:p>
          <a:p>
            <a:pPr>
              <a:defRPr sz="1600">
                <a:solidFill>
                  <a:srgbClr val="1A2146"/>
                </a:solidFill>
                <a:latin typeface="Segoe Print" pitchFamily="2" charset="0"/>
              </a:defRPr>
            </a:pPr>
            <a:r>
              <a:rPr lang="en-US" sz="1600" smtClean="0">
                <a:solidFill>
                  <a:srgbClr val="1A2146"/>
                </a:solidFill>
                <a:latin typeface="Segoe Print" pitchFamily="2" charset="0"/>
              </a:rPr>
              <a:t>Kurang </a:t>
            </a:r>
            <a:r>
              <a:rPr lang="en-US" sz="1600">
                <a:solidFill>
                  <a:srgbClr val="1A2146"/>
                </a:solidFill>
                <a:latin typeface="Segoe Print" pitchFamily="2" charset="0"/>
              </a:rPr>
              <a:t>Dari</a:t>
            </a:r>
          </a:p>
        </c:rich>
      </c:tx>
      <c:layout>
        <c:manualLayout>
          <c:xMode val="edge"/>
          <c:yMode val="edge"/>
          <c:x val="9.3392617629018432E-2"/>
          <c:y val="1.80789695082283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Sheet4!$C$11</c:f>
              <c:strCache>
                <c:ptCount val="1"/>
                <c:pt idx="0">
                  <c:v>FL (Kurang Dari)</c:v>
                </c:pt>
              </c:strCache>
            </c:strRef>
          </c:tx>
          <c:cat>
            <c:numRef>
              <c:f>Sheet4!$B$12:$B$17</c:f>
              <c:numCache>
                <c:formatCode>General</c:formatCode>
                <c:ptCount val="6"/>
                <c:pt idx="0">
                  <c:v>67.5</c:v>
                </c:pt>
                <c:pt idx="1">
                  <c:v>70.5</c:v>
                </c:pt>
                <c:pt idx="2">
                  <c:v>73.5</c:v>
                </c:pt>
                <c:pt idx="3">
                  <c:v>76.5</c:v>
                </c:pt>
                <c:pt idx="4">
                  <c:v>79.5</c:v>
                </c:pt>
                <c:pt idx="5">
                  <c:v>81.5</c:v>
                </c:pt>
              </c:numCache>
            </c:numRef>
          </c:cat>
          <c:val>
            <c:numRef>
              <c:f>Sheet4!$C$12:$C$17</c:f>
              <c:numCache>
                <c:formatCode>General</c:formatCode>
                <c:ptCount val="6"/>
                <c:pt idx="0">
                  <c:v>3</c:v>
                </c:pt>
                <c:pt idx="1">
                  <c:v>9</c:v>
                </c:pt>
                <c:pt idx="2">
                  <c:v>21</c:v>
                </c:pt>
                <c:pt idx="3">
                  <c:v>34</c:v>
                </c:pt>
                <c:pt idx="4">
                  <c:v>38</c:v>
                </c:pt>
                <c:pt idx="5">
                  <c:v>40</c:v>
                </c:pt>
              </c:numCache>
            </c:numRef>
          </c:val>
        </c:ser>
        <c:marker val="1"/>
        <c:axId val="143106432"/>
        <c:axId val="143107968"/>
      </c:lineChart>
      <c:catAx>
        <c:axId val="143106432"/>
        <c:scaling>
          <c:orientation val="minMax"/>
        </c:scaling>
        <c:axPos val="b"/>
        <c:numFmt formatCode="General" sourceLinked="1"/>
        <c:majorTickMark val="none"/>
        <c:tickLblPos val="nextTo"/>
        <c:crossAx val="143107968"/>
        <c:crosses val="autoZero"/>
        <c:auto val="1"/>
        <c:lblAlgn val="ctr"/>
        <c:lblOffset val="100"/>
      </c:catAx>
      <c:valAx>
        <c:axId val="143107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3106432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bg2">
        <a:lumMod val="90000"/>
      </a:schemeClr>
    </a:solidFill>
    <a:ln>
      <a:solidFill>
        <a:schemeClr val="accent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5"/>
  <c:chart>
    <c:title>
      <c:tx>
        <c:rich>
          <a:bodyPr/>
          <a:lstStyle/>
          <a:p>
            <a:pPr>
              <a:defRPr sz="1600">
                <a:solidFill>
                  <a:srgbClr val="006600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006600"/>
                </a:solidFill>
                <a:latin typeface="Segoe Print" pitchFamily="2" charset="0"/>
              </a:rPr>
              <a:t>Kurva Frekuensi Kumulatif</a:t>
            </a:r>
          </a:p>
          <a:p>
            <a:pPr>
              <a:defRPr sz="1600">
                <a:solidFill>
                  <a:srgbClr val="006600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006600"/>
                </a:solidFill>
                <a:latin typeface="Segoe Print" pitchFamily="2" charset="0"/>
              </a:rPr>
              <a:t>Lebih Dari</a:t>
            </a:r>
            <a:endParaRPr lang="en-US" sz="1600">
              <a:solidFill>
                <a:srgbClr val="006600"/>
              </a:solidFill>
              <a:latin typeface="Segoe Print" pitchFamily="2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Sheet4!$C$20</c:f>
              <c:strCache>
                <c:ptCount val="1"/>
                <c:pt idx="0">
                  <c:v>FM (Lebih Dari)</c:v>
                </c:pt>
              </c:strCache>
            </c:strRef>
          </c:tx>
          <c:cat>
            <c:numRef>
              <c:f>Sheet4!$B$21:$B$26</c:f>
              <c:numCache>
                <c:formatCode>General</c:formatCode>
                <c:ptCount val="6"/>
                <c:pt idx="0">
                  <c:v>64.5</c:v>
                </c:pt>
                <c:pt idx="1">
                  <c:v>67.5</c:v>
                </c:pt>
                <c:pt idx="2">
                  <c:v>70.5</c:v>
                </c:pt>
                <c:pt idx="3">
                  <c:v>73.5</c:v>
                </c:pt>
                <c:pt idx="4">
                  <c:v>76.5</c:v>
                </c:pt>
                <c:pt idx="5">
                  <c:v>79.5</c:v>
                </c:pt>
              </c:numCache>
            </c:numRef>
          </c:cat>
          <c:val>
            <c:numRef>
              <c:f>Sheet4!$C$21:$C$26</c:f>
              <c:numCache>
                <c:formatCode>General</c:formatCode>
                <c:ptCount val="6"/>
                <c:pt idx="0">
                  <c:v>40</c:v>
                </c:pt>
                <c:pt idx="1">
                  <c:v>37</c:v>
                </c:pt>
                <c:pt idx="2">
                  <c:v>31</c:v>
                </c:pt>
                <c:pt idx="3">
                  <c:v>19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marker val="1"/>
        <c:axId val="143140352"/>
        <c:axId val="143141888"/>
      </c:lineChart>
      <c:catAx>
        <c:axId val="143140352"/>
        <c:scaling>
          <c:orientation val="minMax"/>
        </c:scaling>
        <c:axPos val="b"/>
        <c:numFmt formatCode="General" sourceLinked="1"/>
        <c:majorTickMark val="none"/>
        <c:tickLblPos val="nextTo"/>
        <c:crossAx val="143141888"/>
        <c:crosses val="autoZero"/>
        <c:auto val="1"/>
        <c:lblAlgn val="ctr"/>
        <c:lblOffset val="100"/>
      </c:catAx>
      <c:valAx>
        <c:axId val="143141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3140352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accent6">
        <a:lumMod val="20000"/>
        <a:lumOff val="80000"/>
      </a:schemeClr>
    </a:solidFill>
    <a:ln>
      <a:solidFill>
        <a:srgbClr val="006600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D7E9-AEF6-45AE-93F4-9A57C822260C}" type="datetimeFigureOut">
              <a:rPr lang="id-ID" smtClean="0"/>
              <a:pPr/>
              <a:t>20/09/2018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ADB1-6299-413A-BF32-603B62A6BB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2097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H.A</a:t>
            </a:r>
            <a:r>
              <a:rPr lang="id-ID" baseline="0" smtClean="0"/>
              <a:t> Struges, pada tahun 1926 menulis artikel dengan judul “The Choice of Class Interval” dalam “Journal of the American Statistical Association” .... </a:t>
            </a:r>
            <a:r>
              <a:rPr lang="id-ID" baseline="0" smtClean="0">
                <a:solidFill>
                  <a:srgbClr val="C00000"/>
                </a:solidFill>
              </a:rPr>
              <a:t>KRITERIUM STRUGES</a:t>
            </a:r>
            <a:endParaRPr lang="id-ID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EU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5857916" cy="571504"/>
          </a:xfrm>
        </p:spPr>
        <p:txBody>
          <a:bodyPr anchor="b"/>
          <a:lstStyle>
            <a:lvl1pPr>
              <a:defRPr b="1" cap="none" spc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643314"/>
            <a:ext cx="6215074" cy="14287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119794"/>
            <a:ext cx="8244000" cy="666000"/>
          </a:xfrm>
        </p:spPr>
        <p:txBody>
          <a:bodyPr>
            <a:noAutofit/>
          </a:bodyPr>
          <a:lstStyle>
            <a:lvl1pPr>
              <a:defRPr sz="4400">
                <a:effectLst>
                  <a:glow rad="101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EU Background8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00" y="54000"/>
            <a:ext cx="8244000" cy="66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3710"/>
            <a:ext cx="2133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rgbClr val="800000"/>
            </a:solidFill>
          </a:ln>
          <a:solidFill>
            <a:srgbClr val="C00000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6072198" cy="571504"/>
          </a:xfrm>
        </p:spPr>
        <p:txBody>
          <a:bodyPr>
            <a:normAutofit fontScale="90000"/>
          </a:bodyPr>
          <a:lstStyle/>
          <a:p>
            <a:r>
              <a:rPr lang="id-ID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ESA153 - P4 / OL3</a:t>
            </a:r>
            <a:endParaRPr lang="id-ID">
              <a:ln w="12700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sz="4800" b="1" smtClean="0">
                <a:solidFill>
                  <a:srgbClr val="FF0000"/>
                </a:solidFill>
              </a:rPr>
              <a:t>DISTRIBUSI FREKUENSI</a:t>
            </a:r>
            <a:endParaRPr lang="en-US" sz="4800" b="1" smtClean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de-DE" sz="7200" b="1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Autofit/>
          </a:bodyPr>
          <a:lstStyle/>
          <a:p>
            <a:r>
              <a:rPr lang="id-ID" sz="4000" smtClean="0"/>
              <a:t>Contoh </a:t>
            </a:r>
            <a:r>
              <a:rPr lang="en-US" sz="4000" smtClean="0"/>
              <a:t>D</a:t>
            </a:r>
            <a:r>
              <a:rPr lang="id-ID" sz="4000" smtClean="0"/>
              <a:t>istribsui </a:t>
            </a:r>
            <a:r>
              <a:rPr lang="en-US" sz="4000" smtClean="0"/>
              <a:t>F</a:t>
            </a:r>
            <a:r>
              <a:rPr lang="id-ID" sz="4000" smtClean="0"/>
              <a:t>rekuensi</a:t>
            </a:r>
            <a:endParaRPr lang="id-ID" sz="40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643050"/>
            <a:ext cx="8229600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42A2"/>
                </a:solidFill>
              </a:rPr>
              <a:t>Langkah </a:t>
            </a: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000" smtClean="0">
                <a:solidFill>
                  <a:srgbClr val="0042A2"/>
                </a:solidFill>
              </a:rPr>
              <a:t>1. </a:t>
            </a:r>
            <a:r>
              <a:rPr lang="en-US" sz="2000" smtClean="0">
                <a:solidFill>
                  <a:srgbClr val="0042A2"/>
                </a:solidFill>
              </a:rPr>
              <a:t>Mengurutkan data dari yang terkecil ke yang terbesar</a:t>
            </a: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786" y="2500306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66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>
                <a:solidFill>
                  <a:srgbClr val="C00000"/>
                </a:solidFill>
              </a:rPr>
              <a:t>Penyelesaian :</a:t>
            </a:r>
            <a:endParaRPr lang="id-ID" b="1" i="1" smtClean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0034" y="4214818"/>
            <a:ext cx="822960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6600"/>
                </a:solidFill>
              </a:rPr>
              <a:t>Langkah 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000" smtClean="0">
                <a:solidFill>
                  <a:srgbClr val="006600"/>
                </a:solidFill>
              </a:rPr>
              <a:t>2. </a:t>
            </a:r>
            <a:r>
              <a:rPr lang="en-US" sz="2000" smtClean="0">
                <a:solidFill>
                  <a:srgbClr val="006600"/>
                </a:solidFill>
              </a:rPr>
              <a:t>Menentukan jangkauan (range) dari data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088" y="5000636"/>
            <a:ext cx="4446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rgbClr val="C00000"/>
                </a:solidFill>
              </a:rPr>
              <a:t>Jangkauan</a:t>
            </a:r>
            <a:r>
              <a:rPr lang="id-ID" sz="2000" smtClean="0">
                <a:solidFill>
                  <a:srgbClr val="C00000"/>
                </a:solidFill>
              </a:rPr>
              <a:t> </a:t>
            </a:r>
            <a:r>
              <a:rPr lang="en-US" sz="2000" smtClean="0">
                <a:solidFill>
                  <a:srgbClr val="C00000"/>
                </a:solidFill>
              </a:rPr>
              <a:t>= data terbesar – data terkecil</a:t>
            </a:r>
            <a:endParaRPr lang="id-ID" sz="2000" smtClean="0">
              <a:solidFill>
                <a:srgbClr val="C0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rgbClr val="C00000"/>
                </a:solidFill>
              </a:rPr>
              <a:t>R = 82 – 65 =</a:t>
            </a:r>
            <a:r>
              <a:rPr lang="en-US" sz="2000" b="1" smtClean="0">
                <a:solidFill>
                  <a:srgbClr val="C00000"/>
                </a:solidFill>
              </a:rPr>
              <a:t>17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 fontScale="90000"/>
          </a:bodyPr>
          <a:lstStyle/>
          <a:p>
            <a:r>
              <a:rPr lang="id-ID" smtClean="0"/>
              <a:t>Contoh </a:t>
            </a:r>
            <a:r>
              <a:rPr lang="en-US" smtClean="0"/>
              <a:t>D</a:t>
            </a:r>
            <a:r>
              <a:rPr lang="id-ID" smtClean="0"/>
              <a:t>istribsui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643050"/>
            <a:ext cx="8229600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3300"/>
                </a:solidFill>
              </a:rPr>
              <a:t>Langkah </a:t>
            </a: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id-ID" sz="2000" smtClean="0">
                <a:solidFill>
                  <a:srgbClr val="003300"/>
                </a:solidFill>
              </a:rPr>
              <a:t>3. </a:t>
            </a:r>
            <a:r>
              <a:rPr lang="en-US" sz="2000" smtClean="0">
                <a:solidFill>
                  <a:srgbClr val="003300"/>
                </a:solidFill>
              </a:rPr>
              <a:t>Menentukan </a:t>
            </a:r>
            <a:r>
              <a:rPr lang="id-ID" sz="2000" smtClean="0">
                <a:solidFill>
                  <a:srgbClr val="003300"/>
                </a:solidFill>
              </a:rPr>
              <a:t>jumlah </a:t>
            </a:r>
            <a:r>
              <a:rPr lang="en-US" sz="2000" smtClean="0">
                <a:solidFill>
                  <a:srgbClr val="003300"/>
                </a:solidFill>
              </a:rPr>
              <a:t>kelas (k)</a:t>
            </a: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>
                <a:solidFill>
                  <a:srgbClr val="C00000"/>
                </a:solidFill>
              </a:rPr>
              <a:t>Penyelesaian :</a:t>
            </a:r>
            <a:endParaRPr lang="id-ID" b="1" i="1" smtClean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2428868"/>
            <a:ext cx="36433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k	</a:t>
            </a:r>
            <a:r>
              <a:rPr lang="en-US" sz="2000" smtClean="0">
                <a:solidFill>
                  <a:srgbClr val="C00000"/>
                </a:solidFill>
              </a:rPr>
              <a:t>= 1 + 3,322 log n</a:t>
            </a:r>
            <a:endParaRPr lang="id-ID" sz="2000" smtClean="0">
              <a:solidFill>
                <a:srgbClr val="C00000"/>
              </a:solidFill>
            </a:endParaRP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	</a:t>
            </a:r>
            <a:r>
              <a:rPr lang="id-ID" sz="2000" smtClean="0">
                <a:solidFill>
                  <a:schemeClr val="accent1">
                    <a:lumMod val="50000"/>
                  </a:schemeClr>
                </a:solidFill>
              </a:rPr>
              <a:t>= 1 + 3,322 log 40</a:t>
            </a: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	</a:t>
            </a:r>
            <a:r>
              <a:rPr lang="id-ID" sz="2000" smtClean="0">
                <a:solidFill>
                  <a:schemeClr val="accent1">
                    <a:lumMod val="50000"/>
                  </a:schemeClr>
                </a:solidFill>
              </a:rPr>
              <a:t>= 1 + 3,322 (1,6)</a:t>
            </a: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	</a:t>
            </a:r>
            <a:r>
              <a:rPr lang="id-ID" sz="2000" smtClean="0">
                <a:solidFill>
                  <a:schemeClr val="accent1">
                    <a:lumMod val="50000"/>
                  </a:schemeClr>
                </a:solidFill>
              </a:rPr>
              <a:t> = 1 </a:t>
            </a:r>
            <a:r>
              <a:rPr lang="id-ID" sz="2000" smtClean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id-ID" sz="2000" smtClean="0">
                <a:solidFill>
                  <a:schemeClr val="accent1">
                    <a:lumMod val="50000"/>
                  </a:schemeClr>
                </a:solidFill>
              </a:rPr>
              <a:t>5,322 </a:t>
            </a:r>
            <a:endParaRPr lang="id-ID" sz="2000" smtClean="0">
              <a:solidFill>
                <a:srgbClr val="C00000"/>
              </a:solidFill>
            </a:endParaRP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	</a:t>
            </a:r>
            <a:r>
              <a:rPr lang="id-ID" sz="2000" smtClean="0">
                <a:solidFill>
                  <a:srgbClr val="C00000"/>
                </a:solidFill>
              </a:rPr>
              <a:t>= </a:t>
            </a:r>
            <a:r>
              <a:rPr lang="id-ID" sz="2000" smtClean="0">
                <a:solidFill>
                  <a:srgbClr val="C00000"/>
                </a:solidFill>
              </a:rPr>
              <a:t>6,322 </a:t>
            </a:r>
            <a:r>
              <a:rPr lang="en-US" sz="2000" smtClean="0">
                <a:solidFill>
                  <a:srgbClr val="C00000"/>
                </a:solidFill>
              </a:rPr>
              <a:t>≈</a:t>
            </a:r>
            <a:r>
              <a:rPr lang="id-ID" sz="2000" smtClean="0">
                <a:solidFill>
                  <a:srgbClr val="C00000"/>
                </a:solidFill>
              </a:rPr>
              <a:t> </a:t>
            </a:r>
            <a:r>
              <a:rPr lang="id-ID" sz="2000" b="1" smtClean="0">
                <a:solidFill>
                  <a:srgbClr val="C00000"/>
                </a:solidFill>
              </a:rPr>
              <a:t>6 </a:t>
            </a:r>
            <a:r>
              <a:rPr lang="id-ID" sz="2000" smtClean="0">
                <a:solidFill>
                  <a:srgbClr val="003300"/>
                </a:solidFill>
              </a:rPr>
              <a:t>(boleh juga 7</a:t>
            </a:r>
            <a:r>
              <a:rPr lang="id-ID" sz="2000" smtClean="0">
                <a:solidFill>
                  <a:srgbClr val="003300"/>
                </a:solidFill>
              </a:rPr>
              <a:t>)</a:t>
            </a:r>
            <a:endParaRPr lang="id-ID" sz="2000" smtClean="0">
              <a:solidFill>
                <a:srgbClr val="00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422746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0066"/>
                </a:solidFill>
              </a:rPr>
              <a:t>Langkah </a:t>
            </a:r>
            <a:endParaRPr lang="en-US" sz="2000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AutoNum type="arabicPeriod" startAt="4"/>
            </a:pPr>
            <a:r>
              <a:rPr lang="id-ID" sz="2000" smtClean="0">
                <a:solidFill>
                  <a:srgbClr val="000066"/>
                </a:solidFill>
              </a:rPr>
              <a:t> </a:t>
            </a:r>
            <a:r>
              <a:rPr lang="en-US" sz="2000" smtClean="0">
                <a:solidFill>
                  <a:srgbClr val="000066"/>
                </a:solidFill>
              </a:rPr>
              <a:t>Menentukan panjang interval kelas</a:t>
            </a:r>
            <a:r>
              <a:rPr lang="id-ID" sz="2000" smtClean="0">
                <a:solidFill>
                  <a:srgbClr val="000066"/>
                </a:solidFill>
              </a:rPr>
              <a:t> (i)</a:t>
            </a:r>
            <a:endParaRPr lang="en-US" sz="2000" smtClean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4929198"/>
            <a:ext cx="12493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80000" algn="l"/>
                <a:tab pos="360000" algn="l"/>
              </a:tabLst>
            </a:pPr>
            <a:r>
              <a:rPr lang="id-ID" sz="2000" smtClean="0">
                <a:solidFill>
                  <a:srgbClr val="C00000"/>
                </a:solidFill>
              </a:rPr>
              <a:t>i	</a:t>
            </a:r>
            <a:r>
              <a:rPr lang="en-US" sz="2000" smtClean="0">
                <a:solidFill>
                  <a:srgbClr val="C00000"/>
                </a:solidFill>
              </a:rPr>
              <a:t>= R / k</a:t>
            </a:r>
            <a:endParaRPr lang="id-ID" sz="2000" smtClean="0">
              <a:solidFill>
                <a:srgbClr val="C00000"/>
              </a:solidFill>
            </a:endParaRPr>
          </a:p>
          <a:p>
            <a:pPr>
              <a:tabLst>
                <a:tab pos="180000" algn="l"/>
                <a:tab pos="360000" algn="l"/>
              </a:tabLst>
            </a:pPr>
            <a:r>
              <a:rPr lang="id-ID" sz="2000" smtClean="0">
                <a:solidFill>
                  <a:srgbClr val="460000"/>
                </a:solidFill>
              </a:rPr>
              <a:t>	= 17/6</a:t>
            </a:r>
          </a:p>
          <a:p>
            <a:pPr>
              <a:tabLst>
                <a:tab pos="180000" algn="l"/>
                <a:tab pos="360000" algn="l"/>
              </a:tabLst>
            </a:pPr>
            <a:r>
              <a:rPr lang="id-ID" sz="2000" smtClean="0">
                <a:solidFill>
                  <a:srgbClr val="460000"/>
                </a:solidFill>
              </a:rPr>
              <a:t>	= </a:t>
            </a:r>
            <a:r>
              <a:rPr lang="id-ID" sz="2000" smtClean="0">
                <a:solidFill>
                  <a:srgbClr val="C00000"/>
                </a:solidFill>
              </a:rPr>
              <a:t>2,8 </a:t>
            </a:r>
            <a:r>
              <a:rPr lang="en-US" sz="2000" smtClean="0">
                <a:solidFill>
                  <a:srgbClr val="C00000"/>
                </a:solidFill>
              </a:rPr>
              <a:t>≈ 3</a:t>
            </a:r>
            <a:endParaRPr lang="id-ID" sz="2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 fontScale="90000"/>
          </a:bodyPr>
          <a:lstStyle/>
          <a:p>
            <a:r>
              <a:rPr lang="id-ID" smtClean="0"/>
              <a:t>Contoh </a:t>
            </a:r>
            <a:r>
              <a:rPr lang="en-US" smtClean="0"/>
              <a:t>D</a:t>
            </a:r>
            <a:r>
              <a:rPr lang="id-ID" smtClean="0"/>
              <a:t>istribsui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500174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1A2146"/>
                </a:solidFill>
              </a:rPr>
              <a:t>Langkah 5. </a:t>
            </a:r>
            <a:r>
              <a:rPr lang="en-US" sz="2000" smtClean="0">
                <a:solidFill>
                  <a:srgbClr val="1A2146"/>
                </a:solidFill>
              </a:rPr>
              <a:t>Menentukan batas bawah kelas pertama</a:t>
            </a: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>
                <a:solidFill>
                  <a:srgbClr val="C00000"/>
                </a:solidFill>
              </a:rPr>
              <a:t>Penyelesaian :</a:t>
            </a:r>
            <a:endParaRPr lang="id-ID" b="1" i="1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19288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580"/>
              </a:spcBef>
              <a:defRPr/>
            </a:pPr>
            <a:r>
              <a:rPr lang="en-US" i="1" smtClean="0">
                <a:solidFill>
                  <a:srgbClr val="800000"/>
                </a:solidFill>
              </a:rPr>
              <a:t>Batas kelas pertama adalah 65 (data terkecil)</a:t>
            </a:r>
            <a:endParaRPr lang="en-US" i="1" dirty="0" smtClean="0">
              <a:solidFill>
                <a:srgbClr val="8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0034" y="264318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6600"/>
                </a:solidFill>
              </a:rPr>
              <a:t>Langkah 6. Membuat Tabel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71538" y="3619202"/>
          <a:ext cx="6096000" cy="2595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/>
                <a:gridCol w="2325718"/>
                <a:gridCol w="1738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Diameter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rgbClr val="800000"/>
                          </a:solidFill>
                        </a:rPr>
                        <a:t>Frekuensi</a:t>
                      </a:r>
                      <a:r>
                        <a:rPr lang="id-ID" b="1" baseline="0" smtClean="0">
                          <a:solidFill>
                            <a:srgbClr val="800000"/>
                          </a:solidFill>
                        </a:rPr>
                        <a:t> (Tally / Lidi)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1A2146"/>
                          </a:solidFill>
                        </a:rPr>
                        <a:t>Frekuensi</a:t>
                      </a:r>
                      <a:endParaRPr lang="en-US" b="1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65 – 67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68 – 70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71 – 73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74 – 76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IIIII</a:t>
                      </a:r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77 – 79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80 – 82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6000" y="3642830"/>
            <a:ext cx="192882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143240" y="3642830"/>
            <a:ext cx="2214578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500694" y="3642830"/>
            <a:ext cx="157163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142976" y="4047830"/>
            <a:ext cx="1928826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214678" y="4047830"/>
            <a:ext cx="2071702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572132" y="4047830"/>
            <a:ext cx="1500198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 Box 340"/>
          <p:cNvSpPr txBox="1">
            <a:spLocks noChangeArrowheads="1"/>
          </p:cNvSpPr>
          <p:nvPr/>
        </p:nvSpPr>
        <p:spPr bwMode="auto">
          <a:xfrm>
            <a:off x="1071578" y="2996983"/>
            <a:ext cx="60721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1" hangingPunct="1">
              <a:tabLst>
                <a:tab pos="396000" algn="l"/>
                <a:tab pos="468000" algn="l"/>
              </a:tabLst>
            </a:pPr>
            <a:r>
              <a:rPr lang="en-US">
                <a:solidFill>
                  <a:srgbClr val="1A2146"/>
                </a:solidFill>
              </a:rPr>
              <a:t>Tabel </a:t>
            </a:r>
            <a:r>
              <a:rPr lang="en-US" smtClean="0">
                <a:solidFill>
                  <a:srgbClr val="1A2146"/>
                </a:solidFill>
              </a:rPr>
              <a:t>1.</a:t>
            </a:r>
            <a:r>
              <a:rPr lang="id-ID" smtClean="0">
                <a:solidFill>
                  <a:srgbClr val="1A2146"/>
                </a:solidFill>
              </a:rPr>
              <a:t>	Hasil Pengukuran Pipa Mesin A</a:t>
            </a:r>
          </a:p>
          <a:p>
            <a:pPr marL="742950" indent="-742950" eaLnBrk="1" hangingPunct="1">
              <a:tabLst>
                <a:tab pos="396000" algn="l"/>
                <a:tab pos="468000" algn="l"/>
              </a:tabLst>
            </a:pPr>
            <a:r>
              <a:rPr lang="id-ID" smtClean="0">
                <a:solidFill>
                  <a:srgbClr val="1A2146"/>
                </a:solidFill>
              </a:rPr>
              <a:t>			PT. AGB</a:t>
            </a:r>
            <a:endParaRPr lang="id-ID">
              <a:solidFill>
                <a:srgbClr val="1A2146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714612" y="1000108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66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5" grpId="0"/>
      <p:bldP spid="15" grpId="1"/>
      <p:bldP spid="9" grpId="0"/>
      <p:bldP spid="9" grpId="1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 fontScale="90000"/>
          </a:bodyPr>
          <a:lstStyle/>
          <a:p>
            <a:r>
              <a:rPr lang="id-ID" smtClean="0"/>
              <a:t>Contoh </a:t>
            </a:r>
            <a:r>
              <a:rPr lang="en-US" smtClean="0"/>
              <a:t>D</a:t>
            </a:r>
            <a:r>
              <a:rPr lang="id-ID" smtClean="0"/>
              <a:t>istribsui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500174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1A2146"/>
                </a:solidFill>
              </a:rPr>
              <a:t>Langkah 5. </a:t>
            </a:r>
            <a:r>
              <a:rPr lang="en-US" sz="2000" smtClean="0">
                <a:solidFill>
                  <a:srgbClr val="1A2146"/>
                </a:solidFill>
              </a:rPr>
              <a:t>Menentukan batas bawah kelas pertama</a:t>
            </a: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>
                <a:solidFill>
                  <a:srgbClr val="C00000"/>
                </a:solidFill>
              </a:rPr>
              <a:t>Penyelesaian :</a:t>
            </a:r>
            <a:endParaRPr lang="id-ID" b="1" i="1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19288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580"/>
              </a:spcBef>
              <a:defRPr/>
            </a:pPr>
            <a:r>
              <a:rPr lang="en-US" i="1" smtClean="0">
                <a:solidFill>
                  <a:srgbClr val="800000"/>
                </a:solidFill>
              </a:rPr>
              <a:t>Batas kelas pertama adalah 65 (data terkecil)</a:t>
            </a:r>
            <a:endParaRPr lang="en-US" i="1" dirty="0" smtClean="0">
              <a:solidFill>
                <a:srgbClr val="80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0034" y="264318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smtClean="0">
                <a:solidFill>
                  <a:srgbClr val="006600"/>
                </a:solidFill>
              </a:rPr>
              <a:t>Langkah 6. Membuat Tabel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71538" y="3619202"/>
          <a:ext cx="6096000" cy="2595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/>
                <a:gridCol w="2325718"/>
                <a:gridCol w="1738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Diameter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rgbClr val="800000"/>
                          </a:solidFill>
                        </a:rPr>
                        <a:t>Frekuensi</a:t>
                      </a:r>
                      <a:r>
                        <a:rPr lang="id-ID" b="1" baseline="0" smtClean="0">
                          <a:solidFill>
                            <a:srgbClr val="800000"/>
                          </a:solidFill>
                        </a:rPr>
                        <a:t> (Tally / Lidi)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1A2146"/>
                          </a:solidFill>
                        </a:rPr>
                        <a:t>Frekuensi</a:t>
                      </a:r>
                      <a:endParaRPr lang="en-US" b="1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65 – 67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68 – 70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trike="sngStrike" smtClean="0">
                          <a:solidFill>
                            <a:srgbClr val="800000"/>
                          </a:solidFill>
                        </a:rPr>
                        <a:t>IIII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71 – 73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trike="sngStrike" smtClean="0">
                          <a:solidFill>
                            <a:srgbClr val="800000"/>
                          </a:solidFill>
                        </a:rPr>
                        <a:t>IIII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id-ID" strike="sngStrike" smtClean="0">
                          <a:solidFill>
                            <a:srgbClr val="800000"/>
                          </a:solidFill>
                        </a:rPr>
                        <a:t>IIII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74 – 76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trike="sngStrike" smtClean="0">
                          <a:solidFill>
                            <a:srgbClr val="800000"/>
                          </a:solidFill>
                        </a:rPr>
                        <a:t>IIII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id-ID" strike="sngStrike" smtClean="0">
                          <a:solidFill>
                            <a:srgbClr val="800000"/>
                          </a:solidFill>
                        </a:rPr>
                        <a:t>IIII</a:t>
                      </a:r>
                      <a:r>
                        <a:rPr lang="en-US" smtClean="0">
                          <a:solidFill>
                            <a:srgbClr val="800000"/>
                          </a:solidFill>
                        </a:rPr>
                        <a:t> 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77 – 79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80 – 82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A2146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6000" y="3642830"/>
            <a:ext cx="192882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143240" y="3642830"/>
            <a:ext cx="2214578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500694" y="3642830"/>
            <a:ext cx="157163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142976" y="4047830"/>
            <a:ext cx="1928826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214678" y="4047830"/>
            <a:ext cx="2071702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572132" y="4047830"/>
            <a:ext cx="1500198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 Box 340"/>
          <p:cNvSpPr txBox="1">
            <a:spLocks noChangeArrowheads="1"/>
          </p:cNvSpPr>
          <p:nvPr/>
        </p:nvSpPr>
        <p:spPr bwMode="auto">
          <a:xfrm>
            <a:off x="1071578" y="2996983"/>
            <a:ext cx="60721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1" hangingPunct="1">
              <a:tabLst>
                <a:tab pos="396000" algn="l"/>
                <a:tab pos="468000" algn="l"/>
              </a:tabLst>
            </a:pPr>
            <a:r>
              <a:rPr lang="en-US">
                <a:solidFill>
                  <a:srgbClr val="1A2146"/>
                </a:solidFill>
              </a:rPr>
              <a:t>Tabel </a:t>
            </a:r>
            <a:r>
              <a:rPr lang="en-US" smtClean="0">
                <a:solidFill>
                  <a:srgbClr val="1A2146"/>
                </a:solidFill>
              </a:rPr>
              <a:t>1.</a:t>
            </a:r>
            <a:r>
              <a:rPr lang="id-ID" smtClean="0">
                <a:solidFill>
                  <a:srgbClr val="1A2146"/>
                </a:solidFill>
              </a:rPr>
              <a:t>	Hasil Pengukuran Pipa Mesin A</a:t>
            </a:r>
          </a:p>
          <a:p>
            <a:pPr marL="742950" indent="-742950" eaLnBrk="1" hangingPunct="1">
              <a:tabLst>
                <a:tab pos="396000" algn="l"/>
                <a:tab pos="468000" algn="l"/>
              </a:tabLst>
            </a:pPr>
            <a:r>
              <a:rPr lang="id-ID" smtClean="0">
                <a:solidFill>
                  <a:srgbClr val="1A2146"/>
                </a:solidFill>
              </a:rPr>
              <a:t>			PT. AGB</a:t>
            </a:r>
            <a:endParaRPr lang="id-ID">
              <a:solidFill>
                <a:srgbClr val="1A2146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714612" y="1000108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66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76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77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82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5" grpId="0"/>
      <p:bldP spid="15" grpId="1"/>
      <p:bldP spid="9" grpId="0"/>
      <p:bldP spid="9" grpId="1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Class Limits, Boundary &amp; Mid Point</a:t>
            </a:r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571472" y="1142984"/>
            <a:ext cx="4572000" cy="14296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smtClean="0">
                <a:solidFill>
                  <a:srgbClr val="006600"/>
                </a:solidFill>
              </a:rPr>
              <a:t>C</a:t>
            </a:r>
            <a:r>
              <a:rPr lang="en-US" sz="2000" i="1" smtClean="0">
                <a:solidFill>
                  <a:srgbClr val="006600"/>
                </a:solidFill>
              </a:rPr>
              <a:t>lass </a:t>
            </a:r>
            <a:r>
              <a:rPr lang="id-ID" sz="2000" i="1" smtClean="0">
                <a:solidFill>
                  <a:srgbClr val="006600"/>
                </a:solidFill>
              </a:rPr>
              <a:t>L</a:t>
            </a:r>
            <a:r>
              <a:rPr lang="en-US" sz="2000" i="1" smtClean="0">
                <a:solidFill>
                  <a:srgbClr val="006600"/>
                </a:solidFill>
              </a:rPr>
              <a:t>imits</a:t>
            </a:r>
            <a:r>
              <a:rPr lang="id-ID" sz="2000" i="1" smtClean="0">
                <a:solidFill>
                  <a:srgbClr val="006600"/>
                </a:solidFill>
              </a:rPr>
              <a:t> (b</a:t>
            </a:r>
            <a:r>
              <a:rPr lang="en-US" sz="2000" i="1" smtClean="0">
                <a:solidFill>
                  <a:srgbClr val="006600"/>
                </a:solidFill>
              </a:rPr>
              <a:t>atas kelas)</a:t>
            </a: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smtClean="0">
                <a:solidFill>
                  <a:srgbClr val="006600"/>
                </a:solidFill>
              </a:rPr>
              <a:t>C</a:t>
            </a:r>
            <a:r>
              <a:rPr lang="en-US" sz="2000" i="1" smtClean="0">
                <a:solidFill>
                  <a:srgbClr val="006600"/>
                </a:solidFill>
              </a:rPr>
              <a:t>lass </a:t>
            </a:r>
            <a:r>
              <a:rPr lang="id-ID" sz="2000" i="1" smtClean="0">
                <a:solidFill>
                  <a:srgbClr val="006600"/>
                </a:solidFill>
              </a:rPr>
              <a:t>B</a:t>
            </a:r>
            <a:r>
              <a:rPr lang="en-US" sz="2000" i="1" smtClean="0">
                <a:solidFill>
                  <a:srgbClr val="006600"/>
                </a:solidFill>
              </a:rPr>
              <a:t>oundary</a:t>
            </a:r>
            <a:r>
              <a:rPr lang="id-ID" sz="2000" i="1" smtClean="0">
                <a:solidFill>
                  <a:srgbClr val="006600"/>
                </a:solidFill>
              </a:rPr>
              <a:t> (t</a:t>
            </a:r>
            <a:r>
              <a:rPr lang="en-US" sz="2000" i="1" smtClean="0">
                <a:solidFill>
                  <a:srgbClr val="006600"/>
                </a:solidFill>
              </a:rPr>
              <a:t>epi kelas</a:t>
            </a:r>
            <a:r>
              <a:rPr lang="id-ID" sz="2000" i="1" smtClean="0">
                <a:solidFill>
                  <a:srgbClr val="006600"/>
                </a:solidFill>
              </a:rPr>
              <a:t>)</a:t>
            </a:r>
            <a:endParaRPr lang="en-US" sz="2000" i="1" smtClean="0">
              <a:solidFill>
                <a:srgbClr val="006600"/>
              </a:solidFill>
            </a:endParaRP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smtClean="0">
                <a:solidFill>
                  <a:srgbClr val="006600"/>
                </a:solidFill>
              </a:rPr>
              <a:t>C</a:t>
            </a:r>
            <a:r>
              <a:rPr lang="en-US" sz="2000" i="1" smtClean="0">
                <a:solidFill>
                  <a:srgbClr val="006600"/>
                </a:solidFill>
              </a:rPr>
              <a:t>lass </a:t>
            </a:r>
            <a:r>
              <a:rPr lang="id-ID" sz="2000" i="1" smtClean="0">
                <a:solidFill>
                  <a:srgbClr val="006600"/>
                </a:solidFill>
              </a:rPr>
              <a:t>M</a:t>
            </a:r>
            <a:r>
              <a:rPr lang="en-US" sz="2000" i="1" smtClean="0">
                <a:solidFill>
                  <a:srgbClr val="006600"/>
                </a:solidFill>
              </a:rPr>
              <a:t>id </a:t>
            </a:r>
            <a:r>
              <a:rPr lang="id-ID" sz="2000" i="1" smtClean="0">
                <a:solidFill>
                  <a:srgbClr val="006600"/>
                </a:solidFill>
              </a:rPr>
              <a:t>P</a:t>
            </a:r>
            <a:r>
              <a:rPr lang="en-US" sz="2000" i="1" smtClean="0">
                <a:solidFill>
                  <a:srgbClr val="006600"/>
                </a:solidFill>
              </a:rPr>
              <a:t>oint</a:t>
            </a:r>
            <a:r>
              <a:rPr lang="id-ID" sz="2000" i="1" smtClean="0">
                <a:solidFill>
                  <a:srgbClr val="006600"/>
                </a:solidFill>
              </a:rPr>
              <a:t> (t</a:t>
            </a:r>
            <a:r>
              <a:rPr lang="en-US" sz="2000" i="1" smtClean="0">
                <a:solidFill>
                  <a:srgbClr val="006600"/>
                </a:solidFill>
              </a:rPr>
              <a:t>itik tengah kelas)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2082" y="2786058"/>
          <a:ext cx="6096000" cy="2595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/>
                <a:gridCol w="2039966"/>
                <a:gridCol w="20240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rgbClr val="006600"/>
                          </a:solidFill>
                        </a:rPr>
                        <a:t>Class Limit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rgbClr val="800000"/>
                          </a:solidFill>
                        </a:rPr>
                        <a:t>Class Boundary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rgbClr val="1A2146"/>
                          </a:solidFill>
                        </a:rPr>
                        <a:t>Mid Point</a:t>
                      </a:r>
                      <a:endParaRPr lang="en-US" b="1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65 – 67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64,5 – 67,5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68 – 70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67,5 – 70,5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71 – 73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70,5 – 73,5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74 – 76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73,5 –</a:t>
                      </a:r>
                      <a:r>
                        <a:rPr lang="id-ID" baseline="0" smtClean="0">
                          <a:solidFill>
                            <a:srgbClr val="800000"/>
                          </a:solidFill>
                        </a:rPr>
                        <a:t> 76,5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77 – 79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76,5 – 79,5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6600"/>
                          </a:solidFill>
                        </a:rPr>
                        <a:t>80 – 82</a:t>
                      </a:r>
                      <a:endParaRPr lang="en-US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800000"/>
                          </a:solidFill>
                        </a:rPr>
                        <a:t>79,5  - 82,5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81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0166" y="5715016"/>
            <a:ext cx="2272704" cy="451193"/>
            <a:chOff x="450000" y="5318139"/>
            <a:chExt cx="2272704" cy="451193"/>
          </a:xfrm>
        </p:grpSpPr>
        <p:sp>
          <p:nvSpPr>
            <p:cNvPr id="6" name="Oval 26"/>
            <p:cNvSpPr>
              <a:spLocks noChangeArrowheads="1"/>
            </p:cNvSpPr>
            <p:nvPr/>
          </p:nvSpPr>
          <p:spPr bwMode="auto">
            <a:xfrm>
              <a:off x="60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7" name="Straight Connector 6"/>
            <p:cNvCxnSpPr>
              <a:stCxn id="6" idx="6"/>
              <a:endCxn id="8" idx="2"/>
            </p:cNvCxnSpPr>
            <p:nvPr/>
          </p:nvCxnSpPr>
          <p:spPr>
            <a:xfrm>
              <a:off x="708728" y="5373702"/>
              <a:ext cx="619987" cy="1588"/>
            </a:xfrm>
            <a:prstGeom prst="line">
              <a:avLst/>
            </a:prstGeom>
            <a:ln w="635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26"/>
            <p:cNvSpPr>
              <a:spLocks noChangeArrowheads="1"/>
            </p:cNvSpPr>
            <p:nvPr/>
          </p:nvSpPr>
          <p:spPr bwMode="auto">
            <a:xfrm>
              <a:off x="132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175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247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1" name="Straight Connector 10"/>
            <p:cNvCxnSpPr>
              <a:stCxn id="9" idx="6"/>
              <a:endCxn id="10" idx="2"/>
            </p:cNvCxnSpPr>
            <p:nvPr/>
          </p:nvCxnSpPr>
          <p:spPr>
            <a:xfrm>
              <a:off x="1851736" y="5373702"/>
              <a:ext cx="619987" cy="1588"/>
            </a:xfrm>
            <a:prstGeom prst="line">
              <a:avLst/>
            </a:prstGeom>
            <a:ln w="635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5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800000"/>
                  </a:solidFill>
                </a:rPr>
                <a:t>65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7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800000"/>
                  </a:solidFill>
                </a:rPr>
                <a:t>67</a:t>
              </a:r>
              <a:endParaRPr lang="id-ID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8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003300"/>
                  </a:solidFill>
                </a:rPr>
                <a:t>68</a:t>
              </a:r>
              <a:endParaRPr 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0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003300"/>
                  </a:solidFill>
                </a:rPr>
                <a:t>70</a:t>
              </a:r>
              <a:endParaRPr lang="id-ID" b="1">
                <a:solidFill>
                  <a:srgbClr val="0033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332000" y="2844000"/>
            <a:ext cx="1928826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420000" y="2844000"/>
            <a:ext cx="1872000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572132" y="2844000"/>
            <a:ext cx="1571636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357290" y="3214686"/>
            <a:ext cx="1872000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3428992" y="3214686"/>
            <a:ext cx="1836000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5643570" y="3214686"/>
            <a:ext cx="1500198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6" name="Group 25"/>
          <p:cNvGrpSpPr/>
          <p:nvPr/>
        </p:nvGrpSpPr>
        <p:grpSpPr>
          <a:xfrm>
            <a:off x="4143372" y="5429264"/>
            <a:ext cx="2382867" cy="954107"/>
            <a:chOff x="4143372" y="5572140"/>
            <a:chExt cx="2382867" cy="954107"/>
          </a:xfrm>
        </p:grpSpPr>
        <p:sp>
          <p:nvSpPr>
            <p:cNvPr id="23" name="Rectangle 22"/>
            <p:cNvSpPr/>
            <p:nvPr/>
          </p:nvSpPr>
          <p:spPr>
            <a:xfrm>
              <a:off x="4143372" y="5572140"/>
              <a:ext cx="148309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sz="2800" b="1" u="sng" smtClean="0">
                  <a:solidFill>
                    <a:srgbClr val="003300"/>
                  </a:solidFill>
                </a:rPr>
                <a:t>(68 – </a:t>
              </a:r>
              <a:r>
                <a:rPr lang="id-ID" sz="2800" b="1" u="sng" smtClean="0">
                  <a:solidFill>
                    <a:srgbClr val="800000"/>
                  </a:solidFill>
                </a:rPr>
                <a:t>67</a:t>
              </a:r>
              <a:r>
                <a:rPr lang="id-ID" sz="2800" b="1" u="sng" smtClean="0">
                  <a:solidFill>
                    <a:srgbClr val="003300"/>
                  </a:solidFill>
                </a:rPr>
                <a:t>)</a:t>
              </a:r>
            </a:p>
            <a:p>
              <a:pPr algn="ctr"/>
              <a:r>
                <a:rPr lang="id-ID" sz="2800" b="1" smtClean="0"/>
                <a:t>2 </a:t>
              </a:r>
              <a:endParaRPr lang="en-US" sz="28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2132" y="5753417"/>
              <a:ext cx="9541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sz="2400" b="1" smtClean="0"/>
                <a:t>= 67,5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16" grpId="0" animBg="1"/>
      <p:bldP spid="16" grpId="1" uiExpand="1" animBg="1"/>
      <p:bldP spid="17" grpId="0" animBg="1"/>
      <p:bldP spid="18" grpId="0" animBg="1"/>
      <p:bldP spid="18" grpId="1" animBg="1"/>
      <p:bldP spid="19" grpId="0" animBg="1"/>
      <p:bldP spid="19" grpId="1" uiExpand="1" animBg="1"/>
      <p:bldP spid="20" grpId="0" animBg="1"/>
      <p:bldP spid="21" grpId="0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smtClean="0"/>
              <a:t>Frekuensi Relatif &amp; Frekuensi Kumulatif</a:t>
            </a:r>
            <a:endParaRPr lang="id-ID" sz="360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910" y="4357694"/>
            <a:ext cx="8286808" cy="22860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defTabSz="0">
              <a:spcBef>
                <a:spcPct val="20000"/>
              </a:spcBef>
              <a:defRPr/>
            </a:pPr>
            <a:r>
              <a:rPr lang="id-ID" sz="2200" smtClean="0"/>
              <a:t>f</a:t>
            </a:r>
            <a:r>
              <a:rPr lang="id-ID" sz="2200" baseline="-25000" smtClean="0"/>
              <a:t>r</a:t>
            </a:r>
            <a:r>
              <a:rPr lang="id-ID" sz="2200" smtClean="0"/>
              <a:t> </a:t>
            </a:r>
            <a:r>
              <a:rPr lang="id-ID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id-ID" sz="2200" smtClean="0"/>
              <a:t> </a:t>
            </a:r>
            <a:r>
              <a:rPr lang="id-ID" sz="2200" i="1" smtClean="0"/>
              <a:t>frekuensi relatif dinyatakan dalam angka dan atau presentase</a:t>
            </a:r>
          </a:p>
          <a:p>
            <a:pPr marL="457200" indent="-457200" defTabSz="0">
              <a:spcBef>
                <a:spcPct val="20000"/>
              </a:spcBef>
              <a:defRPr/>
            </a:pPr>
            <a:r>
              <a:rPr lang="id-ID" sz="2200" smtClean="0"/>
              <a:t>f</a:t>
            </a:r>
            <a:r>
              <a:rPr lang="id-ID" sz="2200" baseline="-25000" smtClean="0"/>
              <a:t>L </a:t>
            </a:r>
            <a:r>
              <a:rPr lang="id-ID" smtClean="0">
                <a:solidFill>
                  <a:srgbClr val="006600"/>
                </a:solidFill>
                <a:sym typeface="Wingdings" pitchFamily="2" charset="2"/>
              </a:rPr>
              <a:t></a:t>
            </a:r>
            <a:r>
              <a:rPr lang="id-ID" sz="2200" smtClean="0">
                <a:sym typeface="Wingdings" pitchFamily="2" charset="2"/>
              </a:rPr>
              <a:t> </a:t>
            </a:r>
            <a:r>
              <a:rPr lang="id-ID" sz="2200" i="1" smtClean="0">
                <a:sym typeface="Wingdings" pitchFamily="2" charset="2"/>
              </a:rPr>
              <a:t>frekuensi kumulatif lebih kecil dari atau sama dengan “</a:t>
            </a:r>
            <a:r>
              <a:rPr lang="id-ID" sz="2200" i="1" smtClean="0">
                <a:solidFill>
                  <a:srgbClr val="C00000"/>
                </a:solidFill>
                <a:sym typeface="Wingdings" pitchFamily="2" charset="2"/>
              </a:rPr>
              <a:t>tepi atas kelas</a:t>
            </a:r>
            <a:r>
              <a:rPr lang="id-ID" sz="2200" i="1" smtClean="0">
                <a:sym typeface="Wingdings" pitchFamily="2" charset="2"/>
              </a:rPr>
              <a:t>”</a:t>
            </a:r>
          </a:p>
          <a:p>
            <a:pPr marL="457200" indent="-457200" defTabSz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200" smtClean="0"/>
              <a:t>f</a:t>
            </a:r>
            <a:r>
              <a:rPr lang="id-ID" sz="2200" baseline="-25000" smtClean="0"/>
              <a:t>M</a:t>
            </a:r>
            <a:r>
              <a:rPr lang="id-ID" sz="2200" smtClean="0"/>
              <a:t> </a:t>
            </a:r>
            <a:r>
              <a:rPr lang="id-ID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id-ID" sz="2200" smtClean="0">
                <a:sym typeface="Wingdings" pitchFamily="2" charset="2"/>
              </a:rPr>
              <a:t> </a:t>
            </a:r>
            <a:r>
              <a:rPr lang="id-ID" sz="2200" i="1" smtClean="0">
                <a:sym typeface="Wingdings" pitchFamily="2" charset="2"/>
              </a:rPr>
              <a:t>frekuensi kumulatif lebih besar dari atau sama dengan “</a:t>
            </a:r>
            <a:r>
              <a:rPr lang="id-ID" sz="2200" i="1" smtClean="0">
                <a:solidFill>
                  <a:srgbClr val="C00000"/>
                </a:solidFill>
                <a:sym typeface="Wingdings" pitchFamily="2" charset="2"/>
              </a:rPr>
              <a:t>tepi kelas bawah</a:t>
            </a:r>
            <a:r>
              <a:rPr lang="id-ID" sz="2200" smtClean="0">
                <a:sym typeface="Wingdings" pitchFamily="2" charset="2"/>
              </a:rPr>
              <a:t>”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9290" y="1214422"/>
          <a:ext cx="7858179" cy="306038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10445"/>
                <a:gridCol w="693765"/>
                <a:gridCol w="693765"/>
                <a:gridCol w="847934"/>
                <a:gridCol w="883245"/>
                <a:gridCol w="785818"/>
                <a:gridCol w="928694"/>
                <a:gridCol w="824908"/>
                <a:gridCol w="889605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Diameter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baseline="-2500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b="1" baseline="-2500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– 67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 – 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 – 73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 – 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 – 79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>
                          <a:solidFill>
                            <a:srgbClr val="1A214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10000" y="1214422"/>
            <a:ext cx="17352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245200" y="1214422"/>
            <a:ext cx="17172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958800" y="1214422"/>
            <a:ext cx="17280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2511754"/>
          <a:ext cx="2697975" cy="306038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10445"/>
                <a:gridCol w="693765"/>
                <a:gridCol w="693765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Diameter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– 67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 – 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 – 73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 – 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 – 79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Grafik Distribusi Frekuensi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85720" y="1285860"/>
            <a:ext cx="4721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1. Grafik Tabel Frekuensi</a:t>
            </a:r>
            <a:endParaRPr lang="en-US" sz="28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500034" y="2357430"/>
          <a:ext cx="400052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86314" y="2357430"/>
          <a:ext cx="400052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545192934"/>
              </p:ext>
            </p:extLst>
          </p:nvPr>
        </p:nvGraphicFramePr>
        <p:xfrm>
          <a:off x="1500166" y="1857364"/>
          <a:ext cx="642942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6" grpId="1">
        <p:bldAsOne/>
      </p:bldGraphic>
      <p:bldGraphic spid="9" grpId="0">
        <p:bldAsOne/>
      </p:bldGraphic>
      <p:bldGraphic spid="9" grpId="1">
        <p:bldAsOne/>
      </p:bldGraphic>
      <p:bldGraphic spid="11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Grafik Distribusi Frekuensi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357158" y="1142984"/>
            <a:ext cx="68580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2</a:t>
            </a:r>
            <a:r>
              <a:rPr lang="id-ID" sz="2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. Grafik Tabel Frekuensi Kumulatif</a:t>
            </a:r>
            <a:endParaRPr lang="en-US" sz="28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28596" y="1928802"/>
          <a:ext cx="39290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86314" y="1928802"/>
          <a:ext cx="39290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143248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ESA153 – Materi 4 / Modul 3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POKOK BAHASAN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28662" y="1439163"/>
            <a:ext cx="7715304" cy="1438560"/>
            <a:chOff x="928662" y="1439163"/>
            <a:chExt cx="7715304" cy="1438560"/>
          </a:xfrm>
        </p:grpSpPr>
        <p:sp>
          <p:nvSpPr>
            <p:cNvPr id="5" name="Rectangle 4"/>
            <p:cNvSpPr/>
            <p:nvPr/>
          </p:nvSpPr>
          <p:spPr>
            <a:xfrm>
              <a:off x="928662" y="1970523"/>
              <a:ext cx="7715304" cy="90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id-ID" sz="4400" b="1" smtClean="0">
                  <a:solidFill>
                    <a:srgbClr val="003300"/>
                  </a:solidFill>
                  <a:latin typeface="Candara" pitchFamily="34" charset="0"/>
                </a:rPr>
                <a:t>1</a:t>
              </a:r>
              <a:endParaRPr lang="id-ID" sz="4400" b="1">
                <a:solidFill>
                  <a:srgbClr val="003300"/>
                </a:solidFill>
                <a:latin typeface="Candara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269406" y="1439163"/>
              <a:ext cx="5302857" cy="1062720"/>
            </a:xfrm>
            <a:prstGeom prst="roundRect">
              <a:avLst/>
            </a:prstGeom>
            <a:gradFill rotWithShape="0">
              <a:gsLst>
                <a:gs pos="0">
                  <a:srgbClr val="003300"/>
                </a:gs>
                <a:gs pos="80000">
                  <a:schemeClr val="accent3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d-ID" b="1" smtClean="0">
                  <a:latin typeface="Segoe Print" pitchFamily="2" charset="0"/>
                </a:rPr>
                <a:t>ARTI DAN MANFAAT DISTRIBUSI FREKUENSI</a:t>
              </a:r>
              <a:endParaRPr lang="id-ID" b="1">
                <a:latin typeface="Segoe Print" pitchFamily="2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928662" y="3072124"/>
            <a:ext cx="7715304" cy="1438560"/>
            <a:chOff x="928662" y="3072124"/>
            <a:chExt cx="7715304" cy="1438560"/>
          </a:xfrm>
        </p:grpSpPr>
        <p:sp>
          <p:nvSpPr>
            <p:cNvPr id="8" name="Rectangle 7"/>
            <p:cNvSpPr/>
            <p:nvPr/>
          </p:nvSpPr>
          <p:spPr>
            <a:xfrm>
              <a:off x="928662" y="3603484"/>
              <a:ext cx="7715304" cy="90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90000"/>
              </a:schemeClr>
            </a:solidFill>
            <a:ln>
              <a:solidFill>
                <a:srgbClr val="1A2146"/>
              </a:solidFill>
            </a:ln>
          </p:spPr>
          <p:style>
            <a:lnRef idx="1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id-ID" sz="4400" b="1" smtClean="0">
                  <a:solidFill>
                    <a:schemeClr val="tx2">
                      <a:lumMod val="50000"/>
                    </a:schemeClr>
                  </a:solidFill>
                  <a:latin typeface="Candara" pitchFamily="34" charset="0"/>
                </a:rPr>
                <a:t>2</a:t>
              </a:r>
              <a:endParaRPr lang="id-ID" sz="4400" b="1">
                <a:solidFill>
                  <a:schemeClr val="tx2">
                    <a:lumMod val="50000"/>
                  </a:schemeClr>
                </a:solidFill>
                <a:latin typeface="Candara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69406" y="3072124"/>
              <a:ext cx="5302857" cy="1062720"/>
            </a:xfrm>
            <a:prstGeom prst="roundRect">
              <a:avLst/>
            </a:prstGeom>
            <a:gradFill>
              <a:gsLst>
                <a:gs pos="0">
                  <a:srgbClr val="000066"/>
                </a:gs>
                <a:gs pos="80000">
                  <a:schemeClr val="tx2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3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d-ID" b="1" smtClean="0">
                  <a:solidFill>
                    <a:schemeClr val="bg1"/>
                  </a:solidFill>
                  <a:latin typeface="Segoe Print" pitchFamily="2" charset="0"/>
                </a:rPr>
                <a:t>M</a:t>
              </a:r>
              <a:r>
                <a:rPr lang="en-US" b="1" smtClean="0">
                  <a:solidFill>
                    <a:schemeClr val="bg1"/>
                  </a:solidFill>
                  <a:latin typeface="Segoe Print" pitchFamily="2" charset="0"/>
                </a:rPr>
                <a:t>ENYUSUN DISTRIBUSI FREKUENSI KUANTITATIF DAN KUALITATIF</a:t>
              </a:r>
              <a:endParaRPr lang="id-ID" b="1">
                <a:solidFill>
                  <a:schemeClr val="bg1"/>
                </a:solidFill>
                <a:latin typeface="Segoe Print" pitchFamily="2" charset="0"/>
              </a:endParaRPr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928662" y="4705084"/>
            <a:ext cx="7715304" cy="1438560"/>
            <a:chOff x="928662" y="4705084"/>
            <a:chExt cx="7715304" cy="1438560"/>
          </a:xfrm>
        </p:grpSpPr>
        <p:sp>
          <p:nvSpPr>
            <p:cNvPr id="10" name="Rectangle 9"/>
            <p:cNvSpPr/>
            <p:nvPr/>
          </p:nvSpPr>
          <p:spPr>
            <a:xfrm>
              <a:off x="928662" y="5236444"/>
              <a:ext cx="7715304" cy="90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rgbClr val="460000"/>
              </a:solidFill>
            </a:ln>
          </p:spPr>
          <p:style>
            <a:lnRef idx="1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id-ID" sz="4400" b="1" smtClean="0">
                  <a:solidFill>
                    <a:srgbClr val="800000"/>
                  </a:solidFill>
                  <a:latin typeface="Candara" pitchFamily="34" charset="0"/>
                </a:rPr>
                <a:t>3</a:t>
              </a:r>
              <a:endParaRPr lang="id-ID" sz="4400" b="1">
                <a:solidFill>
                  <a:srgbClr val="800000"/>
                </a:solidFill>
                <a:latin typeface="Candara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269406" y="4705084"/>
              <a:ext cx="5302857" cy="1062720"/>
            </a:xfrm>
            <a:prstGeom prst="roundRect">
              <a:avLst/>
            </a:prstGeom>
            <a:gradFill>
              <a:gsLst>
                <a:gs pos="0">
                  <a:srgbClr val="800000"/>
                </a:gs>
                <a:gs pos="80000">
                  <a:srgbClr val="460000"/>
                </a:gs>
                <a:gs pos="100000">
                  <a:schemeClr val="bg2">
                    <a:lumMod val="2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3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  <a:latin typeface="Segoe Print" pitchFamily="2" charset="0"/>
                </a:rPr>
                <a:t>MENGGAMBAR GRAFIK FREKUENSI, FREKUENSI RELATIF DAN KUMULATI</a:t>
              </a:r>
              <a:r>
                <a:rPr lang="id-ID" b="1" smtClean="0">
                  <a:solidFill>
                    <a:schemeClr val="bg1"/>
                  </a:solidFill>
                  <a:latin typeface="Segoe Print" pitchFamily="2" charset="0"/>
                </a:rPr>
                <a:t>F</a:t>
              </a:r>
              <a:endParaRPr lang="id-ID" b="1">
                <a:solidFill>
                  <a:schemeClr val="bg1"/>
                </a:solidFill>
                <a:latin typeface="Segoe Print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1578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DISTRIBUSI FREKUENSI</a:t>
            </a:r>
            <a:endParaRPr lang="id-ID"/>
          </a:p>
        </p:txBody>
      </p:sp>
      <p:sp>
        <p:nvSpPr>
          <p:cNvPr id="25" name="Right Arrow 24"/>
          <p:cNvSpPr/>
          <p:nvPr/>
        </p:nvSpPr>
        <p:spPr>
          <a:xfrm rot="1310768">
            <a:off x="871842" y="1566939"/>
            <a:ext cx="1824740" cy="787837"/>
          </a:xfrm>
          <a:prstGeom prst="rightArrow">
            <a:avLst>
              <a:gd name="adj1" fmla="val 50000"/>
              <a:gd name="adj2" fmla="val 127226"/>
            </a:avLst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smtClean="0">
                <a:solidFill>
                  <a:srgbClr val="FFFFCC"/>
                </a:solidFill>
                <a:latin typeface="Comic Sans MS" pitchFamily="66" charset="0"/>
              </a:rPr>
              <a:t>Tujuan</a:t>
            </a:r>
            <a:endParaRPr lang="en-US" sz="2400" b="1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66000" y="2287030"/>
            <a:ext cx="6786610" cy="707886"/>
          </a:xfrm>
          <a:prstGeom prst="rect">
            <a:avLst/>
          </a:prstGeom>
          <a:gradFill>
            <a:gsLst>
              <a:gs pos="0">
                <a:srgbClr val="003300"/>
              </a:gs>
              <a:gs pos="50000">
                <a:schemeClr val="tx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6200000" scaled="1"/>
          </a:gra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smtClean="0">
                <a:solidFill>
                  <a:srgbClr val="FFFF99"/>
                </a:solidFill>
                <a:latin typeface="Segoe Print" pitchFamily="2" charset="0"/>
              </a:rPr>
              <a:t>Memperoleh </a:t>
            </a:r>
            <a:r>
              <a:rPr lang="en-US" sz="2000" smtClean="0">
                <a:solidFill>
                  <a:srgbClr val="FFFF99"/>
                </a:solidFill>
                <a:latin typeface="Segoe Print" pitchFamily="2" charset="0"/>
              </a:rPr>
              <a:t>keterangan atau gambaran sederhana dan sistematis dari data </a:t>
            </a:r>
            <a:r>
              <a:rPr lang="id-ID" sz="2000" smtClean="0">
                <a:solidFill>
                  <a:srgbClr val="FFFF99"/>
                </a:solidFill>
                <a:latin typeface="Segoe Print" pitchFamily="2" charset="0"/>
              </a:rPr>
              <a:t>mentah </a:t>
            </a:r>
            <a:r>
              <a:rPr lang="en-US" sz="2000" smtClean="0">
                <a:solidFill>
                  <a:srgbClr val="FFFF99"/>
                </a:solidFill>
                <a:latin typeface="Segoe Print" pitchFamily="2" charset="0"/>
              </a:rPr>
              <a:t>yang diperoleh</a:t>
            </a:r>
          </a:p>
        </p:txBody>
      </p:sp>
      <p:sp>
        <p:nvSpPr>
          <p:cNvPr id="7" name="Right Arrow 6"/>
          <p:cNvSpPr/>
          <p:nvPr/>
        </p:nvSpPr>
        <p:spPr>
          <a:xfrm rot="1310768">
            <a:off x="867805" y="3361382"/>
            <a:ext cx="1808416" cy="787837"/>
          </a:xfrm>
          <a:prstGeom prst="rightArrow">
            <a:avLst>
              <a:gd name="adj1" fmla="val 50000"/>
              <a:gd name="adj2" fmla="val 127226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Definisi</a:t>
            </a:r>
            <a:endParaRPr lang="en-US" sz="2400" b="1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3600" y="4068000"/>
            <a:ext cx="6786610" cy="1631216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1"/>
          </a:gradFill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smtClean="0">
                <a:solidFill>
                  <a:srgbClr val="800000"/>
                </a:solidFill>
                <a:latin typeface="Segoe Print" pitchFamily="2" charset="0"/>
              </a:rPr>
              <a:t>Mengklasifikasikan data berdasarkan sifat-sifat yang dimiliki, dari heterogen kedalam kelompok-kelompok data yang memiliki sifat lebih homogen, sehingga mempermudah untuk memperoleh gambaran atau informasi.</a:t>
            </a:r>
            <a:endParaRPr lang="en-US" sz="2000" smtClean="0">
              <a:solidFill>
                <a:srgbClr val="8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26" grpId="0" animBg="1"/>
      <p:bldP spid="7" grpId="0" uiExpand="1" build="allAtOnce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DISTRIBUSI FREKUENSI</a:t>
            </a:r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571736" y="1428736"/>
            <a:ext cx="621510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id-ID" sz="2000" smtClean="0">
                <a:solidFill>
                  <a:srgbClr val="000066"/>
                </a:solidFill>
              </a:rPr>
              <a:t>Pengklasifikasian atau pembagian data berdasarkan katagori atau sifat-sifat data secara kualitatif</a:t>
            </a:r>
            <a:endParaRPr lang="id-ID" sz="2000">
              <a:solidFill>
                <a:srgbClr val="00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9" y="1428736"/>
            <a:ext cx="2357453" cy="1008000"/>
          </a:xfrm>
          <a:prstGeom prst="roundRect">
            <a:avLst/>
          </a:prstGeom>
          <a:gradFill>
            <a:gsLst>
              <a:gs pos="0">
                <a:srgbClr val="002060"/>
              </a:gs>
              <a:gs pos="80000">
                <a:schemeClr val="tx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800" b="1" smtClean="0">
                <a:solidFill>
                  <a:schemeClr val="bg1"/>
                </a:solidFill>
                <a:latin typeface="Segoe Print" pitchFamily="2" charset="0"/>
              </a:rPr>
              <a:t>Kualitatif</a:t>
            </a:r>
            <a:endParaRPr lang="id-ID" sz="2800" b="1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24" name="Text Box 340"/>
          <p:cNvSpPr txBox="1">
            <a:spLocks noChangeArrowheads="1"/>
          </p:cNvSpPr>
          <p:nvPr/>
        </p:nvSpPr>
        <p:spPr bwMode="auto">
          <a:xfrm>
            <a:off x="1428768" y="2643182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1" hangingPunct="1"/>
            <a:r>
              <a:rPr lang="en-US">
                <a:solidFill>
                  <a:srgbClr val="1A2146"/>
                </a:solidFill>
              </a:rPr>
              <a:t>Tabel 1. </a:t>
            </a:r>
            <a:r>
              <a:rPr lang="id-ID" smtClean="0">
                <a:solidFill>
                  <a:srgbClr val="1A2146"/>
                </a:solidFill>
              </a:rPr>
              <a:t>	</a:t>
            </a:r>
            <a:r>
              <a:rPr lang="en-US" smtClean="0">
                <a:solidFill>
                  <a:srgbClr val="1A2146"/>
                </a:solidFill>
              </a:rPr>
              <a:t>Tingkat </a:t>
            </a:r>
            <a:r>
              <a:rPr lang="en-US">
                <a:solidFill>
                  <a:srgbClr val="1A2146"/>
                </a:solidFill>
              </a:rPr>
              <a:t>Pendidikan Penduduk </a:t>
            </a:r>
            <a:r>
              <a:rPr lang="en-US" smtClean="0">
                <a:solidFill>
                  <a:srgbClr val="1A2146"/>
                </a:solidFill>
              </a:rPr>
              <a:t>Kelurahan</a:t>
            </a:r>
            <a:endParaRPr lang="id-ID" smtClean="0">
              <a:solidFill>
                <a:srgbClr val="1A2146"/>
              </a:solidFill>
            </a:endParaRPr>
          </a:p>
          <a:p>
            <a:pPr marL="742950" indent="-742950" eaLnBrk="1" hangingPunct="1"/>
            <a:r>
              <a:rPr lang="id-ID" smtClean="0">
                <a:solidFill>
                  <a:srgbClr val="1A2146"/>
                </a:solidFill>
              </a:rPr>
              <a:t>		</a:t>
            </a:r>
            <a:r>
              <a:rPr lang="en-US" smtClean="0">
                <a:solidFill>
                  <a:srgbClr val="1A2146"/>
                </a:solidFill>
              </a:rPr>
              <a:t>Kampung</a:t>
            </a:r>
            <a:r>
              <a:rPr lang="id-ID" smtClean="0">
                <a:solidFill>
                  <a:srgbClr val="1A2146"/>
                </a:solidFill>
              </a:rPr>
              <a:t>  Sembilan</a:t>
            </a:r>
            <a:r>
              <a:rPr lang="en-US" smtClean="0">
                <a:solidFill>
                  <a:srgbClr val="1A2146"/>
                </a:solidFill>
              </a:rPr>
              <a:t> </a:t>
            </a:r>
            <a:r>
              <a:rPr lang="en-US">
                <a:solidFill>
                  <a:srgbClr val="1A2146"/>
                </a:solidFill>
              </a:rPr>
              <a:t>Tahun </a:t>
            </a:r>
            <a:r>
              <a:rPr lang="en-US" smtClean="0">
                <a:solidFill>
                  <a:srgbClr val="1A2146"/>
                </a:solidFill>
              </a:rPr>
              <a:t>20</a:t>
            </a:r>
            <a:r>
              <a:rPr lang="id-ID" smtClean="0">
                <a:solidFill>
                  <a:srgbClr val="1A2146"/>
                </a:solidFill>
              </a:rPr>
              <a:t>XX</a:t>
            </a:r>
            <a:r>
              <a:rPr lang="en-US" smtClean="0">
                <a:solidFill>
                  <a:srgbClr val="1A2146"/>
                </a:solidFill>
              </a:rPr>
              <a:t> </a:t>
            </a:r>
            <a:endParaRPr lang="id-ID">
              <a:solidFill>
                <a:srgbClr val="1A214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04968" y="3369704"/>
          <a:ext cx="4710106" cy="2659380"/>
        </p:xfrm>
        <a:graphic>
          <a:graphicData uri="http://schemas.openxmlformats.org/drawingml/2006/table">
            <a:tbl>
              <a:tblPr/>
              <a:tblGrid>
                <a:gridCol w="3050765"/>
                <a:gridCol w="1659341"/>
              </a:tblGrid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Tingkat Pendidikan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21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Jumlah (orang)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2146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+mn-lt"/>
                          <a:ea typeface="Times New Roman"/>
                          <a:cs typeface="Tahoma"/>
                        </a:rPr>
                        <a:t>Belum sekolah, tidak sekolah </a:t>
                      </a: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dan </a:t>
                      </a: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tidak </a:t>
                      </a:r>
                      <a:r>
                        <a:rPr lang="id-ID" sz="1600" dirty="0">
                          <a:latin typeface="+mn-lt"/>
                          <a:ea typeface="Times New Roman"/>
                          <a:cs typeface="Tahoma"/>
                        </a:rPr>
                        <a:t>tamat SD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697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SD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1.252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SLTP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889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SLTA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1.557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Perguruan Tinggi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364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+mn-lt"/>
                          <a:ea typeface="Times New Roman"/>
                          <a:cs typeface="Tahoma"/>
                        </a:rPr>
                        <a:t>J U M L A H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ahoma"/>
                        </a:rPr>
                        <a:t>4.759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8728" y="60007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mtClean="0"/>
              <a:t>Sumber : Data Hipotesis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DISTRIBUSI FREKUENSI</a:t>
            </a:r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571736" y="1428736"/>
            <a:ext cx="6215106" cy="100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id-ID" sz="2000" smtClean="0">
                <a:solidFill>
                  <a:srgbClr val="003300"/>
                </a:solidFill>
              </a:rPr>
              <a:t>Pengklasifikasian atau pembagian kelas-kelas datanya berdasarkan serangkaian numerical atau angka-angka tertentu</a:t>
            </a:r>
            <a:endParaRPr lang="id-ID" sz="2000">
              <a:solidFill>
                <a:srgbClr val="0033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9" y="1428736"/>
            <a:ext cx="2357453" cy="1008000"/>
          </a:xfrm>
          <a:prstGeom prst="roundRect">
            <a:avLst/>
          </a:prstGeom>
          <a:gradFill>
            <a:gsLst>
              <a:gs pos="0">
                <a:srgbClr val="006600"/>
              </a:gs>
              <a:gs pos="80000">
                <a:srgbClr val="003300"/>
              </a:gs>
              <a:gs pos="100000">
                <a:schemeClr val="bg2">
                  <a:lumMod val="2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800" b="1" smtClean="0">
                <a:solidFill>
                  <a:schemeClr val="bg1"/>
                </a:solidFill>
                <a:latin typeface="Segoe Print" pitchFamily="2" charset="0"/>
              </a:rPr>
              <a:t>Kuantitatif</a:t>
            </a:r>
            <a:endParaRPr lang="id-ID" sz="2800" b="1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24" name="Text Box 340"/>
          <p:cNvSpPr txBox="1">
            <a:spLocks noChangeArrowheads="1"/>
          </p:cNvSpPr>
          <p:nvPr/>
        </p:nvSpPr>
        <p:spPr bwMode="auto">
          <a:xfrm>
            <a:off x="1428768" y="2846326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1" hangingPunct="1"/>
            <a:r>
              <a:rPr lang="en-US">
                <a:solidFill>
                  <a:srgbClr val="1A2146"/>
                </a:solidFill>
              </a:rPr>
              <a:t>Tabel </a:t>
            </a:r>
            <a:r>
              <a:rPr lang="id-ID" smtClean="0">
                <a:solidFill>
                  <a:srgbClr val="1A2146"/>
                </a:solidFill>
              </a:rPr>
              <a:t>2</a:t>
            </a:r>
            <a:r>
              <a:rPr lang="en-US" smtClean="0">
                <a:solidFill>
                  <a:srgbClr val="1A2146"/>
                </a:solidFill>
              </a:rPr>
              <a:t>. </a:t>
            </a:r>
            <a:r>
              <a:rPr lang="id-ID" smtClean="0">
                <a:solidFill>
                  <a:srgbClr val="1A2146"/>
                </a:solidFill>
              </a:rPr>
              <a:t>	Harga Saham di BEI T</a:t>
            </a:r>
            <a:r>
              <a:rPr lang="en-US" smtClean="0">
                <a:solidFill>
                  <a:srgbClr val="1A2146"/>
                </a:solidFill>
              </a:rPr>
              <a:t>ahun 20</a:t>
            </a:r>
            <a:r>
              <a:rPr lang="id-ID" smtClean="0">
                <a:solidFill>
                  <a:srgbClr val="1A2146"/>
                </a:solidFill>
              </a:rPr>
              <a:t>XX</a:t>
            </a:r>
            <a:r>
              <a:rPr lang="en-US" smtClean="0">
                <a:solidFill>
                  <a:srgbClr val="1A2146"/>
                </a:solidFill>
              </a:rPr>
              <a:t> </a:t>
            </a:r>
            <a:endParaRPr lang="id-ID">
              <a:solidFill>
                <a:srgbClr val="1A214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04968" y="3286124"/>
          <a:ext cx="4537904" cy="2647950"/>
        </p:xfrm>
        <a:graphic>
          <a:graphicData uri="http://schemas.openxmlformats.org/drawingml/2006/table">
            <a:tbl>
              <a:tblPr/>
              <a:tblGrid>
                <a:gridCol w="2939229"/>
                <a:gridCol w="1598675"/>
              </a:tblGrid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Interval Class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Frekuensi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160 </a:t>
                      </a: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– </a:t>
                      </a: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303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304 </a:t>
                      </a: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– 447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448</a:t>
                      </a:r>
                      <a:r>
                        <a:rPr lang="id-ID" sz="1600" baseline="0" smtClean="0">
                          <a:latin typeface="+mn-lt"/>
                          <a:ea typeface="Times New Roman"/>
                          <a:cs typeface="Tahoma"/>
                        </a:rPr>
                        <a:t> – 591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592</a:t>
                      </a:r>
                      <a:r>
                        <a:rPr lang="id-ID" sz="1600" baseline="0" smtClean="0">
                          <a:latin typeface="+mn-lt"/>
                          <a:ea typeface="Times New Roman"/>
                          <a:cs typeface="Tahoma"/>
                        </a:rPr>
                        <a:t> – 735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3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736</a:t>
                      </a:r>
                      <a:r>
                        <a:rPr lang="id-ID" sz="1600" baseline="0" smtClean="0">
                          <a:latin typeface="+mn-lt"/>
                          <a:ea typeface="Times New Roman"/>
                          <a:cs typeface="Tahoma"/>
                        </a:rPr>
                        <a:t> - 878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smtClean="0">
                          <a:latin typeface="+mn-lt"/>
                          <a:ea typeface="Times New Roman"/>
                          <a:cs typeface="Tahoma"/>
                        </a:rPr>
                        <a:t>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+mn-lt"/>
                          <a:ea typeface="Times New Roman"/>
                          <a:cs typeface="Tahoma"/>
                        </a:rPr>
                        <a:t>J U M L A H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latin typeface="+mn-lt"/>
                          <a:ea typeface="Times New Roman"/>
                          <a:cs typeface="Tahoma"/>
                        </a:rPr>
                        <a:t>20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728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mtClean="0"/>
              <a:t>Sumber : Data Hipotesis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24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Bagian-Bagian </a:t>
            </a:r>
            <a:r>
              <a:rPr lang="en-US" smtClean="0"/>
              <a:t>D</a:t>
            </a:r>
            <a:r>
              <a:rPr lang="id-ID" smtClean="0"/>
              <a:t>istribusi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00660"/>
          </a:xfrm>
        </p:spPr>
        <p:txBody>
          <a:bodyPr>
            <a:noAutofit/>
          </a:bodyPr>
          <a:lstStyle/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(k</a:t>
            </a:r>
            <a:r>
              <a:rPr lang="en-US" i="1" smtClean="0">
                <a:solidFill>
                  <a:srgbClr val="006600"/>
                </a:solidFill>
              </a:rPr>
              <a:t>elas-kelas</a:t>
            </a:r>
            <a:r>
              <a:rPr lang="id-ID" i="1" smtClean="0">
                <a:solidFill>
                  <a:srgbClr val="006600"/>
                </a:solidFill>
              </a:rPr>
              <a:t>)</a:t>
            </a:r>
            <a:endParaRPr lang="en-US" i="1" smtClean="0">
              <a:solidFill>
                <a:srgbClr val="006600"/>
              </a:solidFill>
            </a:endParaRP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L</a:t>
            </a:r>
            <a:r>
              <a:rPr lang="en-US" i="1" smtClean="0">
                <a:solidFill>
                  <a:srgbClr val="006600"/>
                </a:solidFill>
              </a:rPr>
              <a:t>imits</a:t>
            </a:r>
            <a:r>
              <a:rPr lang="id-ID" i="1" smtClean="0">
                <a:solidFill>
                  <a:srgbClr val="006600"/>
                </a:solidFill>
              </a:rPr>
              <a:t> (b</a:t>
            </a:r>
            <a:r>
              <a:rPr lang="en-US" i="1" smtClean="0">
                <a:solidFill>
                  <a:srgbClr val="006600"/>
                </a:solidFill>
              </a:rPr>
              <a:t>atas kelas)</a:t>
            </a: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B</a:t>
            </a:r>
            <a:r>
              <a:rPr lang="en-US" i="1" smtClean="0">
                <a:solidFill>
                  <a:srgbClr val="006600"/>
                </a:solidFill>
              </a:rPr>
              <a:t>oundary</a:t>
            </a:r>
            <a:r>
              <a:rPr lang="id-ID" i="1" smtClean="0">
                <a:solidFill>
                  <a:srgbClr val="006600"/>
                </a:solidFill>
              </a:rPr>
              <a:t> (t</a:t>
            </a:r>
            <a:r>
              <a:rPr lang="en-US" i="1" smtClean="0">
                <a:solidFill>
                  <a:srgbClr val="006600"/>
                </a:solidFill>
              </a:rPr>
              <a:t>epi kelas</a:t>
            </a:r>
            <a:r>
              <a:rPr lang="id-ID" i="1" smtClean="0">
                <a:solidFill>
                  <a:srgbClr val="006600"/>
                </a:solidFill>
              </a:rPr>
              <a:t>)</a:t>
            </a:r>
            <a:endParaRPr lang="en-US" i="1" smtClean="0">
              <a:solidFill>
                <a:srgbClr val="006600"/>
              </a:solidFill>
            </a:endParaRP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M</a:t>
            </a:r>
            <a:r>
              <a:rPr lang="en-US" i="1" smtClean="0">
                <a:solidFill>
                  <a:srgbClr val="006600"/>
                </a:solidFill>
              </a:rPr>
              <a:t>id </a:t>
            </a:r>
            <a:r>
              <a:rPr lang="id-ID" i="1" smtClean="0">
                <a:solidFill>
                  <a:srgbClr val="006600"/>
                </a:solidFill>
              </a:rPr>
              <a:t>P</a:t>
            </a:r>
            <a:r>
              <a:rPr lang="en-US" i="1" smtClean="0">
                <a:solidFill>
                  <a:srgbClr val="006600"/>
                </a:solidFill>
              </a:rPr>
              <a:t>oint</a:t>
            </a:r>
            <a:r>
              <a:rPr lang="id-ID" i="1" smtClean="0">
                <a:solidFill>
                  <a:srgbClr val="006600"/>
                </a:solidFill>
              </a:rPr>
              <a:t> (t</a:t>
            </a:r>
            <a:r>
              <a:rPr lang="en-US" i="1" smtClean="0">
                <a:solidFill>
                  <a:srgbClr val="006600"/>
                </a:solidFill>
              </a:rPr>
              <a:t>itik tengah kelas)</a:t>
            </a: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I</a:t>
            </a:r>
            <a:r>
              <a:rPr lang="en-US" i="1" smtClean="0">
                <a:solidFill>
                  <a:srgbClr val="006600"/>
                </a:solidFill>
              </a:rPr>
              <a:t>nterval</a:t>
            </a:r>
            <a:r>
              <a:rPr lang="id-ID" i="1" smtClean="0">
                <a:solidFill>
                  <a:srgbClr val="006600"/>
                </a:solidFill>
              </a:rPr>
              <a:t> (i</a:t>
            </a:r>
            <a:r>
              <a:rPr lang="en-US" i="1" smtClean="0">
                <a:solidFill>
                  <a:srgbClr val="006600"/>
                </a:solidFill>
              </a:rPr>
              <a:t>nterval kelas</a:t>
            </a:r>
            <a:r>
              <a:rPr lang="id-ID" i="1" smtClean="0">
                <a:solidFill>
                  <a:srgbClr val="006600"/>
                </a:solidFill>
              </a:rPr>
              <a:t>)</a:t>
            </a:r>
            <a:endParaRPr lang="en-US" i="1" smtClean="0">
              <a:solidFill>
                <a:srgbClr val="006600"/>
              </a:solidFill>
            </a:endParaRP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i="1" smtClean="0">
                <a:solidFill>
                  <a:srgbClr val="006600"/>
                </a:solidFill>
              </a:rPr>
              <a:t>C</a:t>
            </a:r>
            <a:r>
              <a:rPr lang="en-US" i="1" smtClean="0">
                <a:solidFill>
                  <a:srgbClr val="006600"/>
                </a:solidFill>
              </a:rPr>
              <a:t>lass </a:t>
            </a:r>
            <a:r>
              <a:rPr lang="id-ID" i="1" smtClean="0">
                <a:solidFill>
                  <a:srgbClr val="006600"/>
                </a:solidFill>
              </a:rPr>
              <a:t>F</a:t>
            </a:r>
            <a:r>
              <a:rPr lang="en-US" i="1" smtClean="0">
                <a:solidFill>
                  <a:srgbClr val="006600"/>
                </a:solidFill>
              </a:rPr>
              <a:t>requency</a:t>
            </a:r>
            <a:r>
              <a:rPr lang="id-ID" i="1" smtClean="0">
                <a:solidFill>
                  <a:srgbClr val="006600"/>
                </a:solidFill>
              </a:rPr>
              <a:t> (f</a:t>
            </a:r>
            <a:r>
              <a:rPr lang="en-US" i="1" smtClean="0">
                <a:solidFill>
                  <a:srgbClr val="006600"/>
                </a:solidFill>
              </a:rPr>
              <a:t>rekuensi kelas</a:t>
            </a:r>
            <a:r>
              <a:rPr lang="id-ID" i="1" smtClean="0">
                <a:solidFill>
                  <a:srgbClr val="006600"/>
                </a:solidFill>
              </a:rPr>
              <a:t>)</a:t>
            </a:r>
            <a:endParaRPr lang="en-US" i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Bagian-Bagian </a:t>
            </a:r>
            <a:r>
              <a:rPr lang="en-US" smtClean="0"/>
              <a:t>D</a:t>
            </a:r>
            <a:r>
              <a:rPr lang="id-ID" smtClean="0"/>
              <a:t>istribusi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86116" y="1500174"/>
            <a:ext cx="5429288" cy="485778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dirty="0" smtClean="0"/>
              <a:t>Ilustrasi</a:t>
            </a:r>
            <a:r>
              <a:rPr lang="en-US" sz="2400" dirty="0" smtClean="0"/>
              <a:t>: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rgbClr val="006600"/>
                </a:solidFill>
              </a:rPr>
              <a:t>Banyaknya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err="1" smtClean="0">
                <a:solidFill>
                  <a:srgbClr val="006600"/>
                </a:solidFill>
              </a:rPr>
              <a:t>kelas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id-ID" sz="2000" smtClean="0">
                <a:solidFill>
                  <a:srgbClr val="006600"/>
                </a:solidFill>
              </a:rPr>
              <a:t> </a:t>
            </a:r>
            <a:r>
              <a:rPr lang="id-ID" sz="160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5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6600"/>
                </a:solidFill>
              </a:rPr>
              <a:t>Batas </a:t>
            </a:r>
            <a:r>
              <a:rPr lang="en-US" sz="2000" err="1" smtClean="0">
                <a:solidFill>
                  <a:srgbClr val="006600"/>
                </a:solidFill>
              </a:rPr>
              <a:t>kelas</a:t>
            </a:r>
            <a:r>
              <a:rPr lang="id-ID" sz="2000" smtClean="0">
                <a:solidFill>
                  <a:srgbClr val="006600"/>
                </a:solidFill>
              </a:rPr>
              <a:t>  </a:t>
            </a:r>
            <a:r>
              <a:rPr lang="id-ID" sz="160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50</a:t>
            </a:r>
            <a:r>
              <a:rPr lang="en-US" sz="2000" dirty="0" smtClean="0">
                <a:solidFill>
                  <a:srgbClr val="006600"/>
                </a:solidFill>
              </a:rPr>
              <a:t>, 59, 60, 69,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…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99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smtClean="0">
                <a:solidFill>
                  <a:srgbClr val="006600"/>
                </a:solidFill>
              </a:rPr>
              <a:t>Batas </a:t>
            </a:r>
            <a:r>
              <a:rPr lang="en-US" sz="2000" dirty="0" err="1" smtClean="0">
                <a:solidFill>
                  <a:srgbClr val="006600"/>
                </a:solidFill>
              </a:rPr>
              <a:t>bawah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kelas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50</a:t>
            </a:r>
            <a:r>
              <a:rPr lang="en-US" sz="2000" dirty="0" smtClean="0">
                <a:solidFill>
                  <a:srgbClr val="006600"/>
                </a:solidFill>
              </a:rPr>
              <a:t>, 60, 70,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…</a:t>
            </a:r>
            <a:r>
              <a:rPr lang="id-ID" sz="2000" dirty="0" smtClean="0">
                <a:solidFill>
                  <a:srgbClr val="006600"/>
                </a:solidFill>
              </a:rPr>
              <a:t> 90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smtClean="0">
                <a:solidFill>
                  <a:srgbClr val="006600"/>
                </a:solidFill>
              </a:rPr>
              <a:t>Batas </a:t>
            </a:r>
            <a:r>
              <a:rPr lang="en-US" sz="2000" dirty="0" err="1" smtClean="0">
                <a:solidFill>
                  <a:srgbClr val="006600"/>
                </a:solidFill>
              </a:rPr>
              <a:t>atas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kelas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59, 69, 79,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…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99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rgbClr val="006600"/>
                </a:solidFill>
              </a:rPr>
              <a:t>Tepi kelas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49.5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, 59.5, ... 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99.5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id-ID" sz="2000" dirty="0" smtClean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rgbClr val="006600"/>
                </a:solidFill>
              </a:rPr>
              <a:t>Tepi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bawah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kelas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id-ID" sz="20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49.5</a:t>
            </a:r>
            <a:r>
              <a:rPr lang="en-US" sz="2000" dirty="0" smtClean="0">
                <a:solidFill>
                  <a:srgbClr val="006600"/>
                </a:solidFill>
              </a:rPr>
              <a:t>, 59.5, …</a:t>
            </a:r>
            <a:r>
              <a:rPr lang="id-ID" sz="2000" dirty="0" smtClean="0">
                <a:solidFill>
                  <a:srgbClr val="006600"/>
                </a:solidFill>
              </a:rPr>
              <a:t> 89.5 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rgbClr val="006600"/>
                </a:solidFill>
              </a:rPr>
              <a:t>Tepi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atas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</a:rPr>
              <a:t>kelas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id-ID" sz="20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006600"/>
                </a:solidFill>
              </a:rPr>
              <a:t> 59.5, 69.5, …</a:t>
            </a:r>
            <a:r>
              <a:rPr lang="id-ID" sz="2000" dirty="0" smtClean="0">
                <a:solidFill>
                  <a:srgbClr val="006600"/>
                </a:solidFill>
              </a:rPr>
              <a:t>  </a:t>
            </a:r>
            <a:r>
              <a:rPr lang="id-ID" sz="2000" dirty="0" smtClean="0">
                <a:solidFill>
                  <a:srgbClr val="FF0000"/>
                </a:solidFill>
              </a:rPr>
              <a:t>99.5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err="1" smtClean="0">
                <a:solidFill>
                  <a:srgbClr val="006600"/>
                </a:solidFill>
              </a:rPr>
              <a:t>Titik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id-ID" sz="2000" dirty="0" err="1" smtClean="0">
                <a:solidFill>
                  <a:srgbClr val="006600"/>
                </a:solidFill>
              </a:rPr>
              <a:t>T</a:t>
            </a:r>
            <a:r>
              <a:rPr lang="en-US" sz="2000" smtClean="0">
                <a:solidFill>
                  <a:srgbClr val="006600"/>
                </a:solidFill>
              </a:rPr>
              <a:t>engah </a:t>
            </a:r>
            <a:r>
              <a:rPr lang="id-ID" sz="2000" dirty="0" err="1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006600"/>
                </a:solidFill>
              </a:rPr>
              <a:t>elas</a:t>
            </a:r>
            <a:r>
              <a:rPr lang="id-ID" sz="200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54.5, 64.5, 75.5,…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rgbClr val="006600"/>
                </a:solidFill>
              </a:rPr>
              <a:t>Interval </a:t>
            </a:r>
            <a:r>
              <a:rPr lang="id-ID" sz="2000" dirty="0" err="1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006600"/>
                </a:solidFill>
              </a:rPr>
              <a:t>elas</a:t>
            </a:r>
            <a:r>
              <a:rPr lang="id-ID" sz="200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50-59, 60-69, …</a:t>
            </a:r>
            <a:r>
              <a:rPr lang="id-ID" sz="2000" dirty="0" smtClean="0">
                <a:solidFill>
                  <a:srgbClr val="006600"/>
                </a:solidFill>
              </a:rPr>
              <a:t> 90-99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err="1" smtClean="0">
                <a:solidFill>
                  <a:srgbClr val="006600"/>
                </a:solidFill>
              </a:rPr>
              <a:t>Panjang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id-ID" sz="2000" smtClean="0">
                <a:solidFill>
                  <a:srgbClr val="006600"/>
                </a:solidFill>
              </a:rPr>
              <a:t>I</a:t>
            </a:r>
            <a:r>
              <a:rPr lang="en-US" sz="2000" smtClean="0">
                <a:solidFill>
                  <a:srgbClr val="006600"/>
                </a:solidFill>
              </a:rPr>
              <a:t>nterval </a:t>
            </a:r>
            <a:r>
              <a:rPr lang="id-ID" sz="2000" dirty="0" err="1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006600"/>
                </a:solidFill>
              </a:rPr>
              <a:t>elas</a:t>
            </a:r>
            <a:r>
              <a:rPr lang="id-ID" sz="200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006600"/>
                </a:solidFill>
              </a:rPr>
              <a:t> 10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err="1" smtClean="0">
                <a:solidFill>
                  <a:srgbClr val="006600"/>
                </a:solidFill>
              </a:rPr>
              <a:t>Frekuensi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id-ID" sz="2000" dirty="0" err="1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006600"/>
                </a:solidFill>
              </a:rPr>
              <a:t>elas</a:t>
            </a:r>
            <a:r>
              <a:rPr lang="id-ID" sz="2000" smtClean="0">
                <a:solidFill>
                  <a:srgbClr val="006600"/>
                </a:solidFill>
              </a:rPr>
              <a:t> </a:t>
            </a:r>
            <a:r>
              <a:rPr lang="id-ID" sz="1600" dirty="0" smtClean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16, 32, 20,…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1571612"/>
          <a:ext cx="3000396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50099"/>
                <a:gridCol w="1107289"/>
                <a:gridCol w="1143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smtClean="0"/>
                        <a:t>No.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Modal</a:t>
                      </a:r>
                      <a:endParaRPr lang="id-ID" sz="1800" smtClean="0"/>
                    </a:p>
                    <a:p>
                      <a:pPr algn="ctr"/>
                      <a:r>
                        <a:rPr lang="en-US" sz="1800" smtClean="0"/>
                        <a:t>(jt</a:t>
                      </a:r>
                      <a:r>
                        <a:rPr lang="id-ID" sz="1800" smtClean="0"/>
                        <a:t> </a:t>
                      </a:r>
                      <a:r>
                        <a:rPr lang="en-US" sz="1800" smtClean="0"/>
                        <a:t>Rp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Frekuensi</a:t>
                      </a:r>
                      <a:endParaRPr lang="id-ID" sz="1800" smtClean="0"/>
                    </a:p>
                    <a:p>
                      <a:pPr algn="ctr"/>
                      <a:r>
                        <a:rPr lang="id-ID" sz="1800" smtClean="0"/>
                        <a:t>(f)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0066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50-59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0066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60-69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0066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70-79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0066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80-89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0066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90-99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bg1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0000" y="5318139"/>
            <a:ext cx="2272704" cy="451193"/>
            <a:chOff x="450000" y="5318139"/>
            <a:chExt cx="2272704" cy="451193"/>
          </a:xfrm>
        </p:grpSpPr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60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0" name="Straight Connector 9"/>
            <p:cNvCxnSpPr>
              <a:stCxn id="9" idx="6"/>
              <a:endCxn id="11" idx="2"/>
            </p:cNvCxnSpPr>
            <p:nvPr/>
          </p:nvCxnSpPr>
          <p:spPr>
            <a:xfrm>
              <a:off x="708728" y="5373702"/>
              <a:ext cx="619987" cy="1588"/>
            </a:xfrm>
            <a:prstGeom prst="line">
              <a:avLst/>
            </a:prstGeom>
            <a:ln w="635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26"/>
            <p:cNvSpPr>
              <a:spLocks noChangeArrowheads="1"/>
            </p:cNvSpPr>
            <p:nvPr/>
          </p:nvSpPr>
          <p:spPr bwMode="auto">
            <a:xfrm>
              <a:off x="132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Oval 26"/>
            <p:cNvSpPr>
              <a:spLocks noChangeArrowheads="1"/>
            </p:cNvSpPr>
            <p:nvPr/>
          </p:nvSpPr>
          <p:spPr bwMode="auto">
            <a:xfrm>
              <a:off x="175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Oval 26"/>
            <p:cNvSpPr>
              <a:spLocks noChangeArrowheads="1"/>
            </p:cNvSpPr>
            <p:nvPr/>
          </p:nvSpPr>
          <p:spPr bwMode="auto">
            <a:xfrm>
              <a:off x="247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4" name="Straight Connector 13"/>
            <p:cNvCxnSpPr>
              <a:stCxn id="12" idx="6"/>
              <a:endCxn id="13" idx="2"/>
            </p:cNvCxnSpPr>
            <p:nvPr/>
          </p:nvCxnSpPr>
          <p:spPr>
            <a:xfrm>
              <a:off x="1851736" y="5373702"/>
              <a:ext cx="619987" cy="1588"/>
            </a:xfrm>
            <a:prstGeom prst="line">
              <a:avLst/>
            </a:prstGeom>
            <a:ln w="635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5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smtClean="0">
                  <a:solidFill>
                    <a:srgbClr val="800000"/>
                  </a:solidFill>
                </a:rPr>
                <a:t>50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7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smtClean="0">
                  <a:solidFill>
                    <a:srgbClr val="800000"/>
                  </a:solidFill>
                </a:rPr>
                <a:t>59</a:t>
              </a:r>
              <a:endParaRPr lang="id-ID" b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8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003300"/>
                  </a:solidFill>
                </a:rPr>
                <a:t>60</a:t>
              </a:r>
              <a:endParaRPr 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0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 smtClean="0">
                  <a:solidFill>
                    <a:srgbClr val="003300"/>
                  </a:solidFill>
                </a:rPr>
                <a:t>69</a:t>
              </a:r>
              <a:endParaRPr lang="id-ID" b="1">
                <a:solidFill>
                  <a:srgbClr val="003300"/>
                </a:solidFill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9572660" y="492919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DISTRIBUSI FREKUENSI</a:t>
            </a:r>
            <a:endParaRPr lang="id-ID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91540" cy="528641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id-ID" sz="2800" b="1" smtClean="0">
                <a:solidFill>
                  <a:srgbClr val="800000"/>
                </a:solidFill>
                <a:latin typeface="Segoe Print" pitchFamily="2" charset="0"/>
              </a:rPr>
              <a:t>LANGKAH – LANGKAH</a:t>
            </a:r>
          </a:p>
          <a:p>
            <a:pPr eaLnBrk="1" hangingPunct="1">
              <a:buNone/>
            </a:pPr>
            <a:endParaRPr lang="id-ID" sz="600" smtClean="0"/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/>
            </a:pPr>
            <a:r>
              <a:rPr lang="en-US" sz="2000" smtClean="0">
                <a:solidFill>
                  <a:srgbClr val="000066"/>
                </a:solidFill>
              </a:rPr>
              <a:t>Mengurutkan data dari yang terkecil ke yang terbesar.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/>
            </a:pPr>
            <a:r>
              <a:rPr lang="en-US" sz="2000" smtClean="0">
                <a:solidFill>
                  <a:srgbClr val="000066"/>
                </a:solidFill>
              </a:rPr>
              <a:t>Menentukan jangkauan (range) dari data.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id-ID" sz="2000" smtClean="0">
                <a:solidFill>
                  <a:srgbClr val="000066"/>
                </a:solidFill>
              </a:rPr>
              <a:t>	</a:t>
            </a:r>
            <a:r>
              <a:rPr lang="id-ID" sz="1400" smtClean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smtClean="0">
                <a:solidFill>
                  <a:srgbClr val="000066"/>
                </a:solidFill>
              </a:rPr>
              <a:t> </a:t>
            </a:r>
            <a:r>
              <a:rPr lang="en-US" sz="2000" smtClean="0">
                <a:solidFill>
                  <a:srgbClr val="000066"/>
                </a:solidFill>
              </a:rPr>
              <a:t>Jangkauan </a:t>
            </a:r>
            <a:r>
              <a:rPr lang="id-ID" sz="2000" smtClean="0">
                <a:solidFill>
                  <a:srgbClr val="006600"/>
                </a:solidFill>
              </a:rPr>
              <a:t>R</a:t>
            </a:r>
            <a:r>
              <a:rPr lang="id-ID" sz="2000" smtClean="0">
                <a:solidFill>
                  <a:srgbClr val="000066"/>
                </a:solidFill>
              </a:rPr>
              <a:t> </a:t>
            </a:r>
            <a:r>
              <a:rPr lang="en-US" sz="2000" smtClean="0">
                <a:solidFill>
                  <a:srgbClr val="002060"/>
                </a:solidFill>
              </a:rPr>
              <a:t>=</a:t>
            </a:r>
            <a:r>
              <a:rPr lang="en-US" sz="2000" smtClean="0">
                <a:solidFill>
                  <a:srgbClr val="800000"/>
                </a:solidFill>
              </a:rPr>
              <a:t> data terbesar </a:t>
            </a:r>
            <a:r>
              <a:rPr lang="en-US" sz="2000" smtClean="0">
                <a:solidFill>
                  <a:srgbClr val="000066"/>
                </a:solidFill>
              </a:rPr>
              <a:t>– </a:t>
            </a:r>
            <a:r>
              <a:rPr lang="en-US" sz="2000" smtClean="0">
                <a:solidFill>
                  <a:srgbClr val="800000"/>
                </a:solidFill>
              </a:rPr>
              <a:t>data terkecil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 startAt="3"/>
            </a:pPr>
            <a:r>
              <a:rPr lang="en-US" sz="2000" smtClean="0">
                <a:solidFill>
                  <a:srgbClr val="000066"/>
                </a:solidFill>
              </a:rPr>
              <a:t>Menentukan </a:t>
            </a:r>
            <a:r>
              <a:rPr lang="id-ID" sz="2000" smtClean="0">
                <a:solidFill>
                  <a:srgbClr val="000066"/>
                </a:solidFill>
              </a:rPr>
              <a:t>jumlah </a:t>
            </a:r>
            <a:r>
              <a:rPr lang="en-US" sz="2000" smtClean="0">
                <a:solidFill>
                  <a:srgbClr val="000066"/>
                </a:solidFill>
              </a:rPr>
              <a:t>kelas (k)</a:t>
            </a:r>
          </a:p>
          <a:p>
            <a:pPr>
              <a:buClr>
                <a:srgbClr val="006600"/>
              </a:buClr>
              <a:buNone/>
            </a:pP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id-ID" sz="2000" smtClean="0">
                <a:solidFill>
                  <a:srgbClr val="000066"/>
                </a:solidFill>
              </a:rPr>
              <a:t>	</a:t>
            </a:r>
            <a:r>
              <a:rPr lang="id-ID" sz="1400" smtClean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smtClean="0">
                <a:solidFill>
                  <a:srgbClr val="000066"/>
                </a:solidFill>
              </a:rPr>
              <a:t> </a:t>
            </a:r>
            <a:r>
              <a:rPr lang="en-US" sz="2000" smtClean="0">
                <a:solidFill>
                  <a:srgbClr val="000066"/>
                </a:solidFill>
              </a:rPr>
              <a:t>Jumlah kelas</a:t>
            </a:r>
            <a:r>
              <a:rPr lang="id-ID" sz="2000" smtClean="0">
                <a:solidFill>
                  <a:srgbClr val="000066"/>
                </a:solidFill>
              </a:rPr>
              <a:t>	</a:t>
            </a:r>
            <a:r>
              <a:rPr lang="en-US" sz="2000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000066"/>
                </a:solidFill>
              </a:rPr>
              <a:t> = </a:t>
            </a:r>
            <a:r>
              <a:rPr lang="en-US" sz="2000" smtClean="0">
                <a:solidFill>
                  <a:srgbClr val="800000"/>
                </a:solidFill>
              </a:rPr>
              <a:t>1 + 3,322 log n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id-ID" sz="2000" smtClean="0">
                <a:solidFill>
                  <a:srgbClr val="000066"/>
                </a:solidFill>
              </a:rPr>
              <a:t>		- </a:t>
            </a:r>
            <a:r>
              <a:rPr lang="en-US" sz="2000" i="1" smtClean="0">
                <a:solidFill>
                  <a:srgbClr val="000066"/>
                </a:solidFill>
              </a:rPr>
              <a:t>ket </a:t>
            </a:r>
            <a:r>
              <a:rPr lang="en-US" sz="2000" smtClean="0">
                <a:solidFill>
                  <a:srgbClr val="000066"/>
                </a:solidFill>
              </a:rPr>
              <a:t>:</a:t>
            </a:r>
            <a:r>
              <a:rPr lang="id-ID" sz="2000" smtClean="0">
                <a:solidFill>
                  <a:srgbClr val="000066"/>
                </a:solidFill>
              </a:rPr>
              <a:t>	</a:t>
            </a:r>
            <a:r>
              <a:rPr lang="en-US" sz="2000" smtClean="0">
                <a:solidFill>
                  <a:srgbClr val="000066"/>
                </a:solidFill>
              </a:rPr>
              <a:t>k = banyaknya kelas</a:t>
            </a:r>
            <a:r>
              <a:rPr lang="id-ID" sz="2000" smtClean="0">
                <a:solidFill>
                  <a:srgbClr val="000066"/>
                </a:solidFill>
              </a:rPr>
              <a:t>, </a:t>
            </a:r>
            <a:r>
              <a:rPr lang="en-US" sz="2000" smtClean="0">
                <a:solidFill>
                  <a:srgbClr val="000066"/>
                </a:solidFill>
              </a:rPr>
              <a:t>n = banyaknya data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id-ID" sz="2000" smtClean="0">
                <a:solidFill>
                  <a:srgbClr val="000066"/>
                </a:solidFill>
              </a:rPr>
              <a:t>			(</a:t>
            </a:r>
            <a:r>
              <a:rPr lang="id-ID" sz="2000" i="1" smtClean="0">
                <a:solidFill>
                  <a:srgbClr val="006600"/>
                </a:solidFill>
              </a:rPr>
              <a:t>h</a:t>
            </a:r>
            <a:r>
              <a:rPr lang="en-US" sz="2000" i="1" smtClean="0">
                <a:solidFill>
                  <a:srgbClr val="006600"/>
                </a:solidFill>
              </a:rPr>
              <a:t>asil dibulatkan, </a:t>
            </a:r>
            <a:r>
              <a:rPr lang="id-ID" sz="2000" i="1" smtClean="0">
                <a:solidFill>
                  <a:srgbClr val="006600"/>
                </a:solidFill>
              </a:rPr>
              <a:t>boleh keatas atau kebawah</a:t>
            </a:r>
            <a:r>
              <a:rPr lang="id-ID" sz="2000" smtClean="0">
                <a:solidFill>
                  <a:srgbClr val="000066"/>
                </a:solidFill>
              </a:rPr>
              <a:t>)</a:t>
            </a:r>
            <a:r>
              <a:rPr lang="en-US" sz="2000" smtClean="0">
                <a:solidFill>
                  <a:srgbClr val="000066"/>
                </a:solidFill>
              </a:rPr>
              <a:t>.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 startAt="4"/>
            </a:pPr>
            <a:r>
              <a:rPr lang="en-US" sz="2000" smtClean="0">
                <a:solidFill>
                  <a:srgbClr val="000066"/>
                </a:solidFill>
              </a:rPr>
              <a:t>Menentukan </a:t>
            </a:r>
            <a:r>
              <a:rPr lang="id-ID" sz="2000" smtClean="0">
                <a:solidFill>
                  <a:srgbClr val="000066"/>
                </a:solidFill>
              </a:rPr>
              <a:t>i</a:t>
            </a:r>
            <a:r>
              <a:rPr lang="en-US" sz="2000" smtClean="0">
                <a:solidFill>
                  <a:srgbClr val="000066"/>
                </a:solidFill>
              </a:rPr>
              <a:t>nterval kelas.</a:t>
            </a:r>
          </a:p>
          <a:p>
            <a:pPr>
              <a:buClr>
                <a:srgbClr val="006600"/>
              </a:buClr>
              <a:buNone/>
            </a:pPr>
            <a:r>
              <a:rPr lang="en-US" sz="2000" smtClean="0">
                <a:solidFill>
                  <a:srgbClr val="000066"/>
                </a:solidFill>
              </a:rPr>
              <a:t>	</a:t>
            </a:r>
            <a:r>
              <a:rPr lang="id-ID" sz="2000" smtClean="0">
                <a:solidFill>
                  <a:srgbClr val="000066"/>
                </a:solidFill>
              </a:rPr>
              <a:t>	</a:t>
            </a:r>
            <a:r>
              <a:rPr lang="id-ID" sz="1400" smtClean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smtClean="0">
                <a:solidFill>
                  <a:srgbClr val="000066"/>
                </a:solidFill>
              </a:rPr>
              <a:t> I</a:t>
            </a:r>
            <a:r>
              <a:rPr lang="en-US" sz="2000" smtClean="0">
                <a:solidFill>
                  <a:srgbClr val="000066"/>
                </a:solidFill>
              </a:rPr>
              <a:t>nterval </a:t>
            </a:r>
            <a:r>
              <a:rPr lang="id-ID" sz="2000" smtClean="0">
                <a:solidFill>
                  <a:srgbClr val="000066"/>
                </a:solidFill>
              </a:rPr>
              <a:t>K</a:t>
            </a:r>
            <a:r>
              <a:rPr lang="en-US" sz="2000" smtClean="0">
                <a:solidFill>
                  <a:srgbClr val="000066"/>
                </a:solidFill>
              </a:rPr>
              <a:t>elas (</a:t>
            </a:r>
            <a:r>
              <a:rPr lang="en-US" sz="2000" smtClean="0">
                <a:solidFill>
                  <a:srgbClr val="C00000"/>
                </a:solidFill>
              </a:rPr>
              <a:t>i</a:t>
            </a:r>
            <a:r>
              <a:rPr lang="en-US" sz="2000" smtClean="0">
                <a:solidFill>
                  <a:srgbClr val="000066"/>
                </a:solidFill>
              </a:rPr>
              <a:t>) = jangkauan (</a:t>
            </a:r>
            <a:r>
              <a:rPr lang="en-US" sz="2000" smtClean="0">
                <a:solidFill>
                  <a:srgbClr val="800000"/>
                </a:solidFill>
              </a:rPr>
              <a:t>R</a:t>
            </a:r>
            <a:r>
              <a:rPr lang="en-US" sz="2000" smtClean="0">
                <a:solidFill>
                  <a:srgbClr val="000066"/>
                </a:solidFill>
              </a:rPr>
              <a:t>) / banyaknya kelas (</a:t>
            </a:r>
            <a:r>
              <a:rPr lang="en-US" sz="2000" smtClean="0">
                <a:solidFill>
                  <a:srgbClr val="800000"/>
                </a:solidFill>
              </a:rPr>
              <a:t>k</a:t>
            </a:r>
            <a:r>
              <a:rPr lang="en-US" sz="2000" smtClean="0">
                <a:solidFill>
                  <a:srgbClr val="000066"/>
                </a:solidFill>
              </a:rPr>
              <a:t>)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 startAt="5"/>
            </a:pPr>
            <a:r>
              <a:rPr lang="en-US" sz="2000" smtClean="0">
                <a:solidFill>
                  <a:srgbClr val="000066"/>
                </a:solidFill>
              </a:rPr>
              <a:t>Menentukan batas bawah kelas pertama.</a:t>
            </a:r>
          </a:p>
          <a:p>
            <a:pPr eaLnBrk="1" hangingPunct="1">
              <a:buClr>
                <a:srgbClr val="006600"/>
              </a:buClr>
              <a:buFont typeface="Wingdings 2" pitchFamily="18" charset="2"/>
              <a:buAutoNum type="arabicPeriod" startAt="5"/>
            </a:pPr>
            <a:r>
              <a:rPr lang="en-US" sz="2000" smtClean="0">
                <a:solidFill>
                  <a:srgbClr val="000066"/>
                </a:solidFill>
              </a:rPr>
              <a:t>Me</a:t>
            </a:r>
            <a:r>
              <a:rPr lang="id-ID" sz="2000" smtClean="0">
                <a:solidFill>
                  <a:srgbClr val="000066"/>
                </a:solidFill>
              </a:rPr>
              <a:t>mbuat tabel ...</a:t>
            </a:r>
            <a:endParaRPr lang="en-US" sz="2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 fontScale="90000"/>
          </a:bodyPr>
          <a:lstStyle/>
          <a:p>
            <a:r>
              <a:rPr lang="id-ID" smtClean="0"/>
              <a:t>Contoh </a:t>
            </a:r>
            <a:r>
              <a:rPr lang="en-US" smtClean="0"/>
              <a:t>D</a:t>
            </a:r>
            <a:r>
              <a:rPr lang="id-ID" smtClean="0"/>
              <a:t>istribsui </a:t>
            </a:r>
            <a:r>
              <a:rPr lang="en-US" smtClean="0"/>
              <a:t>F</a:t>
            </a:r>
            <a:r>
              <a:rPr lang="id-ID" smtClean="0"/>
              <a:t>rekuensi</a:t>
            </a:r>
            <a:endParaRPr lang="id-ID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62106"/>
            <a:ext cx="8229600" cy="838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id-ID" sz="2000" smtClean="0">
                <a:solidFill>
                  <a:srgbClr val="1A2146"/>
                </a:solidFill>
              </a:rPr>
              <a:t>H</a:t>
            </a:r>
            <a:r>
              <a:rPr lang="en-US" sz="2000" smtClean="0">
                <a:solidFill>
                  <a:srgbClr val="1A2146"/>
                </a:solidFill>
              </a:rPr>
              <a:t>asil pengukuran diameter</a:t>
            </a:r>
            <a:r>
              <a:rPr lang="id-ID" sz="2000" smtClean="0">
                <a:solidFill>
                  <a:srgbClr val="1A2146"/>
                </a:solidFill>
              </a:rPr>
              <a:t> </a:t>
            </a:r>
            <a:r>
              <a:rPr lang="en-US" sz="2000" smtClean="0">
                <a:solidFill>
                  <a:srgbClr val="1A2146"/>
                </a:solidFill>
              </a:rPr>
              <a:t>pipa-pipa yang </a:t>
            </a:r>
            <a:r>
              <a:rPr lang="id-ID" sz="2000" smtClean="0">
                <a:solidFill>
                  <a:srgbClr val="1A2146"/>
                </a:solidFill>
              </a:rPr>
              <a:t>dihasilkan dari </a:t>
            </a:r>
            <a:r>
              <a:rPr lang="en-US" sz="2000" smtClean="0">
                <a:solidFill>
                  <a:srgbClr val="1A2146"/>
                </a:solidFill>
              </a:rPr>
              <a:t>mesin</a:t>
            </a:r>
            <a:r>
              <a:rPr lang="id-ID" sz="2000" smtClean="0">
                <a:solidFill>
                  <a:srgbClr val="1A2146"/>
                </a:solidFill>
              </a:rPr>
              <a:t> A di PT. AGB</a:t>
            </a:r>
            <a:endParaRPr lang="en-US" sz="2000" smtClean="0">
              <a:solidFill>
                <a:srgbClr val="1A2146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1A2146"/>
                </a:solidFill>
              </a:rPr>
              <a:t>(</a:t>
            </a:r>
            <a:r>
              <a:rPr lang="en-US" sz="2000" i="1" smtClean="0">
                <a:solidFill>
                  <a:srgbClr val="003300"/>
                </a:solidFill>
              </a:rPr>
              <a:t>dalam mm terdekat</a:t>
            </a:r>
            <a:r>
              <a:rPr lang="en-US" sz="2000" smtClean="0">
                <a:solidFill>
                  <a:srgbClr val="1A2146"/>
                </a:solidFill>
              </a:rPr>
              <a:t>), diperoleh data </a:t>
            </a:r>
            <a:r>
              <a:rPr lang="id-ID" sz="2000" smtClean="0">
                <a:solidFill>
                  <a:srgbClr val="1A2146"/>
                </a:solidFill>
              </a:rPr>
              <a:t>40 data </a:t>
            </a:r>
            <a:r>
              <a:rPr lang="en-US" sz="2000" smtClean="0">
                <a:solidFill>
                  <a:srgbClr val="1A2146"/>
                </a:solidFill>
              </a:rPr>
              <a:t>sebagai berikut :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802896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68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80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82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73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74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79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71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76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77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60000"/>
                          </a:solidFill>
                        </a:rPr>
                        <a:t>67</a:t>
                      </a:r>
                      <a:endParaRPr lang="en-US" dirty="0">
                        <a:solidFill>
                          <a:srgbClr val="46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714348" y="4714884"/>
            <a:ext cx="6858048" cy="6810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Buatlah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distribusi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frekuensi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dari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data </a:t>
            </a:r>
            <a:r>
              <a:rPr lang="en-US" sz="2000" i="1" err="1">
                <a:solidFill>
                  <a:srgbClr val="006600"/>
                </a:solidFill>
                <a:latin typeface="+mn-lt"/>
              </a:rPr>
              <a:t>tersebut</a:t>
            </a:r>
            <a:r>
              <a:rPr lang="en-US" sz="2000" i="1" smtClean="0">
                <a:solidFill>
                  <a:srgbClr val="006600"/>
                </a:solidFill>
                <a:latin typeface="+mn-lt"/>
              </a:rPr>
              <a:t>!</a:t>
            </a:r>
            <a:endParaRPr lang="en-US" sz="2000" i="1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1171</Words>
  <Application>Microsoft Office PowerPoint</Application>
  <PresentationFormat>On-screen Show (4:3)</PresentationFormat>
  <Paragraphs>505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ESA153 - P4 / OL3</vt:lpstr>
      <vt:lpstr>POKOK BAHASAN</vt:lpstr>
      <vt:lpstr>DISTRIBUSI FREKUENSI</vt:lpstr>
      <vt:lpstr>DISTRIBUSI FREKUENSI</vt:lpstr>
      <vt:lpstr>DISTRIBUSI FREKUENSI</vt:lpstr>
      <vt:lpstr>Bagian-Bagian Distribusi Frekuensi</vt:lpstr>
      <vt:lpstr>Bagian-Bagian Distribusi Frekuensi</vt:lpstr>
      <vt:lpstr>DISTRIBUSI FREKUENSI</vt:lpstr>
      <vt:lpstr>Contoh Distribsui Frekuensi</vt:lpstr>
      <vt:lpstr>Contoh Distribsui Frekuensi</vt:lpstr>
      <vt:lpstr>Contoh Distribsui Frekuensi</vt:lpstr>
      <vt:lpstr>Contoh Distribsui Frekuensi</vt:lpstr>
      <vt:lpstr>Contoh Distribsui Frekuensi</vt:lpstr>
      <vt:lpstr>Class Limits, Boundary &amp; Mid Point</vt:lpstr>
      <vt:lpstr>Frekuensi Relatif &amp; Frekuensi Kumulatif</vt:lpstr>
      <vt:lpstr>Grafik Distribusi Frekuensi</vt:lpstr>
      <vt:lpstr>Grafik Distribusi Frekuensi</vt:lpstr>
      <vt:lpstr>ESA153 – Materi 4 / Modul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ESA153 - 02</dc:title>
  <dc:creator>owner</dc:creator>
  <cp:lastModifiedBy>owner</cp:lastModifiedBy>
  <cp:revision>65</cp:revision>
  <dcterms:created xsi:type="dcterms:W3CDTF">2017-09-16T04:15:42Z</dcterms:created>
  <dcterms:modified xsi:type="dcterms:W3CDTF">2018-09-20T05:47:48Z</dcterms:modified>
</cp:coreProperties>
</file>