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6FC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417" y="1999996"/>
            <a:ext cx="7306945" cy="2352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31540" y="4376420"/>
            <a:ext cx="5709920" cy="1630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196580" y="4376420"/>
            <a:ext cx="947420" cy="1630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945128" y="4812284"/>
            <a:ext cx="4669281" cy="509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995284" y="909954"/>
            <a:ext cx="558800" cy="528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300" spc="-5" b="1">
                <a:solidFill>
                  <a:srgbClr val="D9D9D9"/>
                </a:solidFill>
                <a:latin typeface="Tahoma"/>
                <a:cs typeface="Tahoma"/>
              </a:rPr>
              <a:t>09</a:t>
            </a:r>
            <a:endParaRPr sz="33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13091" y="581659"/>
            <a:ext cx="1120393" cy="11205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713091" y="581659"/>
            <a:ext cx="1120775" cy="1120775"/>
          </a:xfrm>
          <a:custGeom>
            <a:avLst/>
            <a:gdLst/>
            <a:ahLst/>
            <a:cxnLst/>
            <a:rect l="l" t="t" r="r" b="b"/>
            <a:pathLst>
              <a:path w="1120775" h="1120775">
                <a:moveTo>
                  <a:pt x="0" y="560197"/>
                </a:moveTo>
                <a:lnTo>
                  <a:pt x="2056" y="511863"/>
                </a:lnTo>
                <a:lnTo>
                  <a:pt x="8113" y="464671"/>
                </a:lnTo>
                <a:lnTo>
                  <a:pt x="18002" y="418788"/>
                </a:lnTo>
                <a:lnTo>
                  <a:pt x="31556" y="374382"/>
                </a:lnTo>
                <a:lnTo>
                  <a:pt x="48606" y="331623"/>
                </a:lnTo>
                <a:lnTo>
                  <a:pt x="68983" y="290678"/>
                </a:lnTo>
                <a:lnTo>
                  <a:pt x="92521" y="251715"/>
                </a:lnTo>
                <a:lnTo>
                  <a:pt x="119049" y="214902"/>
                </a:lnTo>
                <a:lnTo>
                  <a:pt x="148401" y="180408"/>
                </a:lnTo>
                <a:lnTo>
                  <a:pt x="180408" y="148401"/>
                </a:lnTo>
                <a:lnTo>
                  <a:pt x="214902" y="119049"/>
                </a:lnTo>
                <a:lnTo>
                  <a:pt x="251715" y="92521"/>
                </a:lnTo>
                <a:lnTo>
                  <a:pt x="290678" y="68983"/>
                </a:lnTo>
                <a:lnTo>
                  <a:pt x="331623" y="48606"/>
                </a:lnTo>
                <a:lnTo>
                  <a:pt x="374382" y="31556"/>
                </a:lnTo>
                <a:lnTo>
                  <a:pt x="418788" y="18002"/>
                </a:lnTo>
                <a:lnTo>
                  <a:pt x="464671" y="8113"/>
                </a:lnTo>
                <a:lnTo>
                  <a:pt x="511863" y="2056"/>
                </a:lnTo>
                <a:lnTo>
                  <a:pt x="560197" y="0"/>
                </a:lnTo>
                <a:lnTo>
                  <a:pt x="608530" y="2056"/>
                </a:lnTo>
                <a:lnTo>
                  <a:pt x="655722" y="8113"/>
                </a:lnTo>
                <a:lnTo>
                  <a:pt x="701605" y="18002"/>
                </a:lnTo>
                <a:lnTo>
                  <a:pt x="746011" y="31556"/>
                </a:lnTo>
                <a:lnTo>
                  <a:pt x="788770" y="48606"/>
                </a:lnTo>
                <a:lnTo>
                  <a:pt x="829715" y="68983"/>
                </a:lnTo>
                <a:lnTo>
                  <a:pt x="868678" y="92521"/>
                </a:lnTo>
                <a:lnTo>
                  <a:pt x="905491" y="119049"/>
                </a:lnTo>
                <a:lnTo>
                  <a:pt x="939985" y="148401"/>
                </a:lnTo>
                <a:lnTo>
                  <a:pt x="971992" y="180408"/>
                </a:lnTo>
                <a:lnTo>
                  <a:pt x="1001344" y="214902"/>
                </a:lnTo>
                <a:lnTo>
                  <a:pt x="1027872" y="251715"/>
                </a:lnTo>
                <a:lnTo>
                  <a:pt x="1051410" y="290678"/>
                </a:lnTo>
                <a:lnTo>
                  <a:pt x="1071787" y="331623"/>
                </a:lnTo>
                <a:lnTo>
                  <a:pt x="1088837" y="374382"/>
                </a:lnTo>
                <a:lnTo>
                  <a:pt x="1102391" y="418788"/>
                </a:lnTo>
                <a:lnTo>
                  <a:pt x="1112280" y="464671"/>
                </a:lnTo>
                <a:lnTo>
                  <a:pt x="1118337" y="511863"/>
                </a:lnTo>
                <a:lnTo>
                  <a:pt x="1120393" y="560197"/>
                </a:lnTo>
                <a:lnTo>
                  <a:pt x="1118337" y="608549"/>
                </a:lnTo>
                <a:lnTo>
                  <a:pt x="1112280" y="655759"/>
                </a:lnTo>
                <a:lnTo>
                  <a:pt x="1102391" y="701657"/>
                </a:lnTo>
                <a:lnTo>
                  <a:pt x="1088837" y="746075"/>
                </a:lnTo>
                <a:lnTo>
                  <a:pt x="1071787" y="788846"/>
                </a:lnTo>
                <a:lnTo>
                  <a:pt x="1051410" y="829802"/>
                </a:lnTo>
                <a:lnTo>
                  <a:pt x="1027872" y="868773"/>
                </a:lnTo>
                <a:lnTo>
                  <a:pt x="1001344" y="905593"/>
                </a:lnTo>
                <a:lnTo>
                  <a:pt x="971992" y="940093"/>
                </a:lnTo>
                <a:lnTo>
                  <a:pt x="939985" y="972105"/>
                </a:lnTo>
                <a:lnTo>
                  <a:pt x="905491" y="1001461"/>
                </a:lnTo>
                <a:lnTo>
                  <a:pt x="868678" y="1027993"/>
                </a:lnTo>
                <a:lnTo>
                  <a:pt x="829715" y="1051533"/>
                </a:lnTo>
                <a:lnTo>
                  <a:pt x="788770" y="1071912"/>
                </a:lnTo>
                <a:lnTo>
                  <a:pt x="746011" y="1088963"/>
                </a:lnTo>
                <a:lnTo>
                  <a:pt x="701605" y="1102517"/>
                </a:lnTo>
                <a:lnTo>
                  <a:pt x="655722" y="1112407"/>
                </a:lnTo>
                <a:lnTo>
                  <a:pt x="608530" y="1118464"/>
                </a:lnTo>
                <a:lnTo>
                  <a:pt x="560197" y="1120520"/>
                </a:lnTo>
                <a:lnTo>
                  <a:pt x="511863" y="1118464"/>
                </a:lnTo>
                <a:lnTo>
                  <a:pt x="464671" y="1112407"/>
                </a:lnTo>
                <a:lnTo>
                  <a:pt x="418788" y="1102517"/>
                </a:lnTo>
                <a:lnTo>
                  <a:pt x="374382" y="1088963"/>
                </a:lnTo>
                <a:lnTo>
                  <a:pt x="331623" y="1071912"/>
                </a:lnTo>
                <a:lnTo>
                  <a:pt x="290678" y="1051533"/>
                </a:lnTo>
                <a:lnTo>
                  <a:pt x="251715" y="1027993"/>
                </a:lnTo>
                <a:lnTo>
                  <a:pt x="214902" y="1001461"/>
                </a:lnTo>
                <a:lnTo>
                  <a:pt x="180408" y="972105"/>
                </a:lnTo>
                <a:lnTo>
                  <a:pt x="148401" y="940093"/>
                </a:lnTo>
                <a:lnTo>
                  <a:pt x="119049" y="905593"/>
                </a:lnTo>
                <a:lnTo>
                  <a:pt x="92521" y="868773"/>
                </a:lnTo>
                <a:lnTo>
                  <a:pt x="68983" y="829802"/>
                </a:lnTo>
                <a:lnTo>
                  <a:pt x="48606" y="788846"/>
                </a:lnTo>
                <a:lnTo>
                  <a:pt x="31556" y="746075"/>
                </a:lnTo>
                <a:lnTo>
                  <a:pt x="18002" y="701657"/>
                </a:lnTo>
                <a:lnTo>
                  <a:pt x="8113" y="655759"/>
                </a:lnTo>
                <a:lnTo>
                  <a:pt x="2056" y="608549"/>
                </a:lnTo>
                <a:lnTo>
                  <a:pt x="0" y="560197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821676" y="690244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5">
                <a:moveTo>
                  <a:pt x="0" y="451612"/>
                </a:moveTo>
                <a:lnTo>
                  <a:pt x="2649" y="500821"/>
                </a:lnTo>
                <a:lnTo>
                  <a:pt x="10415" y="548496"/>
                </a:lnTo>
                <a:lnTo>
                  <a:pt x="23022" y="594360"/>
                </a:lnTo>
                <a:lnTo>
                  <a:pt x="40194" y="638137"/>
                </a:lnTo>
                <a:lnTo>
                  <a:pt x="61656" y="679553"/>
                </a:lnTo>
                <a:lnTo>
                  <a:pt x="87132" y="718332"/>
                </a:lnTo>
                <a:lnTo>
                  <a:pt x="116347" y="754198"/>
                </a:lnTo>
                <a:lnTo>
                  <a:pt x="149025" y="786876"/>
                </a:lnTo>
                <a:lnTo>
                  <a:pt x="184891" y="816091"/>
                </a:lnTo>
                <a:lnTo>
                  <a:pt x="223670" y="841567"/>
                </a:lnTo>
                <a:lnTo>
                  <a:pt x="265086" y="863029"/>
                </a:lnTo>
                <a:lnTo>
                  <a:pt x="308863" y="880201"/>
                </a:lnTo>
                <a:lnTo>
                  <a:pt x="354727" y="892808"/>
                </a:lnTo>
                <a:lnTo>
                  <a:pt x="402402" y="900574"/>
                </a:lnTo>
                <a:lnTo>
                  <a:pt x="451612" y="903224"/>
                </a:lnTo>
                <a:lnTo>
                  <a:pt x="500821" y="900574"/>
                </a:lnTo>
                <a:lnTo>
                  <a:pt x="548496" y="892808"/>
                </a:lnTo>
                <a:lnTo>
                  <a:pt x="594359" y="880201"/>
                </a:lnTo>
                <a:lnTo>
                  <a:pt x="638137" y="863029"/>
                </a:lnTo>
                <a:lnTo>
                  <a:pt x="679553" y="841567"/>
                </a:lnTo>
                <a:lnTo>
                  <a:pt x="718332" y="816091"/>
                </a:lnTo>
                <a:lnTo>
                  <a:pt x="754198" y="786876"/>
                </a:lnTo>
                <a:lnTo>
                  <a:pt x="786876" y="754198"/>
                </a:lnTo>
                <a:lnTo>
                  <a:pt x="816091" y="718332"/>
                </a:lnTo>
                <a:lnTo>
                  <a:pt x="841567" y="679553"/>
                </a:lnTo>
                <a:lnTo>
                  <a:pt x="863029" y="638137"/>
                </a:lnTo>
                <a:lnTo>
                  <a:pt x="880201" y="594360"/>
                </a:lnTo>
                <a:lnTo>
                  <a:pt x="892808" y="548496"/>
                </a:lnTo>
                <a:lnTo>
                  <a:pt x="900574" y="500821"/>
                </a:lnTo>
                <a:lnTo>
                  <a:pt x="903224" y="451612"/>
                </a:lnTo>
                <a:lnTo>
                  <a:pt x="900574" y="402424"/>
                </a:lnTo>
                <a:lnTo>
                  <a:pt x="892808" y="354765"/>
                </a:lnTo>
                <a:lnTo>
                  <a:pt x="880201" y="308912"/>
                </a:lnTo>
                <a:lnTo>
                  <a:pt x="863029" y="265141"/>
                </a:lnTo>
                <a:lnTo>
                  <a:pt x="841567" y="223726"/>
                </a:lnTo>
                <a:lnTo>
                  <a:pt x="816091" y="184946"/>
                </a:lnTo>
                <a:lnTo>
                  <a:pt x="786876" y="149075"/>
                </a:lnTo>
                <a:lnTo>
                  <a:pt x="754198" y="116391"/>
                </a:lnTo>
                <a:lnTo>
                  <a:pt x="718332" y="87168"/>
                </a:lnTo>
                <a:lnTo>
                  <a:pt x="679553" y="61684"/>
                </a:lnTo>
                <a:lnTo>
                  <a:pt x="638137" y="40214"/>
                </a:lnTo>
                <a:lnTo>
                  <a:pt x="594360" y="23034"/>
                </a:lnTo>
                <a:lnTo>
                  <a:pt x="548496" y="10421"/>
                </a:lnTo>
                <a:lnTo>
                  <a:pt x="500821" y="2651"/>
                </a:lnTo>
                <a:lnTo>
                  <a:pt x="451612" y="0"/>
                </a:lnTo>
                <a:lnTo>
                  <a:pt x="402402" y="2651"/>
                </a:lnTo>
                <a:lnTo>
                  <a:pt x="354727" y="10421"/>
                </a:lnTo>
                <a:lnTo>
                  <a:pt x="308864" y="23034"/>
                </a:lnTo>
                <a:lnTo>
                  <a:pt x="265086" y="40214"/>
                </a:lnTo>
                <a:lnTo>
                  <a:pt x="223670" y="61684"/>
                </a:lnTo>
                <a:lnTo>
                  <a:pt x="184891" y="87168"/>
                </a:lnTo>
                <a:lnTo>
                  <a:pt x="149025" y="116391"/>
                </a:lnTo>
                <a:lnTo>
                  <a:pt x="116347" y="149075"/>
                </a:lnTo>
                <a:lnTo>
                  <a:pt x="87132" y="184946"/>
                </a:lnTo>
                <a:lnTo>
                  <a:pt x="61656" y="223726"/>
                </a:lnTo>
                <a:lnTo>
                  <a:pt x="40194" y="265141"/>
                </a:lnTo>
                <a:lnTo>
                  <a:pt x="23022" y="308912"/>
                </a:lnTo>
                <a:lnTo>
                  <a:pt x="10415" y="354765"/>
                </a:lnTo>
                <a:lnTo>
                  <a:pt x="2649" y="402424"/>
                </a:lnTo>
                <a:lnTo>
                  <a:pt x="0" y="451612"/>
                </a:lnTo>
                <a:close/>
              </a:path>
            </a:pathLst>
          </a:custGeom>
          <a:ln w="158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158353" y="760730"/>
            <a:ext cx="247650" cy="220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1686306"/>
            <a:ext cx="8104505" cy="3967479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800" spc="-130">
                <a:latin typeface="Arial"/>
                <a:cs typeface="Arial"/>
              </a:rPr>
              <a:t>Permutasi </a:t>
            </a:r>
            <a:r>
              <a:rPr dirty="0" sz="2800" spc="-60">
                <a:latin typeface="Arial"/>
                <a:cs typeface="Arial"/>
              </a:rPr>
              <a:t>dari </a:t>
            </a:r>
            <a:r>
              <a:rPr dirty="0" sz="2800" spc="-95">
                <a:latin typeface="Arial"/>
                <a:cs typeface="Arial"/>
              </a:rPr>
              <a:t>seluruh</a:t>
            </a:r>
            <a:r>
              <a:rPr dirty="0" sz="2800" spc="-280">
                <a:latin typeface="Arial"/>
                <a:cs typeface="Arial"/>
              </a:rPr>
              <a:t> </a:t>
            </a:r>
            <a:r>
              <a:rPr dirty="0" sz="2800" spc="-135">
                <a:latin typeface="Arial"/>
                <a:cs typeface="Arial"/>
              </a:rPr>
              <a:t>obyek</a:t>
            </a:r>
            <a:endParaRPr sz="2800">
              <a:latin typeface="Arial"/>
              <a:cs typeface="Arial"/>
            </a:endParaRPr>
          </a:p>
          <a:p>
            <a:pPr marL="2504440">
              <a:lnSpc>
                <a:spcPct val="100000"/>
              </a:lnSpc>
              <a:spcBef>
                <a:spcPts val="800"/>
              </a:spcBef>
            </a:pPr>
            <a:r>
              <a:rPr dirty="0" sz="4900" spc="165" i="1">
                <a:latin typeface="Times New Roman"/>
                <a:cs typeface="Times New Roman"/>
              </a:rPr>
              <a:t>nPn </a:t>
            </a:r>
            <a:r>
              <a:rPr dirty="0" sz="4900" spc="165">
                <a:latin typeface="Symbol"/>
                <a:cs typeface="Symbol"/>
              </a:rPr>
              <a:t></a:t>
            </a:r>
            <a:r>
              <a:rPr dirty="0" sz="4900" spc="-540">
                <a:latin typeface="Times New Roman"/>
                <a:cs typeface="Times New Roman"/>
              </a:rPr>
              <a:t> </a:t>
            </a:r>
            <a:r>
              <a:rPr dirty="0" sz="4900" spc="-65" i="1">
                <a:latin typeface="Times New Roman"/>
                <a:cs typeface="Times New Roman"/>
              </a:rPr>
              <a:t>n</a:t>
            </a:r>
            <a:r>
              <a:rPr dirty="0" sz="4900" spc="-65">
                <a:latin typeface="Times New Roman"/>
                <a:cs typeface="Times New Roman"/>
              </a:rPr>
              <a:t>!</a:t>
            </a:r>
            <a:endParaRPr sz="490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  <a:spcBef>
                <a:spcPts val="880"/>
              </a:spcBef>
            </a:pPr>
            <a:r>
              <a:rPr dirty="0" sz="2000" spc="-85">
                <a:latin typeface="Trebuchet MS"/>
                <a:cs typeface="Trebuchet MS"/>
              </a:rPr>
              <a:t>Contoh</a:t>
            </a:r>
            <a:r>
              <a:rPr dirty="0" sz="2000" spc="-225">
                <a:latin typeface="Trebuchet MS"/>
                <a:cs typeface="Trebuchet MS"/>
              </a:rPr>
              <a:t> </a:t>
            </a:r>
            <a:r>
              <a:rPr dirty="0" sz="2000" spc="-21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160"/>
              </a:lnSpc>
            </a:pPr>
            <a:r>
              <a:rPr dirty="0" sz="2000" spc="-85">
                <a:latin typeface="Trebuchet MS"/>
                <a:cs typeface="Trebuchet MS"/>
              </a:rPr>
              <a:t>Untuk </a:t>
            </a:r>
            <a:r>
              <a:rPr dirty="0" sz="2000" spc="-125">
                <a:latin typeface="Trebuchet MS"/>
                <a:cs typeface="Trebuchet MS"/>
              </a:rPr>
              <a:t>tiga </a:t>
            </a:r>
            <a:r>
              <a:rPr dirty="0" sz="2000" spc="-85">
                <a:latin typeface="Trebuchet MS"/>
                <a:cs typeface="Trebuchet MS"/>
              </a:rPr>
              <a:t>huruf </a:t>
            </a:r>
            <a:r>
              <a:rPr dirty="0" sz="2000" spc="-145">
                <a:latin typeface="Trebuchet MS"/>
                <a:cs typeface="Trebuchet MS"/>
              </a:rPr>
              <a:t>A, </a:t>
            </a:r>
            <a:r>
              <a:rPr dirty="0" sz="2000" spc="-165">
                <a:latin typeface="Trebuchet MS"/>
                <a:cs typeface="Trebuchet MS"/>
              </a:rPr>
              <a:t>B, </a:t>
            </a:r>
            <a:r>
              <a:rPr dirty="0" sz="2000" spc="-80">
                <a:latin typeface="Trebuchet MS"/>
                <a:cs typeface="Trebuchet MS"/>
              </a:rPr>
              <a:t>dan</a:t>
            </a:r>
            <a:r>
              <a:rPr dirty="0" sz="2000" spc="-360">
                <a:latin typeface="Trebuchet MS"/>
                <a:cs typeface="Trebuchet MS"/>
              </a:rPr>
              <a:t> </a:t>
            </a:r>
            <a:r>
              <a:rPr dirty="0" sz="2000" spc="-185">
                <a:latin typeface="Trebuchet MS"/>
                <a:cs typeface="Trebuchet MS"/>
              </a:rPr>
              <a:t>C.</a:t>
            </a:r>
            <a:endParaRPr sz="2000">
              <a:latin typeface="Trebuchet MS"/>
              <a:cs typeface="Trebuchet MS"/>
            </a:endParaRPr>
          </a:p>
          <a:p>
            <a:pPr marL="307340" indent="-236220">
              <a:lnSpc>
                <a:spcPts val="2160"/>
              </a:lnSpc>
              <a:buAutoNum type="alphaLcPeriod"/>
              <a:tabLst>
                <a:tab pos="307340" algn="l"/>
              </a:tabLst>
            </a:pPr>
            <a:r>
              <a:rPr dirty="0" sz="2000" spc="-100">
                <a:latin typeface="Trebuchet MS"/>
                <a:cs typeface="Trebuchet MS"/>
              </a:rPr>
              <a:t>Hitunglah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banyaknya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permutasi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dari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tiga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huruf</a:t>
            </a:r>
            <a:r>
              <a:rPr dirty="0" sz="2000" spc="-145">
                <a:latin typeface="Trebuchet MS"/>
                <a:cs typeface="Trebuchet MS"/>
              </a:rPr>
              <a:t> A,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165">
                <a:latin typeface="Trebuchet MS"/>
                <a:cs typeface="Trebuchet MS"/>
              </a:rPr>
              <a:t>B,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dan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85">
                <a:latin typeface="Trebuchet MS"/>
                <a:cs typeface="Trebuchet MS"/>
              </a:rPr>
              <a:t>C.</a:t>
            </a:r>
            <a:endParaRPr sz="2000">
              <a:latin typeface="Trebuchet MS"/>
              <a:cs typeface="Trebuchet MS"/>
            </a:endParaRPr>
          </a:p>
          <a:p>
            <a:pPr marL="320040" indent="-248920">
              <a:lnSpc>
                <a:spcPts val="2280"/>
              </a:lnSpc>
              <a:buAutoNum type="alphaLcPeriod"/>
              <a:tabLst>
                <a:tab pos="320040" algn="l"/>
              </a:tabLst>
            </a:pPr>
            <a:r>
              <a:rPr dirty="0" sz="2000" spc="-110">
                <a:latin typeface="Trebuchet MS"/>
                <a:cs typeface="Trebuchet MS"/>
              </a:rPr>
              <a:t>Daftarlah </a:t>
            </a:r>
            <a:r>
              <a:rPr dirty="0" sz="2000" spc="-95">
                <a:latin typeface="Trebuchet MS"/>
                <a:cs typeface="Trebuchet MS"/>
              </a:rPr>
              <a:t>permutasi </a:t>
            </a:r>
            <a:r>
              <a:rPr dirty="0" sz="2000" spc="-105">
                <a:latin typeface="Trebuchet MS"/>
                <a:cs typeface="Trebuchet MS"/>
              </a:rPr>
              <a:t>dari </a:t>
            </a:r>
            <a:r>
              <a:rPr dirty="0" sz="2000" spc="-125">
                <a:latin typeface="Trebuchet MS"/>
                <a:cs typeface="Trebuchet MS"/>
              </a:rPr>
              <a:t>tiga </a:t>
            </a:r>
            <a:r>
              <a:rPr dirty="0" sz="2000" spc="-85">
                <a:latin typeface="Trebuchet MS"/>
                <a:cs typeface="Trebuchet MS"/>
              </a:rPr>
              <a:t>huruf </a:t>
            </a:r>
            <a:r>
              <a:rPr dirty="0" sz="2000" spc="-145">
                <a:latin typeface="Trebuchet MS"/>
                <a:cs typeface="Trebuchet MS"/>
              </a:rPr>
              <a:t>A, </a:t>
            </a:r>
            <a:r>
              <a:rPr dirty="0" sz="2000" spc="-165">
                <a:latin typeface="Trebuchet MS"/>
                <a:cs typeface="Trebuchet MS"/>
              </a:rPr>
              <a:t>B, </a:t>
            </a:r>
            <a:r>
              <a:rPr dirty="0" sz="2000" spc="-80">
                <a:latin typeface="Trebuchet MS"/>
                <a:cs typeface="Trebuchet MS"/>
              </a:rPr>
              <a:t>dan</a:t>
            </a:r>
            <a:r>
              <a:rPr dirty="0" sz="2000" spc="-440">
                <a:latin typeface="Trebuchet MS"/>
                <a:cs typeface="Trebuchet MS"/>
              </a:rPr>
              <a:t> </a:t>
            </a:r>
            <a:r>
              <a:rPr dirty="0" sz="2000" spc="-185">
                <a:latin typeface="Trebuchet MS"/>
                <a:cs typeface="Trebuchet MS"/>
              </a:rPr>
              <a:t>C.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</a:pPr>
            <a:r>
              <a:rPr dirty="0" sz="2000" spc="-114">
                <a:latin typeface="Trebuchet MS"/>
                <a:cs typeface="Trebuchet MS"/>
              </a:rPr>
              <a:t>Penyelesaian</a:t>
            </a:r>
            <a:r>
              <a:rPr dirty="0" sz="2000" spc="-245">
                <a:latin typeface="Trebuchet MS"/>
                <a:cs typeface="Trebuchet MS"/>
              </a:rPr>
              <a:t> </a:t>
            </a:r>
            <a:r>
              <a:rPr dirty="0" sz="2000" spc="-21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07340" marR="5080" indent="-307340">
              <a:lnSpc>
                <a:spcPts val="2160"/>
              </a:lnSpc>
              <a:spcBef>
                <a:spcPts val="155"/>
              </a:spcBef>
              <a:buAutoNum type="alphaLcPeriod"/>
              <a:tabLst>
                <a:tab pos="307340" algn="l"/>
              </a:tabLst>
            </a:pPr>
            <a:r>
              <a:rPr dirty="0" sz="2000" spc="-75">
                <a:latin typeface="Trebuchet MS"/>
                <a:cs typeface="Trebuchet MS"/>
              </a:rPr>
              <a:t>Di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0">
                <a:latin typeface="Trebuchet MS"/>
                <a:cs typeface="Trebuchet MS"/>
              </a:rPr>
              <a:t>sini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n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=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45">
                <a:latin typeface="Trebuchet MS"/>
                <a:cs typeface="Trebuchet MS"/>
              </a:rPr>
              <a:t>3,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sehingga</a:t>
            </a:r>
            <a:r>
              <a:rPr dirty="0" sz="2000" spc="-175">
                <a:latin typeface="Trebuchet MS"/>
                <a:cs typeface="Trebuchet MS"/>
              </a:rPr>
              <a:t> </a:t>
            </a:r>
            <a:r>
              <a:rPr dirty="0" sz="2000" spc="-110">
                <a:latin typeface="Trebuchet MS"/>
                <a:cs typeface="Trebuchet MS"/>
              </a:rPr>
              <a:t>banyaknya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95">
                <a:latin typeface="Trebuchet MS"/>
                <a:cs typeface="Trebuchet MS"/>
              </a:rPr>
              <a:t>permutasi</a:t>
            </a:r>
            <a:r>
              <a:rPr dirty="0" sz="2000" spc="-135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dari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tiga</a:t>
            </a:r>
            <a:r>
              <a:rPr dirty="0" sz="2000" spc="-145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huruf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45">
                <a:latin typeface="Trebuchet MS"/>
                <a:cs typeface="Trebuchet MS"/>
              </a:rPr>
              <a:t>A,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65">
                <a:latin typeface="Trebuchet MS"/>
                <a:cs typeface="Trebuchet MS"/>
              </a:rPr>
              <a:t>B, </a:t>
            </a:r>
            <a:r>
              <a:rPr dirty="0" sz="2000" spc="-80">
                <a:latin typeface="Trebuchet MS"/>
                <a:cs typeface="Trebuchet MS"/>
              </a:rPr>
              <a:t>dan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C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adalah  </a:t>
            </a:r>
            <a:r>
              <a:rPr dirty="0" sz="2000" spc="-40">
                <a:latin typeface="Trebuchet MS"/>
                <a:cs typeface="Trebuchet MS"/>
              </a:rPr>
              <a:t>3</a:t>
            </a:r>
            <a:r>
              <a:rPr dirty="0" sz="2000" spc="-165">
                <a:latin typeface="Trebuchet MS"/>
                <a:cs typeface="Trebuchet MS"/>
              </a:rPr>
              <a:t> </a:t>
            </a:r>
            <a:r>
              <a:rPr dirty="0" sz="2000" spc="-100">
                <a:latin typeface="Trebuchet MS"/>
                <a:cs typeface="Trebuchet MS"/>
              </a:rPr>
              <a:t>P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40">
                <a:latin typeface="Trebuchet MS"/>
                <a:cs typeface="Trebuchet MS"/>
              </a:rPr>
              <a:t>3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=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40">
                <a:latin typeface="Trebuchet MS"/>
                <a:cs typeface="Trebuchet MS"/>
              </a:rPr>
              <a:t>3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!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=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3.2.1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55">
                <a:latin typeface="Trebuchet MS"/>
                <a:cs typeface="Trebuchet MS"/>
              </a:rPr>
              <a:t>=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40">
                <a:latin typeface="Trebuchet MS"/>
                <a:cs typeface="Trebuchet MS"/>
              </a:rPr>
              <a:t>6</a:t>
            </a:r>
            <a:endParaRPr sz="2000">
              <a:latin typeface="Trebuchet MS"/>
              <a:cs typeface="Trebuchet MS"/>
            </a:endParaRPr>
          </a:p>
          <a:p>
            <a:pPr marL="264160" indent="-251460">
              <a:lnSpc>
                <a:spcPts val="2130"/>
              </a:lnSpc>
              <a:buAutoNum type="alphaLcPeriod"/>
              <a:tabLst>
                <a:tab pos="264160" algn="l"/>
              </a:tabLst>
            </a:pPr>
            <a:r>
              <a:rPr dirty="0" sz="2000" spc="-105">
                <a:latin typeface="Trebuchet MS"/>
                <a:cs typeface="Trebuchet MS"/>
              </a:rPr>
              <a:t>Permutasi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dari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tiga</a:t>
            </a:r>
            <a:r>
              <a:rPr dirty="0" sz="2000" spc="-14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huruf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45">
                <a:latin typeface="Trebuchet MS"/>
                <a:cs typeface="Trebuchet MS"/>
              </a:rPr>
              <a:t>A,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65">
                <a:latin typeface="Trebuchet MS"/>
                <a:cs typeface="Trebuchet MS"/>
              </a:rPr>
              <a:t>B,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dan</a:t>
            </a:r>
            <a:r>
              <a:rPr dirty="0" sz="2000" spc="-160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C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05">
                <a:latin typeface="Trebuchet MS"/>
                <a:cs typeface="Trebuchet MS"/>
              </a:rPr>
              <a:t>adalah</a:t>
            </a:r>
            <a:r>
              <a:rPr dirty="0" sz="2000" spc="-155">
                <a:latin typeface="Trebuchet MS"/>
                <a:cs typeface="Trebuchet MS"/>
              </a:rPr>
              <a:t> </a:t>
            </a:r>
            <a:r>
              <a:rPr dirty="0" sz="2000" spc="-125">
                <a:latin typeface="Trebuchet MS"/>
                <a:cs typeface="Trebuchet MS"/>
              </a:rPr>
              <a:t>ABC,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35">
                <a:latin typeface="Trebuchet MS"/>
                <a:cs typeface="Trebuchet MS"/>
              </a:rPr>
              <a:t>ACB,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135">
                <a:latin typeface="Trebuchet MS"/>
                <a:cs typeface="Trebuchet MS"/>
              </a:rPr>
              <a:t>BAC,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20">
                <a:latin typeface="Trebuchet MS"/>
                <a:cs typeface="Trebuchet MS"/>
              </a:rPr>
              <a:t>BCA,</a:t>
            </a:r>
            <a:r>
              <a:rPr dirty="0" sz="2000" spc="-150">
                <a:latin typeface="Trebuchet MS"/>
                <a:cs typeface="Trebuchet MS"/>
              </a:rPr>
              <a:t> </a:t>
            </a:r>
            <a:r>
              <a:rPr dirty="0" sz="2000" spc="-130">
                <a:latin typeface="Trebuchet MS"/>
                <a:cs typeface="Trebuchet MS"/>
              </a:rPr>
              <a:t>CAB,</a:t>
            </a:r>
            <a:r>
              <a:rPr dirty="0" sz="2000" spc="-170">
                <a:latin typeface="Trebuchet MS"/>
                <a:cs typeface="Trebuchet MS"/>
              </a:rPr>
              <a:t> </a:t>
            </a:r>
            <a:r>
              <a:rPr dirty="0" sz="2000" spc="-85">
                <a:latin typeface="Trebuchet MS"/>
                <a:cs typeface="Trebuchet MS"/>
              </a:rPr>
              <a:t>CBA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582" y="1905253"/>
            <a:ext cx="42792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>
                <a:latin typeface="Arial"/>
                <a:cs typeface="Arial"/>
              </a:rPr>
              <a:t>Permutasi </a:t>
            </a:r>
            <a:r>
              <a:rPr dirty="0" sz="2400" spc="-160">
                <a:latin typeface="Arial"/>
                <a:cs typeface="Arial"/>
              </a:rPr>
              <a:t>sebanyak </a:t>
            </a:r>
            <a:r>
              <a:rPr dirty="0" sz="2400" spc="-165">
                <a:latin typeface="Arial"/>
                <a:cs typeface="Arial"/>
              </a:rPr>
              <a:t>x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75">
                <a:latin typeface="Arial"/>
                <a:cs typeface="Arial"/>
              </a:rPr>
              <a:t>n</a:t>
            </a:r>
            <a:r>
              <a:rPr dirty="0" sz="2400" spc="-190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obyek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582" y="3368611"/>
            <a:ext cx="672655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4">
                <a:latin typeface="Arial"/>
                <a:cs typeface="Arial"/>
              </a:rPr>
              <a:t>Contoh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4786630" algn="l"/>
              </a:tabLst>
            </a:pPr>
            <a:r>
              <a:rPr dirty="0" sz="2400" spc="-225">
                <a:latin typeface="Arial"/>
                <a:cs typeface="Arial"/>
              </a:rPr>
              <a:t>A</a:t>
            </a:r>
            <a:r>
              <a:rPr dirty="0" sz="2400" spc="-135">
                <a:latin typeface="Arial"/>
                <a:cs typeface="Arial"/>
              </a:rPr>
              <a:t>p</a:t>
            </a:r>
            <a:r>
              <a:rPr dirty="0" sz="2400" spc="-145">
                <a:latin typeface="Arial"/>
                <a:cs typeface="Arial"/>
              </a:rPr>
              <a:t>a</a:t>
            </a:r>
            <a:r>
              <a:rPr dirty="0" sz="2400" spc="-50">
                <a:latin typeface="Arial"/>
                <a:cs typeface="Arial"/>
              </a:rPr>
              <a:t>b</a:t>
            </a:r>
            <a:r>
              <a:rPr dirty="0" sz="2400" spc="-20">
                <a:latin typeface="Arial"/>
                <a:cs typeface="Arial"/>
              </a:rPr>
              <a:t>i</a:t>
            </a:r>
            <a:r>
              <a:rPr dirty="0" sz="2400" spc="20">
                <a:latin typeface="Arial"/>
                <a:cs typeface="Arial"/>
              </a:rPr>
              <a:t>l</a:t>
            </a:r>
            <a:r>
              <a:rPr dirty="0" sz="2400" spc="-190">
                <a:latin typeface="Arial"/>
                <a:cs typeface="Arial"/>
              </a:rPr>
              <a:t>a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 spc="-200">
                <a:latin typeface="Arial"/>
                <a:cs typeface="Arial"/>
              </a:rPr>
              <a:t>a</a:t>
            </a:r>
            <a:r>
              <a:rPr dirty="0" sz="2400" spc="-135">
                <a:latin typeface="Arial"/>
                <a:cs typeface="Arial"/>
              </a:rPr>
              <a:t>d</a:t>
            </a:r>
            <a:r>
              <a:rPr dirty="0" sz="2400" spc="-130">
                <a:latin typeface="Arial"/>
                <a:cs typeface="Arial"/>
              </a:rPr>
              <a:t>a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3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o</a:t>
            </a:r>
            <a:r>
              <a:rPr dirty="0" sz="2400" spc="-60">
                <a:latin typeface="Arial"/>
                <a:cs typeface="Arial"/>
              </a:rPr>
              <a:t>r</a:t>
            </a:r>
            <a:r>
              <a:rPr dirty="0" sz="2400" spc="-200">
                <a:latin typeface="Arial"/>
                <a:cs typeface="Arial"/>
              </a:rPr>
              <a:t>a</a:t>
            </a:r>
            <a:r>
              <a:rPr dirty="0" sz="2400" spc="-145">
                <a:latin typeface="Arial"/>
                <a:cs typeface="Arial"/>
              </a:rPr>
              <a:t>n</a:t>
            </a:r>
            <a:r>
              <a:rPr dirty="0" sz="2400" spc="-140">
                <a:latin typeface="Arial"/>
                <a:cs typeface="Arial"/>
              </a:rPr>
              <a:t>g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140">
                <a:latin typeface="Arial"/>
                <a:cs typeface="Arial"/>
              </a:rPr>
              <a:t>mah</a:t>
            </a:r>
            <a:r>
              <a:rPr dirty="0" sz="2400" spc="-135">
                <a:latin typeface="Arial"/>
                <a:cs typeface="Arial"/>
              </a:rPr>
              <a:t>a</a:t>
            </a:r>
            <a:r>
              <a:rPr dirty="0" sz="2400" spc="-175">
                <a:latin typeface="Arial"/>
                <a:cs typeface="Arial"/>
              </a:rPr>
              <a:t>s</a:t>
            </a:r>
            <a:r>
              <a:rPr dirty="0" sz="2400" spc="-70">
                <a:latin typeface="Arial"/>
                <a:cs typeface="Arial"/>
              </a:rPr>
              <a:t>i</a:t>
            </a:r>
            <a:r>
              <a:rPr dirty="0" sz="2400" spc="-285">
                <a:latin typeface="Arial"/>
                <a:cs typeface="Arial"/>
              </a:rPr>
              <a:t>s</a:t>
            </a:r>
            <a:r>
              <a:rPr dirty="0" sz="2400" spc="-35">
                <a:latin typeface="Arial"/>
                <a:cs typeface="Arial"/>
              </a:rPr>
              <a:t>w</a:t>
            </a:r>
            <a:r>
              <a:rPr dirty="0" sz="2400" spc="-190">
                <a:latin typeface="Arial"/>
                <a:cs typeface="Arial"/>
              </a:rPr>
              <a:t>a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85">
                <a:latin typeface="Arial"/>
                <a:cs typeface="Arial"/>
              </a:rPr>
              <a:t>(</a:t>
            </a:r>
            <a:r>
              <a:rPr dirty="0" sz="2400" spc="-225">
                <a:latin typeface="Arial"/>
                <a:cs typeface="Arial"/>
              </a:rPr>
              <a:t>A</a:t>
            </a:r>
            <a:r>
              <a:rPr dirty="0" sz="2400" spc="-275">
                <a:latin typeface="Arial"/>
                <a:cs typeface="Arial"/>
              </a:rPr>
              <a:t>BC)</a:t>
            </a:r>
            <a:r>
              <a:rPr dirty="0" sz="2400">
                <a:latin typeface="Arial"/>
                <a:cs typeface="Arial"/>
              </a:rPr>
              <a:t>	</a:t>
            </a:r>
            <a:r>
              <a:rPr dirty="0" sz="2400" spc="-50">
                <a:latin typeface="Arial"/>
                <a:cs typeface="Arial"/>
              </a:rPr>
              <a:t>d</a:t>
            </a:r>
            <a:r>
              <a:rPr dirty="0" sz="2400" spc="-20">
                <a:latin typeface="Arial"/>
                <a:cs typeface="Arial"/>
              </a:rPr>
              <a:t>i</a:t>
            </a:r>
            <a:r>
              <a:rPr dirty="0" sz="2400" spc="-75">
                <a:latin typeface="Arial"/>
                <a:cs typeface="Arial"/>
              </a:rPr>
              <a:t>pe</a:t>
            </a:r>
            <a:r>
              <a:rPr dirty="0" sz="2400" spc="-45">
                <a:latin typeface="Arial"/>
                <a:cs typeface="Arial"/>
              </a:rPr>
              <a:t>r</a:t>
            </a:r>
            <a:r>
              <a:rPr dirty="0" sz="2400" spc="-10">
                <a:latin typeface="Arial"/>
                <a:cs typeface="Arial"/>
              </a:rPr>
              <a:t>mu</a:t>
            </a:r>
            <a:r>
              <a:rPr dirty="0" sz="2400" spc="-25">
                <a:latin typeface="Arial"/>
                <a:cs typeface="Arial"/>
              </a:rPr>
              <a:t>t</a:t>
            </a:r>
            <a:r>
              <a:rPr dirty="0" sz="2400" spc="-200">
                <a:latin typeface="Arial"/>
                <a:cs typeface="Arial"/>
              </a:rPr>
              <a:t>a</a:t>
            </a:r>
            <a:r>
              <a:rPr dirty="0" sz="2400" spc="-175">
                <a:latin typeface="Arial"/>
                <a:cs typeface="Arial"/>
              </a:rPr>
              <a:t>s</a:t>
            </a:r>
            <a:r>
              <a:rPr dirty="0" sz="2400" spc="-70">
                <a:latin typeface="Arial"/>
                <a:cs typeface="Arial"/>
              </a:rPr>
              <a:t>i</a:t>
            </a:r>
            <a:r>
              <a:rPr dirty="0" sz="2400" spc="-145">
                <a:latin typeface="Arial"/>
                <a:cs typeface="Arial"/>
              </a:rPr>
              <a:t>k</a:t>
            </a:r>
            <a:r>
              <a:rPr dirty="0" sz="2400" spc="-200">
                <a:latin typeface="Arial"/>
                <a:cs typeface="Arial"/>
              </a:rPr>
              <a:t>a</a:t>
            </a:r>
            <a:r>
              <a:rPr dirty="0" sz="2400" spc="-50">
                <a:latin typeface="Arial"/>
                <a:cs typeface="Arial"/>
              </a:rPr>
              <a:t>n  </a:t>
            </a:r>
            <a:r>
              <a:rPr dirty="0" sz="2400" spc="-135">
                <a:latin typeface="Arial"/>
                <a:cs typeface="Arial"/>
              </a:rPr>
              <a:t>masing </a:t>
            </a:r>
            <a:r>
              <a:rPr dirty="0" sz="2400" spc="-140">
                <a:latin typeface="Arial"/>
                <a:cs typeface="Arial"/>
              </a:rPr>
              <a:t>– </a:t>
            </a:r>
            <a:r>
              <a:rPr dirty="0" sz="2400" spc="-135">
                <a:latin typeface="Arial"/>
                <a:cs typeface="Arial"/>
              </a:rPr>
              <a:t>masing </a:t>
            </a:r>
            <a:r>
              <a:rPr dirty="0" sz="2400" spc="-95">
                <a:latin typeface="Arial"/>
                <a:cs typeface="Arial"/>
              </a:rPr>
              <a:t>2, </a:t>
            </a:r>
            <a:r>
              <a:rPr dirty="0" sz="2400" spc="-155">
                <a:latin typeface="Arial"/>
                <a:cs typeface="Arial"/>
              </a:rPr>
              <a:t>maka </a:t>
            </a:r>
            <a:r>
              <a:rPr dirty="0" sz="2400" spc="-75">
                <a:latin typeface="Arial"/>
                <a:cs typeface="Arial"/>
              </a:rPr>
              <a:t>permutasi </a:t>
            </a:r>
            <a:r>
              <a:rPr dirty="0" sz="2400" spc="-160">
                <a:latin typeface="Arial"/>
                <a:cs typeface="Arial"/>
              </a:rPr>
              <a:t>sebagai </a:t>
            </a:r>
            <a:r>
              <a:rPr dirty="0" sz="2400" spc="-40">
                <a:latin typeface="Arial"/>
                <a:cs typeface="Arial"/>
              </a:rPr>
              <a:t>berikut</a:t>
            </a:r>
            <a:r>
              <a:rPr dirty="0" sz="2400" spc="-17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582" y="5564187"/>
            <a:ext cx="45497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15">
                <a:latin typeface="Arial"/>
                <a:cs typeface="Arial"/>
              </a:rPr>
              <a:t>AB, </a:t>
            </a:r>
            <a:r>
              <a:rPr dirty="0" sz="2400" spc="-265">
                <a:latin typeface="Arial"/>
                <a:cs typeface="Arial"/>
              </a:rPr>
              <a:t>AC, </a:t>
            </a:r>
            <a:r>
              <a:rPr dirty="0" sz="2400" spc="-204">
                <a:latin typeface="Arial"/>
                <a:cs typeface="Arial"/>
              </a:rPr>
              <a:t>BA, </a:t>
            </a:r>
            <a:r>
              <a:rPr dirty="0" sz="2400" spc="-285">
                <a:latin typeface="Arial"/>
                <a:cs typeface="Arial"/>
              </a:rPr>
              <a:t>BC, </a:t>
            </a:r>
            <a:r>
              <a:rPr dirty="0" sz="2400" spc="-340">
                <a:latin typeface="Arial"/>
                <a:cs typeface="Arial"/>
              </a:rPr>
              <a:t>CA </a:t>
            </a:r>
            <a:r>
              <a:rPr dirty="0" sz="2400" spc="-120">
                <a:latin typeface="Arial"/>
                <a:cs typeface="Arial"/>
              </a:rPr>
              <a:t>dan </a:t>
            </a:r>
            <a:r>
              <a:rPr dirty="0" sz="2400" spc="-380">
                <a:latin typeface="Arial"/>
                <a:cs typeface="Arial"/>
              </a:rPr>
              <a:t>CB </a:t>
            </a:r>
            <a:r>
              <a:rPr dirty="0" sz="2400" spc="-55">
                <a:latin typeface="Arial"/>
                <a:cs typeface="Arial"/>
              </a:rPr>
              <a:t>(jumlah</a:t>
            </a:r>
            <a:r>
              <a:rPr dirty="0" sz="2400" spc="-210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6)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76013" y="2891913"/>
            <a:ext cx="1074420" cy="0"/>
          </a:xfrm>
          <a:custGeom>
            <a:avLst/>
            <a:gdLst/>
            <a:ahLst/>
            <a:cxnLst/>
            <a:rect l="l" t="t" r="r" b="b"/>
            <a:pathLst>
              <a:path w="1074420" h="0">
                <a:moveTo>
                  <a:pt x="0" y="0"/>
                </a:moveTo>
                <a:lnTo>
                  <a:pt x="1073859" y="0"/>
                </a:lnTo>
              </a:path>
            </a:pathLst>
          </a:custGeom>
          <a:ln w="15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82306" y="2356534"/>
            <a:ext cx="31242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40" i="1">
                <a:latin typeface="Times New Roman"/>
                <a:cs typeface="Times New Roman"/>
              </a:rPr>
              <a:t>n</a:t>
            </a:r>
            <a:r>
              <a:rPr dirty="0" sz="3000" spc="-15">
                <a:latin typeface="Times New Roman"/>
                <a:cs typeface="Times New Roman"/>
              </a:rPr>
              <a:t>!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82503" y="2881985"/>
            <a:ext cx="111125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10">
                <a:latin typeface="Times New Roman"/>
                <a:cs typeface="Times New Roman"/>
              </a:rPr>
              <a:t>(</a:t>
            </a:r>
            <a:r>
              <a:rPr dirty="0" sz="3000" spc="10" i="1">
                <a:latin typeface="Times New Roman"/>
                <a:cs typeface="Times New Roman"/>
              </a:rPr>
              <a:t>n </a:t>
            </a:r>
            <a:r>
              <a:rPr dirty="0" sz="3000" spc="-20">
                <a:latin typeface="Symbol"/>
                <a:cs typeface="Symbol"/>
              </a:rPr>
              <a:t></a:t>
            </a:r>
            <a:r>
              <a:rPr dirty="0" sz="3000" spc="-545">
                <a:latin typeface="Times New Roman"/>
                <a:cs typeface="Times New Roman"/>
              </a:rPr>
              <a:t> </a:t>
            </a:r>
            <a:r>
              <a:rPr dirty="0" sz="3000" i="1">
                <a:latin typeface="Times New Roman"/>
                <a:cs typeface="Times New Roman"/>
              </a:rPr>
              <a:t>x</a:t>
            </a:r>
            <a:r>
              <a:rPr dirty="0" sz="3000">
                <a:latin typeface="Times New Roman"/>
                <a:cs typeface="Times New Roman"/>
              </a:rPr>
              <a:t>)!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8364" y="2591143"/>
            <a:ext cx="894080" cy="4832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0" i="1">
                <a:latin typeface="Times New Roman"/>
                <a:cs typeface="Times New Roman"/>
              </a:rPr>
              <a:t>nPx</a:t>
            </a:r>
            <a:r>
              <a:rPr dirty="0" sz="3000" spc="-235" i="1">
                <a:latin typeface="Times New Roman"/>
                <a:cs typeface="Times New Roman"/>
              </a:rPr>
              <a:t> </a:t>
            </a:r>
            <a:r>
              <a:rPr dirty="0" sz="3000" spc="-20">
                <a:latin typeface="Symbol"/>
                <a:cs typeface="Symbol"/>
              </a:rPr>
              <a:t></a:t>
            </a:r>
            <a:endParaRPr sz="30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19917" y="4980629"/>
            <a:ext cx="857885" cy="0"/>
          </a:xfrm>
          <a:custGeom>
            <a:avLst/>
            <a:gdLst/>
            <a:ahLst/>
            <a:cxnLst/>
            <a:rect l="l" t="t" r="r" b="b"/>
            <a:pathLst>
              <a:path w="857885" h="0">
                <a:moveTo>
                  <a:pt x="0" y="0"/>
                </a:moveTo>
                <a:lnTo>
                  <a:pt x="857262" y="0"/>
                </a:lnTo>
              </a:path>
            </a:pathLst>
          </a:custGeom>
          <a:ln w="132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24108" y="4980629"/>
            <a:ext cx="904240" cy="0"/>
          </a:xfrm>
          <a:custGeom>
            <a:avLst/>
            <a:gdLst/>
            <a:ahLst/>
            <a:cxnLst/>
            <a:rect l="l" t="t" r="r" b="b"/>
            <a:pathLst>
              <a:path w="904239" h="0">
                <a:moveTo>
                  <a:pt x="0" y="0"/>
                </a:moveTo>
                <a:lnTo>
                  <a:pt x="904161" y="0"/>
                </a:lnTo>
              </a:path>
            </a:pathLst>
          </a:custGeom>
          <a:ln w="132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522471" y="4440112"/>
            <a:ext cx="2609850" cy="95948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333375">
              <a:lnSpc>
                <a:spcPct val="100000"/>
              </a:lnSpc>
              <a:spcBef>
                <a:spcPts val="650"/>
              </a:spcBef>
              <a:tabLst>
                <a:tab pos="948690" algn="l"/>
              </a:tabLst>
            </a:pPr>
            <a:r>
              <a:rPr dirty="0" sz="2600" spc="-229">
                <a:latin typeface="Times New Roman"/>
                <a:cs typeface="Times New Roman"/>
              </a:rPr>
              <a:t>3!	</a:t>
            </a:r>
            <a:r>
              <a:rPr dirty="0" baseline="-35256" sz="3900" spc="-157">
                <a:latin typeface="Symbol"/>
                <a:cs typeface="Symbol"/>
              </a:rPr>
              <a:t></a:t>
            </a:r>
            <a:r>
              <a:rPr dirty="0" baseline="-35256" sz="3900" spc="-157">
                <a:latin typeface="Times New Roman"/>
                <a:cs typeface="Times New Roman"/>
              </a:rPr>
              <a:t> </a:t>
            </a:r>
            <a:r>
              <a:rPr dirty="0" sz="2600" spc="-10">
                <a:latin typeface="Times New Roman"/>
                <a:cs typeface="Times New Roman"/>
              </a:rPr>
              <a:t>3</a:t>
            </a:r>
            <a:r>
              <a:rPr dirty="0" sz="2600" spc="-10">
                <a:latin typeface="Symbol"/>
                <a:cs typeface="Symbol"/>
              </a:rPr>
              <a:t></a:t>
            </a:r>
            <a:r>
              <a:rPr dirty="0" sz="2600" spc="-10">
                <a:latin typeface="Times New Roman"/>
                <a:cs typeface="Times New Roman"/>
              </a:rPr>
              <a:t> </a:t>
            </a:r>
            <a:r>
              <a:rPr dirty="0" sz="2600" spc="-95">
                <a:latin typeface="Times New Roman"/>
                <a:cs typeface="Times New Roman"/>
              </a:rPr>
              <a:t>2 </a:t>
            </a:r>
            <a:r>
              <a:rPr dirty="0" sz="2600" spc="-50">
                <a:latin typeface="Symbol"/>
                <a:cs typeface="Symbol"/>
              </a:rPr>
              <a:t></a:t>
            </a:r>
            <a:r>
              <a:rPr dirty="0" sz="2600" spc="-50">
                <a:latin typeface="Times New Roman"/>
                <a:cs typeface="Times New Roman"/>
              </a:rPr>
              <a:t>1</a:t>
            </a:r>
            <a:r>
              <a:rPr dirty="0" sz="2600" spc="-470">
                <a:latin typeface="Times New Roman"/>
                <a:cs typeface="Times New Roman"/>
              </a:rPr>
              <a:t> </a:t>
            </a:r>
            <a:r>
              <a:rPr dirty="0" baseline="-35256" sz="3900" spc="-157">
                <a:latin typeface="Symbol"/>
                <a:cs typeface="Symbol"/>
              </a:rPr>
              <a:t></a:t>
            </a:r>
            <a:r>
              <a:rPr dirty="0" baseline="-35256" sz="3900" spc="-157">
                <a:latin typeface="Times New Roman"/>
                <a:cs typeface="Times New Roman"/>
              </a:rPr>
              <a:t> </a:t>
            </a:r>
            <a:r>
              <a:rPr dirty="0" baseline="-35256" sz="3900" spc="-142">
                <a:latin typeface="Times New Roman"/>
                <a:cs typeface="Times New Roman"/>
              </a:rPr>
              <a:t>6</a:t>
            </a:r>
            <a:endParaRPr baseline="-35256" sz="3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  <a:tabLst>
                <a:tab pos="1579245" algn="l"/>
              </a:tabLst>
            </a:pPr>
            <a:r>
              <a:rPr dirty="0" sz="2600" spc="-100">
                <a:latin typeface="Times New Roman"/>
                <a:cs typeface="Times New Roman"/>
              </a:rPr>
              <a:t>(3</a:t>
            </a:r>
            <a:r>
              <a:rPr dirty="0" sz="2600" spc="-325">
                <a:latin typeface="Times New Roman"/>
                <a:cs typeface="Times New Roman"/>
              </a:rPr>
              <a:t> </a:t>
            </a:r>
            <a:r>
              <a:rPr dirty="0" sz="2600" spc="-105">
                <a:latin typeface="Symbol"/>
                <a:cs typeface="Symbol"/>
              </a:rPr>
              <a:t></a:t>
            </a:r>
            <a:r>
              <a:rPr dirty="0" sz="2600" spc="-215">
                <a:latin typeface="Times New Roman"/>
                <a:cs typeface="Times New Roman"/>
              </a:rPr>
              <a:t> </a:t>
            </a:r>
            <a:r>
              <a:rPr dirty="0" sz="2600" spc="-110">
                <a:latin typeface="Times New Roman"/>
                <a:cs typeface="Times New Roman"/>
              </a:rPr>
              <a:t>2)!	</a:t>
            </a:r>
            <a:r>
              <a:rPr dirty="0" sz="2600" spc="-95">
                <a:latin typeface="Times New Roman"/>
                <a:cs typeface="Times New Roman"/>
              </a:rPr>
              <a:t>1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6803" y="4715364"/>
            <a:ext cx="772160" cy="42608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600" spc="-80">
                <a:latin typeface="Times New Roman"/>
                <a:cs typeface="Times New Roman"/>
              </a:rPr>
              <a:t>3</a:t>
            </a:r>
            <a:r>
              <a:rPr dirty="0" sz="2600" spc="-80" i="1">
                <a:latin typeface="Times New Roman"/>
                <a:cs typeface="Times New Roman"/>
              </a:rPr>
              <a:t>P</a:t>
            </a:r>
            <a:r>
              <a:rPr dirty="0" sz="2600" spc="-80">
                <a:latin typeface="Times New Roman"/>
                <a:cs typeface="Times New Roman"/>
              </a:rPr>
              <a:t>2</a:t>
            </a:r>
            <a:r>
              <a:rPr dirty="0" sz="2600" spc="-135">
                <a:latin typeface="Times New Roman"/>
                <a:cs typeface="Times New Roman"/>
              </a:rPr>
              <a:t> </a:t>
            </a:r>
            <a:r>
              <a:rPr dirty="0" sz="2600" spc="-105">
                <a:latin typeface="Symbol"/>
                <a:cs typeface="Symbol"/>
              </a:rPr>
              <a:t>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475" y="1512315"/>
            <a:ext cx="7732395" cy="282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40" b="1">
                <a:latin typeface="Trebuchet MS"/>
                <a:cs typeface="Trebuchet MS"/>
              </a:rPr>
              <a:t>Contoh:</a:t>
            </a:r>
            <a:endParaRPr sz="2400">
              <a:latin typeface="Trebuchet MS"/>
              <a:cs typeface="Trebuchet MS"/>
            </a:endParaRPr>
          </a:p>
          <a:p>
            <a:pPr algn="just" marL="12700" marR="5080">
              <a:lnSpc>
                <a:spcPct val="70000"/>
              </a:lnSpc>
              <a:spcBef>
                <a:spcPts val="980"/>
              </a:spcBef>
            </a:pPr>
            <a:r>
              <a:rPr dirty="0" sz="2400" spc="-105">
                <a:latin typeface="Arial"/>
                <a:cs typeface="Arial"/>
              </a:rPr>
              <a:t>Misalnya </a:t>
            </a:r>
            <a:r>
              <a:rPr dirty="0" sz="2400" spc="-100">
                <a:latin typeface="Arial"/>
                <a:cs typeface="Arial"/>
              </a:rPr>
              <a:t>suatu </a:t>
            </a:r>
            <a:r>
              <a:rPr dirty="0" sz="2400" spc="-50">
                <a:latin typeface="Arial"/>
                <a:cs typeface="Arial"/>
              </a:rPr>
              <a:t>daftar </a:t>
            </a:r>
            <a:r>
              <a:rPr dirty="0" sz="2400" spc="-80">
                <a:latin typeface="Arial"/>
                <a:cs typeface="Arial"/>
              </a:rPr>
              <a:t>memuat </a:t>
            </a:r>
            <a:r>
              <a:rPr dirty="0" sz="2400" spc="-120">
                <a:latin typeface="Arial"/>
                <a:cs typeface="Arial"/>
              </a:rPr>
              <a:t>10 </a:t>
            </a:r>
            <a:r>
              <a:rPr dirty="0" sz="2400" spc="-125">
                <a:latin typeface="Arial"/>
                <a:cs typeface="Arial"/>
              </a:rPr>
              <a:t>rencana </a:t>
            </a:r>
            <a:r>
              <a:rPr dirty="0" sz="2400" spc="-110">
                <a:latin typeface="Arial"/>
                <a:cs typeface="Arial"/>
              </a:rPr>
              <a:t>investasi </a:t>
            </a:r>
            <a:r>
              <a:rPr dirty="0" sz="2400" spc="-165">
                <a:latin typeface="Arial"/>
                <a:cs typeface="Arial"/>
              </a:rPr>
              <a:t>yang  </a:t>
            </a:r>
            <a:r>
              <a:rPr dirty="0" sz="2400" spc="-120">
                <a:latin typeface="Arial"/>
                <a:cs typeface="Arial"/>
              </a:rPr>
              <a:t>dikemukakan </a:t>
            </a:r>
            <a:r>
              <a:rPr dirty="0" sz="2400" spc="-70">
                <a:latin typeface="Arial"/>
                <a:cs typeface="Arial"/>
              </a:rPr>
              <a:t>oleh </a:t>
            </a:r>
            <a:r>
              <a:rPr dirty="0" sz="2400" spc="-85">
                <a:latin typeface="Arial"/>
                <a:cs typeface="Arial"/>
              </a:rPr>
              <a:t>direksi </a:t>
            </a:r>
            <a:r>
              <a:rPr dirty="0" sz="2400" spc="-130">
                <a:latin typeface="Arial"/>
                <a:cs typeface="Arial"/>
              </a:rPr>
              <a:t>perusahaan </a:t>
            </a:r>
            <a:r>
              <a:rPr dirty="0" sz="2400" spc="-145">
                <a:latin typeface="Arial"/>
                <a:cs typeface="Arial"/>
              </a:rPr>
              <a:t>kepada </a:t>
            </a:r>
            <a:r>
              <a:rPr dirty="0" sz="2400" spc="-100">
                <a:latin typeface="Arial"/>
                <a:cs typeface="Arial"/>
              </a:rPr>
              <a:t>suatu </a:t>
            </a:r>
            <a:r>
              <a:rPr dirty="0" sz="2400" spc="-105">
                <a:latin typeface="Arial"/>
                <a:cs typeface="Arial"/>
              </a:rPr>
              <a:t>dewan  </a:t>
            </a:r>
            <a:r>
              <a:rPr dirty="0" sz="2400" spc="-110">
                <a:latin typeface="Arial"/>
                <a:cs typeface="Arial"/>
              </a:rPr>
              <a:t>komisaris, </a:t>
            </a:r>
            <a:r>
              <a:rPr dirty="0" sz="2400" spc="-105">
                <a:latin typeface="Arial"/>
                <a:cs typeface="Arial"/>
              </a:rPr>
              <a:t>dimana </a:t>
            </a:r>
            <a:r>
              <a:rPr dirty="0" sz="2400" spc="-90">
                <a:latin typeface="Arial"/>
                <a:cs typeface="Arial"/>
              </a:rPr>
              <a:t>setiap </a:t>
            </a:r>
            <a:r>
              <a:rPr dirty="0" sz="2400" spc="-125">
                <a:latin typeface="Arial"/>
                <a:cs typeface="Arial"/>
              </a:rPr>
              <a:t>anggota </a:t>
            </a:r>
            <a:r>
              <a:rPr dirty="0" sz="2400" spc="-110">
                <a:latin typeface="Arial"/>
                <a:cs typeface="Arial"/>
              </a:rPr>
              <a:t>dewan komisaris </a:t>
            </a:r>
            <a:r>
              <a:rPr dirty="0" sz="2400" spc="-50">
                <a:latin typeface="Arial"/>
                <a:cs typeface="Arial"/>
              </a:rPr>
              <a:t>diminta  </a:t>
            </a:r>
            <a:r>
              <a:rPr dirty="0" sz="2400" spc="-45">
                <a:latin typeface="Arial"/>
                <a:cs typeface="Arial"/>
              </a:rPr>
              <a:t>untuk </a:t>
            </a:r>
            <a:r>
              <a:rPr dirty="0" sz="2400" spc="-90">
                <a:latin typeface="Arial"/>
                <a:cs typeface="Arial"/>
              </a:rPr>
              <a:t>memberikan </a:t>
            </a:r>
            <a:r>
              <a:rPr dirty="0" sz="2400" spc="-80">
                <a:latin typeface="Arial"/>
                <a:cs typeface="Arial"/>
              </a:rPr>
              <a:t>penilaian terhadap </a:t>
            </a:r>
            <a:r>
              <a:rPr dirty="0" sz="2400" spc="-120">
                <a:latin typeface="Arial"/>
                <a:cs typeface="Arial"/>
              </a:rPr>
              <a:t>5 </a:t>
            </a:r>
            <a:r>
              <a:rPr dirty="0" sz="2400" spc="-125">
                <a:latin typeface="Arial"/>
                <a:cs typeface="Arial"/>
              </a:rPr>
              <a:t>rencana </a:t>
            </a:r>
            <a:r>
              <a:rPr dirty="0" sz="2400" spc="-114">
                <a:latin typeface="Arial"/>
                <a:cs typeface="Arial"/>
              </a:rPr>
              <a:t>investasi  </a:t>
            </a:r>
            <a:r>
              <a:rPr dirty="0" sz="2400" spc="-60">
                <a:latin typeface="Arial"/>
                <a:cs typeface="Arial"/>
              </a:rPr>
              <a:t>tersebut </a:t>
            </a:r>
            <a:r>
              <a:rPr dirty="0" sz="2400" spc="-160">
                <a:latin typeface="Arial"/>
                <a:cs typeface="Arial"/>
              </a:rPr>
              <a:t>yang </a:t>
            </a:r>
            <a:r>
              <a:rPr dirty="0" sz="2400" spc="-130">
                <a:latin typeface="Arial"/>
                <a:cs typeface="Arial"/>
              </a:rPr>
              <a:t>dianggap </a:t>
            </a:r>
            <a:r>
              <a:rPr dirty="0" sz="2400" spc="-95">
                <a:latin typeface="Arial"/>
                <a:cs typeface="Arial"/>
              </a:rPr>
              <a:t>feasible. </a:t>
            </a:r>
            <a:r>
              <a:rPr dirty="0" sz="2400" spc="-165">
                <a:latin typeface="Arial"/>
                <a:cs typeface="Arial"/>
              </a:rPr>
              <a:t>Ada </a:t>
            </a:r>
            <a:r>
              <a:rPr dirty="0" sz="2400" spc="-110">
                <a:latin typeface="Arial"/>
                <a:cs typeface="Arial"/>
              </a:rPr>
              <a:t>berapa </a:t>
            </a:r>
            <a:r>
              <a:rPr dirty="0" sz="2400" spc="-150">
                <a:latin typeface="Arial"/>
                <a:cs typeface="Arial"/>
              </a:rPr>
              <a:t>cara </a:t>
            </a:r>
            <a:r>
              <a:rPr dirty="0" sz="2400" spc="-95">
                <a:latin typeface="Arial"/>
                <a:cs typeface="Arial"/>
              </a:rPr>
              <a:t>ranking </a:t>
            </a:r>
            <a:r>
              <a:rPr dirty="0" sz="2400" spc="-55">
                <a:latin typeface="Arial"/>
                <a:cs typeface="Arial"/>
              </a:rPr>
              <a:t>dari  </a:t>
            </a:r>
            <a:r>
              <a:rPr dirty="0" sz="2400" spc="-120">
                <a:latin typeface="Arial"/>
                <a:cs typeface="Arial"/>
              </a:rPr>
              <a:t>10 </a:t>
            </a:r>
            <a:r>
              <a:rPr dirty="0" sz="2400" spc="-125">
                <a:latin typeface="Arial"/>
                <a:cs typeface="Arial"/>
              </a:rPr>
              <a:t>rencana </a:t>
            </a:r>
            <a:r>
              <a:rPr dirty="0" sz="2400" spc="-110">
                <a:latin typeface="Arial"/>
                <a:cs typeface="Arial"/>
              </a:rPr>
              <a:t>investasi </a:t>
            </a:r>
            <a:r>
              <a:rPr dirty="0" sz="2400" spc="-60">
                <a:latin typeface="Arial"/>
                <a:cs typeface="Arial"/>
              </a:rPr>
              <a:t>tersebut </a:t>
            </a:r>
            <a:r>
              <a:rPr dirty="0" sz="2400" spc="-120">
                <a:latin typeface="Arial"/>
                <a:cs typeface="Arial"/>
              </a:rPr>
              <a:t>kalau </a:t>
            </a:r>
            <a:r>
              <a:rPr dirty="0" sz="2400" spc="-55">
                <a:latin typeface="Arial"/>
                <a:cs typeface="Arial"/>
              </a:rPr>
              <a:t>diambil </a:t>
            </a:r>
            <a:r>
              <a:rPr dirty="0" sz="2400" spc="-120">
                <a:latin typeface="Arial"/>
                <a:cs typeface="Arial"/>
              </a:rPr>
              <a:t>5 </a:t>
            </a:r>
            <a:r>
              <a:rPr dirty="0" sz="2400" spc="-90">
                <a:latin typeface="Arial"/>
                <a:cs typeface="Arial"/>
              </a:rPr>
              <a:t>setiap</a:t>
            </a:r>
            <a:r>
              <a:rPr dirty="0" sz="2400" spc="-355">
                <a:latin typeface="Arial"/>
                <a:cs typeface="Arial"/>
              </a:rPr>
              <a:t> </a:t>
            </a:r>
            <a:r>
              <a:rPr dirty="0" sz="2400" spc="-105">
                <a:latin typeface="Arial"/>
                <a:cs typeface="Arial"/>
              </a:rPr>
              <a:t>kali?</a:t>
            </a:r>
            <a:endParaRPr sz="24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2400" spc="-155" b="1">
                <a:latin typeface="Trebuchet MS"/>
                <a:cs typeface="Trebuchet MS"/>
              </a:rPr>
              <a:t>Penyelesaian:</a:t>
            </a:r>
            <a:endParaRPr sz="240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2400" spc="-105">
                <a:latin typeface="Arial"/>
                <a:cs typeface="Arial"/>
              </a:rPr>
              <a:t>Dari </a:t>
            </a:r>
            <a:r>
              <a:rPr dirty="0" sz="2400" spc="-135">
                <a:latin typeface="Arial"/>
                <a:cs typeface="Arial"/>
              </a:rPr>
              <a:t>soal </a:t>
            </a:r>
            <a:r>
              <a:rPr dirty="0" sz="2400" spc="-70">
                <a:latin typeface="Arial"/>
                <a:cs typeface="Arial"/>
              </a:rPr>
              <a:t>diketahui </a:t>
            </a:r>
            <a:r>
              <a:rPr dirty="0" sz="2400" spc="-80" i="1">
                <a:latin typeface="Trebuchet MS"/>
                <a:cs typeface="Trebuchet MS"/>
              </a:rPr>
              <a:t>n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100">
                <a:latin typeface="Arial"/>
                <a:cs typeface="Arial"/>
              </a:rPr>
              <a:t>10, </a:t>
            </a:r>
            <a:r>
              <a:rPr dirty="0" sz="2400" spc="-120">
                <a:latin typeface="Arial"/>
                <a:cs typeface="Arial"/>
              </a:rPr>
              <a:t>dan </a:t>
            </a:r>
            <a:r>
              <a:rPr dirty="0" sz="2400" spc="-165" i="1">
                <a:latin typeface="Trebuchet MS"/>
                <a:cs typeface="Trebuchet MS"/>
              </a:rPr>
              <a:t>x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95">
                <a:latin typeface="Arial"/>
                <a:cs typeface="Arial"/>
              </a:rPr>
              <a:t>5,</a:t>
            </a:r>
            <a:r>
              <a:rPr dirty="0" sz="2400" spc="-220">
                <a:latin typeface="Arial"/>
                <a:cs typeface="Arial"/>
              </a:rPr>
              <a:t> </a:t>
            </a:r>
            <a:r>
              <a:rPr dirty="0" sz="2400" spc="-130">
                <a:latin typeface="Arial"/>
                <a:cs typeface="Arial"/>
              </a:rPr>
              <a:t>maka: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475" y="4449445"/>
            <a:ext cx="4946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75">
                <a:latin typeface="Arial"/>
                <a:cs typeface="Arial"/>
              </a:rPr>
              <a:t>10</a:t>
            </a:r>
            <a:r>
              <a:rPr dirty="0" baseline="13888" sz="3600" spc="-547">
                <a:latin typeface="Arial"/>
                <a:cs typeface="Arial"/>
              </a:rPr>
              <a:t>P</a:t>
            </a:r>
            <a:r>
              <a:rPr dirty="0" sz="1600" spc="-8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92985" y="4678679"/>
            <a:ext cx="696595" cy="207010"/>
          </a:xfrm>
          <a:custGeom>
            <a:avLst/>
            <a:gdLst/>
            <a:ahLst/>
            <a:cxnLst/>
            <a:rect l="l" t="t" r="r" b="b"/>
            <a:pathLst>
              <a:path w="696594" h="207010">
                <a:moveTo>
                  <a:pt x="630046" y="0"/>
                </a:moveTo>
                <a:lnTo>
                  <a:pt x="627126" y="8382"/>
                </a:lnTo>
                <a:lnTo>
                  <a:pt x="639129" y="13573"/>
                </a:lnTo>
                <a:lnTo>
                  <a:pt x="649430" y="20764"/>
                </a:lnTo>
                <a:lnTo>
                  <a:pt x="670305" y="54125"/>
                </a:lnTo>
                <a:lnTo>
                  <a:pt x="677163" y="102489"/>
                </a:lnTo>
                <a:lnTo>
                  <a:pt x="676402" y="120778"/>
                </a:lnTo>
                <a:lnTo>
                  <a:pt x="664971" y="165481"/>
                </a:lnTo>
                <a:lnTo>
                  <a:pt x="627507" y="198628"/>
                </a:lnTo>
                <a:lnTo>
                  <a:pt x="630046" y="207010"/>
                </a:lnTo>
                <a:lnTo>
                  <a:pt x="669641" y="183507"/>
                </a:lnTo>
                <a:lnTo>
                  <a:pt x="691816" y="140176"/>
                </a:lnTo>
                <a:lnTo>
                  <a:pt x="696087" y="103632"/>
                </a:lnTo>
                <a:lnTo>
                  <a:pt x="695017" y="84631"/>
                </a:lnTo>
                <a:lnTo>
                  <a:pt x="679069" y="36322"/>
                </a:lnTo>
                <a:lnTo>
                  <a:pt x="645046" y="5407"/>
                </a:lnTo>
                <a:lnTo>
                  <a:pt x="630046" y="0"/>
                </a:lnTo>
                <a:close/>
              </a:path>
              <a:path w="696594" h="207010">
                <a:moveTo>
                  <a:pt x="66039" y="0"/>
                </a:moveTo>
                <a:lnTo>
                  <a:pt x="26517" y="23556"/>
                </a:lnTo>
                <a:lnTo>
                  <a:pt x="4270" y="67071"/>
                </a:lnTo>
                <a:lnTo>
                  <a:pt x="0" y="103632"/>
                </a:lnTo>
                <a:lnTo>
                  <a:pt x="1069" y="122630"/>
                </a:lnTo>
                <a:lnTo>
                  <a:pt x="17018" y="170815"/>
                </a:lnTo>
                <a:lnTo>
                  <a:pt x="50968" y="201604"/>
                </a:lnTo>
                <a:lnTo>
                  <a:pt x="66039" y="207010"/>
                </a:lnTo>
                <a:lnTo>
                  <a:pt x="68706" y="198628"/>
                </a:lnTo>
                <a:lnTo>
                  <a:pt x="56868" y="193413"/>
                </a:lnTo>
                <a:lnTo>
                  <a:pt x="46672" y="186150"/>
                </a:lnTo>
                <a:lnTo>
                  <a:pt x="25781" y="152263"/>
                </a:lnTo>
                <a:lnTo>
                  <a:pt x="18922" y="102489"/>
                </a:lnTo>
                <a:lnTo>
                  <a:pt x="19684" y="84796"/>
                </a:lnTo>
                <a:lnTo>
                  <a:pt x="31114" y="41148"/>
                </a:lnTo>
                <a:lnTo>
                  <a:pt x="68961" y="8382"/>
                </a:lnTo>
                <a:lnTo>
                  <a:pt x="66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73301" y="4605273"/>
            <a:ext cx="795020" cy="0"/>
          </a:xfrm>
          <a:custGeom>
            <a:avLst/>
            <a:gdLst/>
            <a:ahLst/>
            <a:cxnLst/>
            <a:rect l="l" t="t" r="r" b="b"/>
            <a:pathLst>
              <a:path w="795019" h="0">
                <a:moveTo>
                  <a:pt x="0" y="0"/>
                </a:moveTo>
                <a:lnTo>
                  <a:pt x="79501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97329" y="4279265"/>
            <a:ext cx="1197610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61060" algn="l"/>
              </a:tabLst>
            </a:pPr>
            <a:r>
              <a:rPr dirty="0" sz="1750" spc="-95">
                <a:latin typeface="DejaVu Serif"/>
                <a:cs typeface="DejaVu Serif"/>
              </a:rPr>
              <a:t>10</a:t>
            </a:r>
            <a:r>
              <a:rPr dirty="0" sz="1750" spc="-204">
                <a:latin typeface="DejaVu Serif"/>
                <a:cs typeface="DejaVu Serif"/>
              </a:rPr>
              <a:t>!</a:t>
            </a:r>
            <a:r>
              <a:rPr dirty="0" sz="1750" spc="-204">
                <a:latin typeface="DejaVu Serif"/>
                <a:cs typeface="DejaVu Serif"/>
              </a:rPr>
              <a:t>	</a:t>
            </a:r>
            <a:r>
              <a:rPr dirty="0" sz="1750" spc="-95">
                <a:latin typeface="DejaVu Serif"/>
                <a:cs typeface="DejaVu Serif"/>
              </a:rPr>
              <a:t>10</a:t>
            </a:r>
            <a:r>
              <a:rPr dirty="0" sz="1750" spc="-204">
                <a:latin typeface="DejaVu Serif"/>
                <a:cs typeface="DejaVu Serif"/>
              </a:rPr>
              <a:t>!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5216" y="4375784"/>
            <a:ext cx="1273175" cy="527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2320">
              <a:lnSpc>
                <a:spcPts val="2365"/>
              </a:lnSpc>
              <a:spcBef>
                <a:spcPts val="100"/>
              </a:spcBef>
            </a:pPr>
            <a:r>
              <a:rPr dirty="0" sz="2400" spc="-21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1585"/>
              </a:lnSpc>
              <a:tabLst>
                <a:tab pos="1066800" algn="l"/>
              </a:tabLst>
            </a:pPr>
            <a:r>
              <a:rPr dirty="0" sz="1750" spc="-95">
                <a:latin typeface="DejaVu Serif"/>
                <a:cs typeface="DejaVu Serif"/>
              </a:rPr>
              <a:t>1</a:t>
            </a:r>
            <a:r>
              <a:rPr dirty="0" sz="1750" spc="-114">
                <a:latin typeface="DejaVu Serif"/>
                <a:cs typeface="DejaVu Serif"/>
              </a:rPr>
              <a:t>0</a:t>
            </a:r>
            <a:r>
              <a:rPr dirty="0" sz="1750" spc="-190">
                <a:latin typeface="DejaVu Serif"/>
                <a:cs typeface="DejaVu Serif"/>
              </a:rPr>
              <a:t>−</a:t>
            </a:r>
            <a:r>
              <a:rPr dirty="0" sz="1750" spc="-95">
                <a:latin typeface="DejaVu Serif"/>
                <a:cs typeface="DejaVu Serif"/>
              </a:rPr>
              <a:t>5</a:t>
            </a:r>
            <a:r>
              <a:rPr dirty="0" sz="1750" spc="165">
                <a:latin typeface="DejaVu Serif"/>
                <a:cs typeface="DejaVu Serif"/>
              </a:rPr>
              <a:t> </a:t>
            </a:r>
            <a:r>
              <a:rPr dirty="0" sz="1750" spc="-204">
                <a:latin typeface="DejaVu Serif"/>
                <a:cs typeface="DejaVu Serif"/>
              </a:rPr>
              <a:t>!</a:t>
            </a:r>
            <a:r>
              <a:rPr dirty="0" sz="1750">
                <a:latin typeface="DejaVu Serif"/>
                <a:cs typeface="DejaVu Serif"/>
              </a:rPr>
              <a:t>	</a:t>
            </a:r>
            <a:r>
              <a:rPr dirty="0" sz="1750" spc="-95">
                <a:latin typeface="DejaVu Serif"/>
                <a:cs typeface="DejaVu Serif"/>
              </a:rPr>
              <a:t>5</a:t>
            </a:r>
            <a:r>
              <a:rPr dirty="0" sz="1750" spc="-204">
                <a:latin typeface="DejaVu Serif"/>
                <a:cs typeface="DejaVu Serif"/>
              </a:rPr>
              <a:t>!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57880" y="4605273"/>
            <a:ext cx="320040" cy="0"/>
          </a:xfrm>
          <a:custGeom>
            <a:avLst/>
            <a:gdLst/>
            <a:ahLst/>
            <a:cxnLst/>
            <a:rect l="l" t="t" r="r" b="b"/>
            <a:pathLst>
              <a:path w="320039" h="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540128" y="4210430"/>
            <a:ext cx="177800" cy="1087755"/>
          </a:xfrm>
          <a:prstGeom prst="rect">
            <a:avLst/>
          </a:prstGeom>
        </p:spPr>
        <p:txBody>
          <a:bodyPr wrap="square" lIns="0" tIns="1778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2400" spc="-21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dirty="0" sz="2400" spc="-21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1235" y="4810378"/>
            <a:ext cx="1707514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-95">
                <a:latin typeface="DejaVu Serif"/>
                <a:cs typeface="DejaVu Serif"/>
              </a:rPr>
              <a:t>10 </a:t>
            </a:r>
            <a:r>
              <a:rPr dirty="0" sz="1750" spc="-200">
                <a:latin typeface="DejaVu Serif"/>
                <a:cs typeface="DejaVu Serif"/>
              </a:rPr>
              <a:t>. </a:t>
            </a:r>
            <a:r>
              <a:rPr dirty="0" sz="1750" spc="-145">
                <a:latin typeface="DejaVu Serif"/>
                <a:cs typeface="DejaVu Serif"/>
              </a:rPr>
              <a:t>9 </a:t>
            </a:r>
            <a:r>
              <a:rPr dirty="0" sz="1750" spc="-200">
                <a:latin typeface="DejaVu Serif"/>
                <a:cs typeface="DejaVu Serif"/>
              </a:rPr>
              <a:t>. </a:t>
            </a:r>
            <a:r>
              <a:rPr dirty="0" sz="1750" spc="-95">
                <a:latin typeface="DejaVu Serif"/>
                <a:cs typeface="DejaVu Serif"/>
              </a:rPr>
              <a:t>8 </a:t>
            </a:r>
            <a:r>
              <a:rPr dirty="0" sz="1750" spc="-200">
                <a:latin typeface="DejaVu Serif"/>
                <a:cs typeface="DejaVu Serif"/>
              </a:rPr>
              <a:t>. </a:t>
            </a:r>
            <a:r>
              <a:rPr dirty="0" sz="1750" spc="-95">
                <a:latin typeface="DejaVu Serif"/>
                <a:cs typeface="DejaVu Serif"/>
              </a:rPr>
              <a:t>7 </a:t>
            </a:r>
            <a:r>
              <a:rPr dirty="0" sz="1750" spc="-200">
                <a:latin typeface="DejaVu Serif"/>
                <a:cs typeface="DejaVu Serif"/>
              </a:rPr>
              <a:t>. </a:t>
            </a:r>
            <a:r>
              <a:rPr dirty="0" sz="1750" spc="-95">
                <a:latin typeface="DejaVu Serif"/>
                <a:cs typeface="DejaVu Serif"/>
              </a:rPr>
              <a:t>6</a:t>
            </a:r>
            <a:r>
              <a:rPr dirty="0" sz="1750" spc="-370">
                <a:latin typeface="DejaVu Serif"/>
                <a:cs typeface="DejaVu Serif"/>
              </a:rPr>
              <a:t> </a:t>
            </a:r>
            <a:r>
              <a:rPr dirty="0" sz="1750" spc="-200">
                <a:latin typeface="DejaVu Serif"/>
                <a:cs typeface="DejaVu Serif"/>
              </a:rPr>
              <a:t>. </a:t>
            </a:r>
            <a:r>
              <a:rPr dirty="0" sz="1750" spc="-150">
                <a:latin typeface="DejaVu Serif"/>
                <a:cs typeface="DejaVu Serif"/>
              </a:rPr>
              <a:t>5!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03170" y="5140705"/>
            <a:ext cx="219075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-95">
                <a:latin typeface="DejaVu Serif"/>
                <a:cs typeface="DejaVu Serif"/>
              </a:rPr>
              <a:t>5</a:t>
            </a:r>
            <a:r>
              <a:rPr dirty="0" sz="1750" spc="-204">
                <a:latin typeface="DejaVu Serif"/>
                <a:cs typeface="DejaVu Serif"/>
              </a:rPr>
              <a:t>!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73301" y="5136134"/>
            <a:ext cx="1678939" cy="0"/>
          </a:xfrm>
          <a:custGeom>
            <a:avLst/>
            <a:gdLst/>
            <a:ahLst/>
            <a:cxnLst/>
            <a:rect l="l" t="t" r="r" b="b"/>
            <a:pathLst>
              <a:path w="1678939" h="0">
                <a:moveTo>
                  <a:pt x="0" y="0"/>
                </a:moveTo>
                <a:lnTo>
                  <a:pt x="167893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40128" y="5343842"/>
            <a:ext cx="3376929" cy="772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10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9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8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7 </a:t>
            </a:r>
            <a:r>
              <a:rPr dirty="0" sz="2400" spc="-160">
                <a:latin typeface="Arial"/>
                <a:cs typeface="Arial"/>
              </a:rPr>
              <a:t>x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30240 </a:t>
            </a:r>
            <a:r>
              <a:rPr dirty="0" sz="2400" spc="-150">
                <a:latin typeface="Arial"/>
                <a:cs typeface="Arial"/>
              </a:rPr>
              <a:t>cara </a:t>
            </a:r>
            <a:r>
              <a:rPr dirty="0" sz="2400" spc="-45">
                <a:latin typeface="Arial"/>
                <a:cs typeface="Arial"/>
              </a:rPr>
              <a:t>untuk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ranking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1809432"/>
            <a:ext cx="6890384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>
                <a:latin typeface="Arial"/>
                <a:cs typeface="Arial"/>
              </a:rPr>
              <a:t>Permutasi</a:t>
            </a:r>
            <a:r>
              <a:rPr dirty="0" sz="2400" spc="-165">
                <a:latin typeface="Arial"/>
                <a:cs typeface="Arial"/>
              </a:rPr>
              <a:t> </a:t>
            </a:r>
            <a:r>
              <a:rPr dirty="0" sz="2400" spc="-60">
                <a:latin typeface="Arial"/>
                <a:cs typeface="Arial"/>
              </a:rPr>
              <a:t>siklis/keliling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110">
                <a:latin typeface="Arial"/>
                <a:cs typeface="Arial"/>
              </a:rPr>
              <a:t>Permutasi </a:t>
            </a:r>
            <a:r>
              <a:rPr dirty="0" sz="2400" spc="-55">
                <a:latin typeface="Arial"/>
                <a:cs typeface="Arial"/>
              </a:rPr>
              <a:t>dari </a:t>
            </a:r>
            <a:r>
              <a:rPr dirty="0" sz="2400" spc="-114">
                <a:latin typeface="Arial"/>
                <a:cs typeface="Arial"/>
              </a:rPr>
              <a:t>obyek </a:t>
            </a:r>
            <a:r>
              <a:rPr dirty="0" sz="2400" spc="-160">
                <a:latin typeface="Arial"/>
                <a:cs typeface="Arial"/>
              </a:rPr>
              <a:t>yang </a:t>
            </a:r>
            <a:r>
              <a:rPr dirty="0" sz="2400" spc="-75">
                <a:latin typeface="Arial"/>
                <a:cs typeface="Arial"/>
              </a:rPr>
              <a:t>membentuk </a:t>
            </a:r>
            <a:r>
              <a:rPr dirty="0" sz="2400" spc="-100">
                <a:latin typeface="Arial"/>
                <a:cs typeface="Arial"/>
              </a:rPr>
              <a:t>suatu</a:t>
            </a:r>
            <a:r>
              <a:rPr dirty="0" sz="2400" spc="-310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lingkaran.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562" y="2907284"/>
            <a:ext cx="26606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4">
                <a:latin typeface="Arial"/>
                <a:cs typeface="Arial"/>
              </a:rPr>
              <a:t>Dirumuskan </a:t>
            </a:r>
            <a:r>
              <a:rPr dirty="0" sz="2400" spc="-160">
                <a:latin typeface="Arial"/>
                <a:cs typeface="Arial"/>
              </a:rPr>
              <a:t>sebagai</a:t>
            </a:r>
            <a:r>
              <a:rPr dirty="0" sz="2400" spc="-19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9622" y="3139363"/>
            <a:ext cx="1418590" cy="651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100">
                <a:latin typeface="Times New Roman"/>
                <a:cs typeface="Times New Roman"/>
              </a:rPr>
              <a:t>(</a:t>
            </a:r>
            <a:r>
              <a:rPr dirty="0" sz="4100" i="1">
                <a:latin typeface="Times New Roman"/>
                <a:cs typeface="Times New Roman"/>
              </a:rPr>
              <a:t>n</a:t>
            </a:r>
            <a:r>
              <a:rPr dirty="0" sz="4100" spc="-315" i="1">
                <a:latin typeface="Times New Roman"/>
                <a:cs typeface="Times New Roman"/>
              </a:rPr>
              <a:t> </a:t>
            </a:r>
            <a:r>
              <a:rPr dirty="0" sz="4100" spc="-75">
                <a:latin typeface="Symbol"/>
                <a:cs typeface="Symbol"/>
              </a:rPr>
              <a:t></a:t>
            </a:r>
            <a:r>
              <a:rPr dirty="0" sz="4100" spc="-75">
                <a:latin typeface="Times New Roman"/>
                <a:cs typeface="Times New Roman"/>
              </a:rPr>
              <a:t>1)!</a:t>
            </a:r>
            <a:endParaRPr sz="4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634" y="4096702"/>
            <a:ext cx="7302500" cy="194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Contoh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105">
                <a:latin typeface="Arial"/>
                <a:cs typeface="Arial"/>
              </a:rPr>
              <a:t>Sekelompok </a:t>
            </a:r>
            <a:r>
              <a:rPr dirty="0" sz="1800" spc="-110">
                <a:latin typeface="Arial"/>
                <a:cs typeface="Arial"/>
              </a:rPr>
              <a:t>mahasiswa </a:t>
            </a:r>
            <a:r>
              <a:rPr dirty="0" sz="1800" spc="-120">
                <a:latin typeface="Arial"/>
                <a:cs typeface="Arial"/>
              </a:rPr>
              <a:t>yang </a:t>
            </a:r>
            <a:r>
              <a:rPr dirty="0" sz="1800" spc="-10">
                <a:latin typeface="Arial"/>
                <a:cs typeface="Arial"/>
              </a:rPr>
              <a:t>terdiri </a:t>
            </a:r>
            <a:r>
              <a:rPr dirty="0" sz="1800" spc="-45">
                <a:latin typeface="Arial"/>
                <a:cs typeface="Arial"/>
              </a:rPr>
              <a:t>dari </a:t>
            </a:r>
            <a:r>
              <a:rPr dirty="0" sz="1800" spc="-90">
                <a:latin typeface="Arial"/>
                <a:cs typeface="Arial"/>
              </a:rPr>
              <a:t>10 orang </a:t>
            </a:r>
            <a:r>
              <a:rPr dirty="0" sz="1800" spc="-114">
                <a:latin typeface="Arial"/>
                <a:cs typeface="Arial"/>
              </a:rPr>
              <a:t>akan </a:t>
            </a:r>
            <a:r>
              <a:rPr dirty="0" sz="1800" spc="-110">
                <a:latin typeface="Arial"/>
                <a:cs typeface="Arial"/>
              </a:rPr>
              <a:t>mengadakan </a:t>
            </a:r>
            <a:r>
              <a:rPr dirty="0" sz="1800" spc="-60">
                <a:latin typeface="Arial"/>
                <a:cs typeface="Arial"/>
              </a:rPr>
              <a:t>rapat </a:t>
            </a:r>
            <a:r>
              <a:rPr dirty="0" sz="1800" spc="-90">
                <a:latin typeface="Arial"/>
                <a:cs typeface="Arial"/>
              </a:rPr>
              <a:t>dan  </a:t>
            </a:r>
            <a:r>
              <a:rPr dirty="0" sz="1800" spc="-70">
                <a:latin typeface="Arial"/>
                <a:cs typeface="Arial"/>
              </a:rPr>
              <a:t>duduk </a:t>
            </a:r>
            <a:r>
              <a:rPr dirty="0" sz="1800" spc="-60">
                <a:latin typeface="Arial"/>
                <a:cs typeface="Arial"/>
              </a:rPr>
              <a:t>mengelilingi </a:t>
            </a:r>
            <a:r>
              <a:rPr dirty="0" sz="1800" spc="-110">
                <a:latin typeface="Arial"/>
                <a:cs typeface="Arial"/>
              </a:rPr>
              <a:t>sebuah </a:t>
            </a:r>
            <a:r>
              <a:rPr dirty="0" sz="1800" spc="-65">
                <a:latin typeface="Arial"/>
                <a:cs typeface="Arial"/>
              </a:rPr>
              <a:t>meja, </a:t>
            </a:r>
            <a:r>
              <a:rPr dirty="0" sz="1800" spc="-114">
                <a:latin typeface="Arial"/>
                <a:cs typeface="Arial"/>
              </a:rPr>
              <a:t>ada </a:t>
            </a:r>
            <a:r>
              <a:rPr dirty="0" sz="1800" spc="-95">
                <a:latin typeface="Arial"/>
                <a:cs typeface="Arial"/>
              </a:rPr>
              <a:t>berapa </a:t>
            </a:r>
            <a:r>
              <a:rPr dirty="0" sz="1800" spc="-114">
                <a:latin typeface="Arial"/>
                <a:cs typeface="Arial"/>
              </a:rPr>
              <a:t>carakah </a:t>
            </a:r>
            <a:r>
              <a:rPr dirty="0" sz="1800" spc="-90">
                <a:latin typeface="Arial"/>
                <a:cs typeface="Arial"/>
              </a:rPr>
              <a:t>kesepuluh </a:t>
            </a:r>
            <a:r>
              <a:rPr dirty="0" sz="1800" spc="-110">
                <a:latin typeface="Arial"/>
                <a:cs typeface="Arial"/>
              </a:rPr>
              <a:t>mahasiswa  </a:t>
            </a:r>
            <a:r>
              <a:rPr dirty="0" sz="1800" spc="-50">
                <a:latin typeface="Arial"/>
                <a:cs typeface="Arial"/>
              </a:rPr>
              <a:t>tersebut </a:t>
            </a:r>
            <a:r>
              <a:rPr dirty="0" sz="1800" spc="-65">
                <a:latin typeface="Arial"/>
                <a:cs typeface="Arial"/>
              </a:rPr>
              <a:t>dapat </a:t>
            </a:r>
            <a:r>
              <a:rPr dirty="0" sz="1800" spc="-25">
                <a:latin typeface="Arial"/>
                <a:cs typeface="Arial"/>
              </a:rPr>
              <a:t>diatur </a:t>
            </a:r>
            <a:r>
              <a:rPr dirty="0" sz="1800" spc="-105">
                <a:latin typeface="Arial"/>
                <a:cs typeface="Arial"/>
              </a:rPr>
              <a:t>pada </a:t>
            </a:r>
            <a:r>
              <a:rPr dirty="0" sz="1800" spc="-75">
                <a:latin typeface="Arial"/>
                <a:cs typeface="Arial"/>
              </a:rPr>
              <a:t>sekeliling </a:t>
            </a:r>
            <a:r>
              <a:rPr dirty="0" sz="1800" spc="-70">
                <a:latin typeface="Arial"/>
                <a:cs typeface="Arial"/>
              </a:rPr>
              <a:t>meja</a:t>
            </a:r>
            <a:r>
              <a:rPr dirty="0" sz="1800" spc="-140">
                <a:latin typeface="Arial"/>
                <a:cs typeface="Arial"/>
              </a:rPr>
              <a:t> </a:t>
            </a:r>
            <a:r>
              <a:rPr dirty="0" sz="1800" spc="-65">
                <a:latin typeface="Arial"/>
                <a:cs typeface="Arial"/>
              </a:rPr>
              <a:t>tersebut?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800" spc="-110">
                <a:latin typeface="Arial"/>
                <a:cs typeface="Arial"/>
              </a:rPr>
              <a:t>Penyelesaian </a:t>
            </a:r>
            <a:r>
              <a:rPr dirty="0" sz="1800" spc="-20">
                <a:latin typeface="Arial"/>
                <a:cs typeface="Arial"/>
              </a:rPr>
              <a:t>: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 spc="-100">
                <a:latin typeface="Arial"/>
                <a:cs typeface="Arial"/>
              </a:rPr>
              <a:t>n=10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spc="-150">
                <a:latin typeface="Arial"/>
                <a:cs typeface="Arial"/>
              </a:rPr>
              <a:t>P10 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50">
                <a:latin typeface="Arial"/>
                <a:cs typeface="Arial"/>
              </a:rPr>
              <a:t>(10-1)! </a:t>
            </a:r>
            <a:r>
              <a:rPr dirty="0" sz="1800" spc="-155">
                <a:latin typeface="Arial"/>
                <a:cs typeface="Arial"/>
              </a:rPr>
              <a:t>=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9.8.7.6.5.4.3.2.1</a:t>
            </a:r>
            <a:endParaRPr sz="1800">
              <a:latin typeface="Arial"/>
              <a:cs typeface="Arial"/>
            </a:endParaRPr>
          </a:p>
          <a:p>
            <a:pPr marL="1292860">
              <a:lnSpc>
                <a:spcPct val="100000"/>
              </a:lnSpc>
            </a:pP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85">
                <a:latin typeface="Arial"/>
                <a:cs typeface="Arial"/>
              </a:rPr>
              <a:t>362880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20">
                <a:latin typeface="Arial"/>
                <a:cs typeface="Arial"/>
              </a:rPr>
              <a:t>cara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74800" y="3828973"/>
            <a:ext cx="6604000" cy="2533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93457" y="1596898"/>
            <a:ext cx="7615555" cy="2084070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800" spc="-105" b="1">
                <a:latin typeface="Trebuchet MS"/>
                <a:cs typeface="Trebuchet MS"/>
              </a:rPr>
              <a:t>Contoh</a:t>
            </a:r>
            <a:r>
              <a:rPr dirty="0" sz="1800" spc="-130" b="1">
                <a:latin typeface="Trebuchet MS"/>
                <a:cs typeface="Trebuchet MS"/>
              </a:rPr>
              <a:t> </a:t>
            </a:r>
            <a:r>
              <a:rPr dirty="0" sz="1800" spc="-165" b="1">
                <a:latin typeface="Trebuchet MS"/>
                <a:cs typeface="Trebuchet MS"/>
              </a:rPr>
              <a:t>:</a:t>
            </a:r>
            <a:endParaRPr sz="1800">
              <a:latin typeface="Trebuchet MS"/>
              <a:cs typeface="Trebuchet MS"/>
            </a:endParaRPr>
          </a:p>
          <a:p>
            <a:pPr marL="12700" marR="5080">
              <a:lnSpc>
                <a:spcPct val="107400"/>
              </a:lnSpc>
              <a:spcBef>
                <a:spcPts val="785"/>
              </a:spcBef>
            </a:pPr>
            <a:r>
              <a:rPr dirty="0" sz="1800" spc="-90">
                <a:latin typeface="Arial"/>
                <a:cs typeface="Arial"/>
              </a:rPr>
              <a:t>4 </a:t>
            </a:r>
            <a:r>
              <a:rPr dirty="0" sz="1800" spc="-85">
                <a:latin typeface="Arial"/>
                <a:cs typeface="Arial"/>
              </a:rPr>
              <a:t>orang </a:t>
            </a:r>
            <a:r>
              <a:rPr dirty="0" sz="1800" spc="-65">
                <a:latin typeface="Arial"/>
                <a:cs typeface="Arial"/>
              </a:rPr>
              <a:t>duduk </a:t>
            </a:r>
            <a:r>
              <a:rPr dirty="0" sz="1800" spc="-55">
                <a:latin typeface="Arial"/>
                <a:cs typeface="Arial"/>
              </a:rPr>
              <a:t>mengelilingi </a:t>
            </a:r>
            <a:r>
              <a:rPr dirty="0" sz="1800" spc="-70">
                <a:latin typeface="Arial"/>
                <a:cs typeface="Arial"/>
              </a:rPr>
              <a:t>meja </a:t>
            </a:r>
            <a:r>
              <a:rPr dirty="0" sz="1800" spc="-80">
                <a:latin typeface="Arial"/>
                <a:cs typeface="Arial"/>
              </a:rPr>
              <a:t>bundar, </a:t>
            </a:r>
            <a:r>
              <a:rPr dirty="0" sz="1800" spc="-120">
                <a:latin typeface="Arial"/>
                <a:cs typeface="Arial"/>
              </a:rPr>
              <a:t>maka</a:t>
            </a:r>
            <a:r>
              <a:rPr dirty="0" sz="1800" spc="260">
                <a:latin typeface="Arial"/>
                <a:cs typeface="Arial"/>
              </a:rPr>
              <a:t> </a:t>
            </a:r>
            <a:r>
              <a:rPr dirty="0" sz="1800" spc="-110">
                <a:latin typeface="Arial"/>
                <a:cs typeface="Arial"/>
              </a:rPr>
              <a:t>susunan </a:t>
            </a:r>
            <a:r>
              <a:rPr dirty="0" sz="1800" spc="-70">
                <a:latin typeface="Arial"/>
                <a:cs typeface="Arial"/>
              </a:rPr>
              <a:t>melingkar </a:t>
            </a:r>
            <a:r>
              <a:rPr dirty="0" sz="1800" spc="-90">
                <a:latin typeface="Arial"/>
                <a:cs typeface="Arial"/>
              </a:rPr>
              <a:t>4 </a:t>
            </a:r>
            <a:r>
              <a:rPr dirty="0" sz="1800" spc="-85">
                <a:latin typeface="Arial"/>
                <a:cs typeface="Arial"/>
              </a:rPr>
              <a:t>orang  </a:t>
            </a:r>
            <a:r>
              <a:rPr dirty="0" sz="1800" spc="-50">
                <a:latin typeface="Arial"/>
                <a:cs typeface="Arial"/>
              </a:rPr>
              <a:t>tersebut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0">
                <a:latin typeface="Arial"/>
                <a:cs typeface="Arial"/>
              </a:rPr>
              <a:t>adalah?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dirty="0" sz="1800" spc="-110" b="1">
                <a:latin typeface="Trebuchet MS"/>
                <a:cs typeface="Trebuchet MS"/>
              </a:rPr>
              <a:t>Penyelesaian</a:t>
            </a:r>
            <a:r>
              <a:rPr dirty="0" sz="1800" spc="-130" b="1">
                <a:latin typeface="Trebuchet MS"/>
                <a:cs typeface="Trebuchet MS"/>
              </a:rPr>
              <a:t> </a:t>
            </a:r>
            <a:r>
              <a:rPr dirty="0" sz="2400" spc="-220" b="1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dirty="0" sz="2400" spc="-365">
                <a:latin typeface="Arial"/>
                <a:cs typeface="Arial"/>
              </a:rPr>
              <a:t>P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50">
                <a:latin typeface="Arial"/>
                <a:cs typeface="Arial"/>
              </a:rPr>
              <a:t>(n-1)! </a:t>
            </a:r>
            <a:r>
              <a:rPr dirty="0" sz="2400" spc="-80">
                <a:latin typeface="Arial"/>
                <a:cs typeface="Arial"/>
              </a:rPr>
              <a:t>=(4-1)!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5">
                <a:latin typeface="Arial"/>
                <a:cs typeface="Arial"/>
              </a:rPr>
              <a:t>3!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100">
                <a:latin typeface="Arial"/>
                <a:cs typeface="Arial"/>
              </a:rPr>
              <a:t>3.2.1 </a:t>
            </a:r>
            <a:r>
              <a:rPr dirty="0" sz="2400" spc="-210">
                <a:latin typeface="Arial"/>
                <a:cs typeface="Arial"/>
              </a:rPr>
              <a:t>=</a:t>
            </a:r>
            <a:r>
              <a:rPr dirty="0" sz="2400" spc="-26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2132584"/>
            <a:ext cx="70942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4">
                <a:latin typeface="Arial"/>
                <a:cs typeface="Arial"/>
              </a:rPr>
              <a:t>Permutasi </a:t>
            </a:r>
            <a:r>
              <a:rPr dirty="0" sz="2400" spc="-160">
                <a:latin typeface="Arial"/>
                <a:cs typeface="Arial"/>
              </a:rPr>
              <a:t>sebanyak </a:t>
            </a:r>
            <a:r>
              <a:rPr dirty="0" sz="2400" spc="-165">
                <a:latin typeface="Arial"/>
                <a:cs typeface="Arial"/>
              </a:rPr>
              <a:t>x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75">
                <a:latin typeface="Arial"/>
                <a:cs typeface="Arial"/>
              </a:rPr>
              <a:t>n </a:t>
            </a:r>
            <a:r>
              <a:rPr dirty="0" sz="2400" spc="-114">
                <a:latin typeface="Arial"/>
                <a:cs typeface="Arial"/>
              </a:rPr>
              <a:t>obyek </a:t>
            </a:r>
            <a:r>
              <a:rPr dirty="0" sz="2400" spc="-140">
                <a:latin typeface="Arial"/>
                <a:cs typeface="Arial"/>
              </a:rPr>
              <a:t>dengan</a:t>
            </a:r>
            <a:r>
              <a:rPr dirty="0" sz="2400" spc="-180">
                <a:latin typeface="Arial"/>
                <a:cs typeface="Arial"/>
              </a:rPr>
              <a:t> </a:t>
            </a:r>
            <a:r>
              <a:rPr dirty="0" sz="2400" spc="-105">
                <a:latin typeface="Arial"/>
                <a:cs typeface="Arial"/>
              </a:rPr>
              <a:t>pengembalian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23334" y="2816532"/>
            <a:ext cx="3105785" cy="108648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6950" spc="-630">
                <a:solidFill>
                  <a:srgbClr val="000000"/>
                </a:solidFill>
                <a:latin typeface="DejaVu Sans"/>
                <a:cs typeface="DejaVu Sans"/>
              </a:rPr>
              <a:t>n</a:t>
            </a:r>
            <a:r>
              <a:rPr dirty="0" sz="6600" spc="-630">
                <a:solidFill>
                  <a:srgbClr val="000000"/>
                </a:solidFill>
                <a:latin typeface="DejaVu Sans"/>
                <a:cs typeface="DejaVu Sans"/>
              </a:rPr>
              <a:t>P</a:t>
            </a:r>
            <a:r>
              <a:rPr dirty="0" sz="6950" spc="-630">
                <a:solidFill>
                  <a:srgbClr val="000000"/>
                </a:solidFill>
                <a:latin typeface="DejaVu Sans"/>
                <a:cs typeface="DejaVu Sans"/>
              </a:rPr>
              <a:t>x </a:t>
            </a:r>
            <a:r>
              <a:rPr dirty="0" sz="6950" spc="-894">
                <a:solidFill>
                  <a:srgbClr val="000000"/>
                </a:solidFill>
                <a:latin typeface="DejaVu Sans"/>
                <a:cs typeface="DejaVu Sans"/>
              </a:rPr>
              <a:t>=</a:t>
            </a:r>
            <a:r>
              <a:rPr dirty="0" sz="6950" spc="-980">
                <a:solidFill>
                  <a:srgbClr val="000000"/>
                </a:solidFill>
                <a:latin typeface="DejaVu Sans"/>
                <a:cs typeface="DejaVu Sans"/>
              </a:rPr>
              <a:t> </a:t>
            </a:r>
            <a:r>
              <a:rPr dirty="0" sz="6950" spc="-675">
                <a:solidFill>
                  <a:srgbClr val="000000"/>
                </a:solidFill>
                <a:latin typeface="DejaVu Sans"/>
                <a:cs typeface="DejaVu Sans"/>
              </a:rPr>
              <a:t>n</a:t>
            </a:r>
            <a:r>
              <a:rPr dirty="0" baseline="23894" sz="6975" spc="-1012">
                <a:solidFill>
                  <a:srgbClr val="000000"/>
                </a:solidFill>
                <a:latin typeface="DejaVu Sans"/>
                <a:cs typeface="DejaVu Sans"/>
              </a:rPr>
              <a:t>x</a:t>
            </a:r>
            <a:endParaRPr baseline="23894" sz="6975">
              <a:latin typeface="DejaVu Sans"/>
              <a:cs typeface="DejaVu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0562" y="3870642"/>
            <a:ext cx="753681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>
                <a:latin typeface="Arial"/>
                <a:cs typeface="Arial"/>
              </a:rPr>
              <a:t>Dirumuskan</a:t>
            </a:r>
            <a:r>
              <a:rPr dirty="0" sz="2400" spc="-15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3627754" algn="l"/>
              </a:tabLst>
            </a:pPr>
            <a:r>
              <a:rPr dirty="0" sz="2400" spc="-114">
                <a:latin typeface="Arial"/>
                <a:cs typeface="Arial"/>
              </a:rPr>
              <a:t>Contoh </a:t>
            </a:r>
            <a:r>
              <a:rPr dirty="0" sz="2400" spc="-25">
                <a:latin typeface="Arial"/>
                <a:cs typeface="Arial"/>
              </a:rPr>
              <a:t>: </a:t>
            </a:r>
            <a:r>
              <a:rPr dirty="0" sz="2400" spc="-120">
                <a:latin typeface="Arial"/>
                <a:cs typeface="Arial"/>
              </a:rPr>
              <a:t>3</a:t>
            </a:r>
            <a:r>
              <a:rPr dirty="0" sz="2400" spc="-254">
                <a:latin typeface="Arial"/>
                <a:cs typeface="Arial"/>
              </a:rPr>
              <a:t> </a:t>
            </a:r>
            <a:r>
              <a:rPr dirty="0" sz="2400" spc="-114">
                <a:latin typeface="Arial"/>
                <a:cs typeface="Arial"/>
              </a:rPr>
              <a:t>orang</a:t>
            </a:r>
            <a:r>
              <a:rPr dirty="0" sz="2400" spc="-125">
                <a:latin typeface="Arial"/>
                <a:cs typeface="Arial"/>
              </a:rPr>
              <a:t> </a:t>
            </a:r>
            <a:r>
              <a:rPr dirty="0" sz="2400" spc="-145">
                <a:latin typeface="Arial"/>
                <a:cs typeface="Arial"/>
              </a:rPr>
              <a:t>mahasiswa	</a:t>
            </a:r>
            <a:r>
              <a:rPr dirty="0" sz="2400" spc="-225">
                <a:latin typeface="Arial"/>
                <a:cs typeface="Arial"/>
              </a:rPr>
              <a:t>(ABC) </a:t>
            </a:r>
            <a:r>
              <a:rPr dirty="0" sz="2400" spc="-85">
                <a:latin typeface="Arial"/>
                <a:cs typeface="Arial"/>
              </a:rPr>
              <a:t>dipermutasikan </a:t>
            </a:r>
            <a:r>
              <a:rPr dirty="0" sz="2400" spc="-160">
                <a:latin typeface="Arial"/>
                <a:cs typeface="Arial"/>
              </a:rPr>
              <a:t>sebanyak  </a:t>
            </a:r>
            <a:r>
              <a:rPr dirty="0" sz="2400" spc="-95">
                <a:latin typeface="Arial"/>
                <a:cs typeface="Arial"/>
              </a:rPr>
              <a:t>2, </a:t>
            </a:r>
            <a:r>
              <a:rPr dirty="0" sz="2400" spc="-140">
                <a:latin typeface="Arial"/>
                <a:cs typeface="Arial"/>
              </a:rPr>
              <a:t>dengan </a:t>
            </a:r>
            <a:r>
              <a:rPr dirty="0" sz="2400" spc="-105">
                <a:latin typeface="Arial"/>
                <a:cs typeface="Arial"/>
              </a:rPr>
              <a:t>pengembalian, </a:t>
            </a:r>
            <a:r>
              <a:rPr dirty="0" sz="2400" spc="-155">
                <a:latin typeface="Arial"/>
                <a:cs typeface="Arial"/>
              </a:rPr>
              <a:t>maka </a:t>
            </a:r>
            <a:r>
              <a:rPr dirty="0" sz="2400" spc="-65">
                <a:latin typeface="Arial"/>
                <a:cs typeface="Arial"/>
              </a:rPr>
              <a:t>jumlah </a:t>
            </a:r>
            <a:r>
              <a:rPr dirty="0" sz="2400" spc="-95">
                <a:latin typeface="Arial"/>
                <a:cs typeface="Arial"/>
              </a:rPr>
              <a:t>permutasinya</a:t>
            </a:r>
            <a:r>
              <a:rPr dirty="0" sz="2400" spc="-204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9636" y="5304997"/>
            <a:ext cx="2926715" cy="7562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85035" algn="l"/>
              </a:tabLst>
            </a:pPr>
            <a:r>
              <a:rPr dirty="0" sz="4800" spc="-30">
                <a:latin typeface="Times New Roman"/>
                <a:cs typeface="Times New Roman"/>
              </a:rPr>
              <a:t>3</a:t>
            </a:r>
            <a:r>
              <a:rPr dirty="0" sz="4800" spc="-30" i="1">
                <a:latin typeface="Times New Roman"/>
                <a:cs typeface="Times New Roman"/>
              </a:rPr>
              <a:t>P</a:t>
            </a:r>
            <a:r>
              <a:rPr dirty="0" sz="4800" spc="-30">
                <a:latin typeface="Times New Roman"/>
                <a:cs typeface="Times New Roman"/>
              </a:rPr>
              <a:t>2</a:t>
            </a:r>
            <a:r>
              <a:rPr dirty="0" sz="4800" spc="-270">
                <a:latin typeface="Times New Roman"/>
                <a:cs typeface="Times New Roman"/>
              </a:rPr>
              <a:t> </a:t>
            </a:r>
            <a:r>
              <a:rPr dirty="0" sz="4800" spc="-80">
                <a:latin typeface="Symbol"/>
                <a:cs typeface="Symbol"/>
              </a:rPr>
              <a:t></a:t>
            </a:r>
            <a:r>
              <a:rPr dirty="0" sz="4800" spc="-355">
                <a:latin typeface="Times New Roman"/>
                <a:cs typeface="Times New Roman"/>
              </a:rPr>
              <a:t> </a:t>
            </a:r>
            <a:r>
              <a:rPr dirty="0" sz="4800" spc="-70">
                <a:latin typeface="Times New Roman"/>
                <a:cs typeface="Times New Roman"/>
              </a:rPr>
              <a:t>3</a:t>
            </a:r>
            <a:r>
              <a:rPr dirty="0" baseline="41666" sz="4200" spc="-104">
                <a:latin typeface="Times New Roman"/>
                <a:cs typeface="Times New Roman"/>
              </a:rPr>
              <a:t>2	</a:t>
            </a:r>
            <a:r>
              <a:rPr dirty="0" sz="4800" spc="-80">
                <a:latin typeface="Symbol"/>
                <a:cs typeface="Symbol"/>
              </a:rPr>
              <a:t></a:t>
            </a:r>
            <a:r>
              <a:rPr dirty="0" sz="4800" spc="-440">
                <a:latin typeface="Times New Roman"/>
                <a:cs typeface="Times New Roman"/>
              </a:rPr>
              <a:t> </a:t>
            </a:r>
            <a:r>
              <a:rPr dirty="0" sz="4800" spc="-75">
                <a:latin typeface="Times New Roman"/>
                <a:cs typeface="Times New Roman"/>
              </a:rPr>
              <a:t>9</a:t>
            </a:r>
            <a:endParaRPr sz="4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1891" y="852804"/>
            <a:ext cx="2600960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180">
                <a:solidFill>
                  <a:srgbClr val="006FC0"/>
                </a:solidFill>
                <a:latin typeface="Trebuchet MS"/>
                <a:cs typeface="Trebuchet MS"/>
              </a:rPr>
              <a:t>PERMUTASI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6962" y="2195448"/>
            <a:ext cx="7484109" cy="17335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800" spc="-130">
                <a:latin typeface="Arial"/>
                <a:cs typeface="Arial"/>
              </a:rPr>
              <a:t>Permutasi </a:t>
            </a:r>
            <a:r>
              <a:rPr dirty="0" sz="2800" spc="-60">
                <a:latin typeface="Arial"/>
                <a:cs typeface="Arial"/>
              </a:rPr>
              <a:t>dari </a:t>
            </a:r>
            <a:r>
              <a:rPr dirty="0" sz="2800" spc="-90">
                <a:latin typeface="Arial"/>
                <a:cs typeface="Arial"/>
              </a:rPr>
              <a:t>n </a:t>
            </a:r>
            <a:r>
              <a:rPr dirty="0" sz="2800" spc="-135">
                <a:latin typeface="Arial"/>
                <a:cs typeface="Arial"/>
              </a:rPr>
              <a:t>obyek </a:t>
            </a:r>
            <a:r>
              <a:rPr dirty="0" sz="2800" spc="-180">
                <a:latin typeface="Arial"/>
                <a:cs typeface="Arial"/>
              </a:rPr>
              <a:t>yang </a:t>
            </a:r>
            <a:r>
              <a:rPr dirty="0" sz="2800" spc="-50">
                <a:latin typeface="Arial"/>
                <a:cs typeface="Arial"/>
              </a:rPr>
              <a:t>tidak </a:t>
            </a:r>
            <a:r>
              <a:rPr dirty="0" sz="2800" spc="-120">
                <a:latin typeface="Arial"/>
                <a:cs typeface="Arial"/>
              </a:rPr>
              <a:t>seluruhnya</a:t>
            </a:r>
            <a:r>
              <a:rPr dirty="0" sz="2800" spc="-420">
                <a:latin typeface="Arial"/>
                <a:cs typeface="Arial"/>
              </a:rPr>
              <a:t> </a:t>
            </a:r>
            <a:r>
              <a:rPr dirty="0" sz="2800" spc="-95">
                <a:latin typeface="Arial"/>
                <a:cs typeface="Arial"/>
              </a:rPr>
              <a:t>dapat  </a:t>
            </a:r>
            <a:r>
              <a:rPr dirty="0" sz="2800" spc="-120">
                <a:latin typeface="Arial"/>
                <a:cs typeface="Arial"/>
              </a:rPr>
              <a:t>dibedakan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130">
                <a:latin typeface="Arial"/>
                <a:cs typeface="Arial"/>
              </a:rPr>
              <a:t>Dirumuskan</a:t>
            </a:r>
            <a:r>
              <a:rPr dirty="0" sz="2800" spc="-165">
                <a:latin typeface="Arial"/>
                <a:cs typeface="Arial"/>
              </a:rPr>
              <a:t> </a:t>
            </a:r>
            <a:r>
              <a:rPr dirty="0" sz="2800" spc="-3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008035" y="4530581"/>
            <a:ext cx="1812925" cy="0"/>
          </a:xfrm>
          <a:custGeom>
            <a:avLst/>
            <a:gdLst/>
            <a:ahLst/>
            <a:cxnLst/>
            <a:rect l="l" t="t" r="r" b="b"/>
            <a:pathLst>
              <a:path w="1812925" h="0">
                <a:moveTo>
                  <a:pt x="0" y="0"/>
                </a:moveTo>
                <a:lnTo>
                  <a:pt x="1812491" y="0"/>
                </a:lnTo>
              </a:path>
            </a:pathLst>
          </a:custGeom>
          <a:ln w="164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022531" y="4525135"/>
            <a:ext cx="1840230" cy="523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50" spc="-70" i="1">
                <a:latin typeface="Times New Roman"/>
                <a:cs typeface="Times New Roman"/>
              </a:rPr>
              <a:t>n</a:t>
            </a:r>
            <a:r>
              <a:rPr dirty="0" baseline="-23391" sz="2850" spc="-104">
                <a:latin typeface="Times New Roman"/>
                <a:cs typeface="Times New Roman"/>
              </a:rPr>
              <a:t>1</a:t>
            </a:r>
            <a:r>
              <a:rPr dirty="0" sz="3250" spc="-70">
                <a:latin typeface="Times New Roman"/>
                <a:cs typeface="Times New Roman"/>
              </a:rPr>
              <a:t>!</a:t>
            </a:r>
            <a:r>
              <a:rPr dirty="0" sz="3250" spc="-70" i="1">
                <a:latin typeface="Times New Roman"/>
                <a:cs typeface="Times New Roman"/>
              </a:rPr>
              <a:t>n</a:t>
            </a:r>
            <a:r>
              <a:rPr dirty="0" baseline="-23391" sz="2850" spc="-104">
                <a:latin typeface="Times New Roman"/>
                <a:cs typeface="Times New Roman"/>
              </a:rPr>
              <a:t>2</a:t>
            </a:r>
            <a:r>
              <a:rPr dirty="0" sz="3250" spc="-70">
                <a:latin typeface="Times New Roman"/>
                <a:cs typeface="Times New Roman"/>
              </a:rPr>
              <a:t>!.....</a:t>
            </a:r>
            <a:r>
              <a:rPr dirty="0" sz="3250" spc="-70" i="1">
                <a:latin typeface="Times New Roman"/>
                <a:cs typeface="Times New Roman"/>
              </a:rPr>
              <a:t>n</a:t>
            </a:r>
            <a:r>
              <a:rPr dirty="0" baseline="-23391" sz="2850" spc="-104" i="1">
                <a:latin typeface="Times New Roman"/>
                <a:cs typeface="Times New Roman"/>
              </a:rPr>
              <a:t>k</a:t>
            </a:r>
            <a:r>
              <a:rPr dirty="0" baseline="-23391" sz="2850" spc="-472" i="1">
                <a:latin typeface="Times New Roman"/>
                <a:cs typeface="Times New Roman"/>
              </a:rPr>
              <a:t> </a:t>
            </a:r>
            <a:r>
              <a:rPr dirty="0" sz="3250">
                <a:latin typeface="Times New Roman"/>
                <a:cs typeface="Times New Roman"/>
              </a:rPr>
              <a:t>!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1802" y="3944229"/>
            <a:ext cx="340360" cy="523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50" spc="-240" i="1">
                <a:latin typeface="Times New Roman"/>
                <a:cs typeface="Times New Roman"/>
              </a:rPr>
              <a:t>n</a:t>
            </a:r>
            <a:r>
              <a:rPr dirty="0" sz="3250">
                <a:latin typeface="Times New Roman"/>
                <a:cs typeface="Times New Roman"/>
              </a:rPr>
              <a:t>!</a:t>
            </a:r>
            <a:endParaRPr sz="3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8610" y="4203672"/>
            <a:ext cx="2108200" cy="5238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866900" algn="l"/>
              </a:tabLst>
            </a:pPr>
            <a:r>
              <a:rPr dirty="0" sz="3250" spc="-295" i="1">
                <a:latin typeface="Times New Roman"/>
                <a:cs typeface="Times New Roman"/>
              </a:rPr>
              <a:t>n</a:t>
            </a:r>
            <a:r>
              <a:rPr dirty="0" baseline="-23391" sz="2850" spc="150">
                <a:latin typeface="Times New Roman"/>
                <a:cs typeface="Times New Roman"/>
              </a:rPr>
              <a:t>1</a:t>
            </a:r>
            <a:r>
              <a:rPr dirty="0" sz="3250">
                <a:latin typeface="Times New Roman"/>
                <a:cs typeface="Times New Roman"/>
              </a:rPr>
              <a:t>,</a:t>
            </a:r>
            <a:r>
              <a:rPr dirty="0" sz="3250" spc="-509">
                <a:latin typeface="Times New Roman"/>
                <a:cs typeface="Times New Roman"/>
              </a:rPr>
              <a:t> </a:t>
            </a:r>
            <a:r>
              <a:rPr dirty="0" sz="3250" spc="-85" i="1">
                <a:latin typeface="Times New Roman"/>
                <a:cs typeface="Times New Roman"/>
              </a:rPr>
              <a:t>n</a:t>
            </a:r>
            <a:r>
              <a:rPr dirty="0" baseline="-23391" sz="2850">
                <a:latin typeface="Times New Roman"/>
                <a:cs typeface="Times New Roman"/>
              </a:rPr>
              <a:t>2</a:t>
            </a:r>
            <a:r>
              <a:rPr dirty="0" baseline="-23391" sz="2850" spc="-352">
                <a:latin typeface="Times New Roman"/>
                <a:cs typeface="Times New Roman"/>
              </a:rPr>
              <a:t> </a:t>
            </a:r>
            <a:r>
              <a:rPr dirty="0" sz="3250" spc="25">
                <a:latin typeface="Times New Roman"/>
                <a:cs typeface="Times New Roman"/>
              </a:rPr>
              <a:t>,.</a:t>
            </a:r>
            <a:r>
              <a:rPr dirty="0" sz="3250" spc="20">
                <a:latin typeface="Times New Roman"/>
                <a:cs typeface="Times New Roman"/>
              </a:rPr>
              <a:t>.</a:t>
            </a:r>
            <a:r>
              <a:rPr dirty="0" sz="3250" spc="25">
                <a:latin typeface="Times New Roman"/>
                <a:cs typeface="Times New Roman"/>
              </a:rPr>
              <a:t>..</a:t>
            </a:r>
            <a:r>
              <a:rPr dirty="0" sz="3250" spc="-385">
                <a:latin typeface="Times New Roman"/>
                <a:cs typeface="Times New Roman"/>
              </a:rPr>
              <a:t>.</a:t>
            </a:r>
            <a:r>
              <a:rPr dirty="0" sz="3250" spc="-90" i="1">
                <a:latin typeface="Times New Roman"/>
                <a:cs typeface="Times New Roman"/>
              </a:rPr>
              <a:t>n</a:t>
            </a:r>
            <a:r>
              <a:rPr dirty="0" baseline="-23391" sz="2850" i="1">
                <a:latin typeface="Times New Roman"/>
                <a:cs typeface="Times New Roman"/>
              </a:rPr>
              <a:t>k</a:t>
            </a:r>
            <a:r>
              <a:rPr dirty="0" baseline="-23391" sz="2850" i="1">
                <a:latin typeface="Times New Roman"/>
                <a:cs typeface="Times New Roman"/>
              </a:rPr>
              <a:t>	</a:t>
            </a:r>
            <a:r>
              <a:rPr dirty="0" sz="3250" spc="5">
                <a:latin typeface="Symbol"/>
                <a:cs typeface="Symbol"/>
              </a:rPr>
              <a:t></a:t>
            </a:r>
            <a:endParaRPr sz="3250">
              <a:latin typeface="Symbol"/>
              <a:cs typeface="Symbo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562" y="1858390"/>
            <a:ext cx="721360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5" b="1">
                <a:latin typeface="Trebuchet MS"/>
                <a:cs typeface="Trebuchet MS"/>
              </a:rPr>
              <a:t>Contoh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220" b="1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150">
                <a:latin typeface="Arial"/>
                <a:cs typeface="Arial"/>
              </a:rPr>
              <a:t>Berapakah banyaknya susunan </a:t>
            </a:r>
            <a:r>
              <a:rPr dirty="0" sz="2400" spc="-100">
                <a:latin typeface="Arial"/>
                <a:cs typeface="Arial"/>
              </a:rPr>
              <a:t>berbeda </a:t>
            </a:r>
            <a:r>
              <a:rPr dirty="0" sz="2400" spc="-160">
                <a:latin typeface="Arial"/>
                <a:cs typeface="Arial"/>
              </a:rPr>
              <a:t>yang </a:t>
            </a:r>
            <a:r>
              <a:rPr dirty="0" sz="2400" spc="-90">
                <a:latin typeface="Arial"/>
                <a:cs typeface="Arial"/>
              </a:rPr>
              <a:t>dapat</a:t>
            </a:r>
            <a:r>
              <a:rPr dirty="0" sz="2400" spc="65">
                <a:latin typeface="Arial"/>
                <a:cs typeface="Arial"/>
              </a:rPr>
              <a:t> </a:t>
            </a:r>
            <a:r>
              <a:rPr dirty="0" sz="2400" spc="-50">
                <a:latin typeface="Arial"/>
                <a:cs typeface="Arial"/>
              </a:rPr>
              <a:t>dibuat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30">
                <a:latin typeface="Arial"/>
                <a:cs typeface="Arial"/>
              </a:rPr>
              <a:t>huruf-huruf</a:t>
            </a:r>
            <a:r>
              <a:rPr dirty="0" sz="2400" spc="-175">
                <a:latin typeface="Arial"/>
                <a:cs typeface="Arial"/>
              </a:rPr>
              <a:t> </a:t>
            </a:r>
            <a:r>
              <a:rPr dirty="0" sz="2400" spc="-170">
                <a:latin typeface="Arial"/>
                <a:cs typeface="Arial"/>
              </a:rPr>
              <a:t>“PENDIDIK”?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ts val="2880"/>
              </a:lnSpc>
            </a:pPr>
            <a:r>
              <a:rPr dirty="0" sz="2400" spc="-155" b="1">
                <a:latin typeface="Trebuchet MS"/>
                <a:cs typeface="Trebuchet MS"/>
              </a:rPr>
              <a:t>Penyelesaian: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85">
                <a:latin typeface="Arial"/>
                <a:cs typeface="Arial"/>
              </a:rPr>
              <a:t>Diketahui: </a:t>
            </a:r>
            <a:r>
              <a:rPr dirty="0" sz="2400" spc="-65">
                <a:latin typeface="Arial"/>
                <a:cs typeface="Arial"/>
              </a:rPr>
              <a:t>jumlah </a:t>
            </a:r>
            <a:r>
              <a:rPr dirty="0" sz="2400" spc="-30">
                <a:latin typeface="Arial"/>
                <a:cs typeface="Arial"/>
              </a:rPr>
              <a:t>huruf </a:t>
            </a:r>
            <a:r>
              <a:rPr dirty="0" sz="2400" spc="-80">
                <a:latin typeface="Arial"/>
                <a:cs typeface="Arial"/>
              </a:rPr>
              <a:t>(</a:t>
            </a:r>
            <a:r>
              <a:rPr dirty="0" sz="2400" spc="-80" i="1">
                <a:latin typeface="Trebuchet MS"/>
                <a:cs typeface="Trebuchet MS"/>
              </a:rPr>
              <a:t>n </a:t>
            </a:r>
            <a:r>
              <a:rPr dirty="0" sz="2400" spc="-210">
                <a:latin typeface="Arial"/>
                <a:cs typeface="Arial"/>
              </a:rPr>
              <a:t>=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95">
                <a:latin typeface="Arial"/>
                <a:cs typeface="Arial"/>
              </a:rPr>
              <a:t>8)</a:t>
            </a:r>
            <a:endParaRPr sz="2400">
              <a:latin typeface="Arial"/>
              <a:cs typeface="Arial"/>
            </a:endParaRPr>
          </a:p>
          <a:p>
            <a:pPr marL="1384300">
              <a:lnSpc>
                <a:spcPct val="100000"/>
              </a:lnSpc>
            </a:pPr>
            <a:r>
              <a:rPr dirty="0" sz="2400" spc="-60">
                <a:latin typeface="Arial"/>
                <a:cs typeface="Arial"/>
              </a:rPr>
              <a:t>Huruf </a:t>
            </a:r>
            <a:r>
              <a:rPr dirty="0" sz="2400" spc="-160">
                <a:latin typeface="Arial"/>
                <a:cs typeface="Arial"/>
              </a:rPr>
              <a:t>yang </a:t>
            </a:r>
            <a:r>
              <a:rPr dirty="0" sz="2400" spc="-185">
                <a:latin typeface="Arial"/>
                <a:cs typeface="Arial"/>
              </a:rPr>
              <a:t>sama </a:t>
            </a:r>
            <a:r>
              <a:rPr dirty="0" sz="2400" spc="45">
                <a:latin typeface="Arial"/>
                <a:cs typeface="Arial"/>
              </a:rPr>
              <a:t>“D”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55" i="1">
                <a:latin typeface="Trebuchet MS"/>
                <a:cs typeface="Trebuchet MS"/>
              </a:rPr>
              <a:t>n</a:t>
            </a:r>
            <a:r>
              <a:rPr dirty="0" baseline="-20833" sz="2400" spc="-82" i="1">
                <a:latin typeface="Trebuchet MS"/>
                <a:cs typeface="Trebuchet MS"/>
              </a:rPr>
              <a:t>1 </a:t>
            </a:r>
            <a:r>
              <a:rPr dirty="0" sz="2400" spc="-65" i="1">
                <a:latin typeface="Trebuchet MS"/>
                <a:cs typeface="Trebuchet MS"/>
              </a:rPr>
              <a:t>= </a:t>
            </a:r>
            <a:r>
              <a:rPr dirty="0" sz="2400" spc="-45" i="1">
                <a:latin typeface="Trebuchet MS"/>
                <a:cs typeface="Trebuchet MS"/>
              </a:rPr>
              <a:t>2 </a:t>
            </a:r>
            <a:r>
              <a:rPr dirty="0" sz="2400" spc="-240" i="1">
                <a:latin typeface="Trebuchet MS"/>
                <a:cs typeface="Trebuchet MS"/>
              </a:rPr>
              <a:t>; </a:t>
            </a:r>
            <a:r>
              <a:rPr dirty="0" sz="2400" spc="110">
                <a:latin typeface="Arial"/>
                <a:cs typeface="Arial"/>
              </a:rPr>
              <a:t>“I”</a:t>
            </a:r>
            <a:r>
              <a:rPr dirty="0" sz="2400" spc="-450">
                <a:latin typeface="Arial"/>
                <a:cs typeface="Arial"/>
              </a:rPr>
              <a:t>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55" i="1">
                <a:latin typeface="Trebuchet MS"/>
                <a:cs typeface="Trebuchet MS"/>
              </a:rPr>
              <a:t>n</a:t>
            </a:r>
            <a:r>
              <a:rPr dirty="0" baseline="-20833" sz="2400" spc="-82" i="1">
                <a:latin typeface="Trebuchet MS"/>
                <a:cs typeface="Trebuchet MS"/>
              </a:rPr>
              <a:t>2 </a:t>
            </a:r>
            <a:r>
              <a:rPr dirty="0" sz="2400" spc="-65" i="1">
                <a:latin typeface="Trebuchet MS"/>
                <a:cs typeface="Trebuchet MS"/>
              </a:rPr>
              <a:t>= </a:t>
            </a:r>
            <a:r>
              <a:rPr dirty="0" sz="2400" spc="-45" i="1">
                <a:latin typeface="Trebuchet MS"/>
                <a:cs typeface="Trebuchet MS"/>
              </a:rPr>
              <a:t>2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105">
                <a:latin typeface="Arial"/>
                <a:cs typeface="Arial"/>
              </a:rPr>
              <a:t>Maka: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45004" y="5101082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 h="0">
                <a:moveTo>
                  <a:pt x="0" y="0"/>
                </a:moveTo>
                <a:lnTo>
                  <a:pt x="42925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7762" y="5024183"/>
            <a:ext cx="14605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0833" sz="2400" spc="-195">
                <a:latin typeface="Arial"/>
                <a:cs typeface="Arial"/>
              </a:rPr>
              <a:t>8</a:t>
            </a:r>
            <a:r>
              <a:rPr dirty="0" baseline="27777" sz="3600" spc="-195">
                <a:latin typeface="Arial"/>
                <a:cs typeface="Arial"/>
              </a:rPr>
              <a:t>P</a:t>
            </a:r>
            <a:r>
              <a:rPr dirty="0" baseline="20833" sz="2400" spc="-195">
                <a:latin typeface="Arial"/>
                <a:cs typeface="Arial"/>
              </a:rPr>
              <a:t>2.2 </a:t>
            </a:r>
            <a:r>
              <a:rPr dirty="0" baseline="27777" sz="3600" spc="-307">
                <a:latin typeface="Arial"/>
                <a:cs typeface="Arial"/>
              </a:rPr>
              <a:t>= </a:t>
            </a:r>
            <a:r>
              <a:rPr dirty="0" sz="1750" spc="-160">
                <a:latin typeface="DejaVu Serif"/>
                <a:cs typeface="DejaVu Serif"/>
              </a:rPr>
              <a:t>2!.2!</a:t>
            </a:r>
            <a:r>
              <a:rPr dirty="0" sz="1750">
                <a:latin typeface="DejaVu Serif"/>
                <a:cs typeface="DejaVu Serif"/>
              </a:rPr>
              <a:t> </a:t>
            </a:r>
            <a:r>
              <a:rPr dirty="0" baseline="27777" sz="3600" spc="-307">
                <a:latin typeface="Arial"/>
                <a:cs typeface="Arial"/>
              </a:rPr>
              <a:t>=</a:t>
            </a:r>
            <a:endParaRPr baseline="27777"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49779" y="4774882"/>
            <a:ext cx="1981835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614680" algn="l"/>
              </a:tabLst>
            </a:pPr>
            <a:r>
              <a:rPr dirty="0" sz="1750" spc="-150">
                <a:latin typeface="DejaVu Serif"/>
                <a:cs typeface="DejaVu Serif"/>
              </a:rPr>
              <a:t>8!	8.7.6.5.4.3.2.1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0120" y="5105463"/>
            <a:ext cx="680720" cy="2940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50" spc="-95">
                <a:latin typeface="DejaVu Serif"/>
                <a:cs typeface="DejaVu Serif"/>
              </a:rPr>
              <a:t>2</a:t>
            </a:r>
            <a:r>
              <a:rPr dirty="0" sz="1750" spc="-200">
                <a:latin typeface="DejaVu Serif"/>
                <a:cs typeface="DejaVu Serif"/>
              </a:rPr>
              <a:t>.</a:t>
            </a:r>
            <a:r>
              <a:rPr dirty="0" sz="1750" spc="-95">
                <a:latin typeface="DejaVu Serif"/>
                <a:cs typeface="DejaVu Serif"/>
              </a:rPr>
              <a:t>1</a:t>
            </a:r>
            <a:r>
              <a:rPr dirty="0" sz="1750" spc="-200">
                <a:latin typeface="DejaVu Serif"/>
                <a:cs typeface="DejaVu Serif"/>
              </a:rPr>
              <a:t>.</a:t>
            </a:r>
            <a:r>
              <a:rPr dirty="0" sz="1750" spc="-100">
                <a:latin typeface="DejaVu Serif"/>
                <a:cs typeface="DejaVu Serif"/>
              </a:rPr>
              <a:t>2</a:t>
            </a:r>
            <a:r>
              <a:rPr dirty="0" sz="1750" spc="-200">
                <a:latin typeface="DejaVu Serif"/>
                <a:cs typeface="DejaVu Serif"/>
              </a:rPr>
              <a:t>.</a:t>
            </a:r>
            <a:r>
              <a:rPr dirty="0" sz="1750" spc="-95">
                <a:latin typeface="DejaVu Serif"/>
                <a:cs typeface="DejaVu Serif"/>
              </a:rPr>
              <a:t>1</a:t>
            </a:r>
            <a:endParaRPr sz="175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63825" y="5101082"/>
            <a:ext cx="1351280" cy="0"/>
          </a:xfrm>
          <a:custGeom>
            <a:avLst/>
            <a:gdLst/>
            <a:ahLst/>
            <a:cxnLst/>
            <a:rect l="l" t="t" r="r" b="b"/>
            <a:pathLst>
              <a:path w="1351279" h="0">
                <a:moveTo>
                  <a:pt x="0" y="0"/>
                </a:moveTo>
                <a:lnTo>
                  <a:pt x="1351279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69715" y="4871656"/>
            <a:ext cx="210947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10080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150">
                <a:latin typeface="Arial"/>
                <a:cs typeface="Arial"/>
              </a:rPr>
              <a:t>susunan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92878" y="5252330"/>
            <a:ext cx="672465" cy="0"/>
          </a:xfrm>
          <a:custGeom>
            <a:avLst/>
            <a:gdLst/>
            <a:ahLst/>
            <a:cxnLst/>
            <a:rect l="l" t="t" r="r" b="b"/>
            <a:pathLst>
              <a:path w="672464" h="0">
                <a:moveTo>
                  <a:pt x="0" y="0"/>
                </a:moveTo>
                <a:lnTo>
                  <a:pt x="672005" y="0"/>
                </a:lnTo>
              </a:path>
            </a:pathLst>
          </a:custGeom>
          <a:ln w="147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837414" y="5252330"/>
            <a:ext cx="2019935" cy="0"/>
          </a:xfrm>
          <a:custGeom>
            <a:avLst/>
            <a:gdLst/>
            <a:ahLst/>
            <a:cxnLst/>
            <a:rect l="l" t="t" r="r" b="b"/>
            <a:pathLst>
              <a:path w="2019935" h="0">
                <a:moveTo>
                  <a:pt x="0" y="0"/>
                </a:moveTo>
                <a:lnTo>
                  <a:pt x="2019732" y="0"/>
                </a:lnTo>
              </a:path>
            </a:pathLst>
          </a:custGeom>
          <a:ln w="147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90562" y="1631886"/>
            <a:ext cx="7552055" cy="4072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10">
                <a:latin typeface="Arial"/>
                <a:cs typeface="Arial"/>
              </a:rPr>
              <a:t>Permutasi </a:t>
            </a:r>
            <a:r>
              <a:rPr dirty="0" sz="2400" spc="-55">
                <a:latin typeface="Arial"/>
                <a:cs typeface="Arial"/>
              </a:rPr>
              <a:t>dari </a:t>
            </a:r>
            <a:r>
              <a:rPr dirty="0" sz="2400" spc="-75">
                <a:latin typeface="Arial"/>
                <a:cs typeface="Arial"/>
              </a:rPr>
              <a:t>n </a:t>
            </a:r>
            <a:r>
              <a:rPr dirty="0" sz="2400" spc="-114">
                <a:latin typeface="Arial"/>
                <a:cs typeface="Arial"/>
              </a:rPr>
              <a:t>obyek </a:t>
            </a:r>
            <a:r>
              <a:rPr dirty="0" sz="2400" spc="-160">
                <a:latin typeface="Arial"/>
                <a:cs typeface="Arial"/>
              </a:rPr>
              <a:t>yang </a:t>
            </a:r>
            <a:r>
              <a:rPr dirty="0" sz="2400" spc="-45">
                <a:latin typeface="Arial"/>
                <a:cs typeface="Arial"/>
              </a:rPr>
              <a:t>tidak </a:t>
            </a:r>
            <a:r>
              <a:rPr dirty="0" sz="2400" spc="-105">
                <a:latin typeface="Arial"/>
                <a:cs typeface="Arial"/>
              </a:rPr>
              <a:t>seluruhnya</a:t>
            </a:r>
            <a:r>
              <a:rPr dirty="0" sz="2400" spc="-360">
                <a:latin typeface="Arial"/>
                <a:cs typeface="Arial"/>
              </a:rPr>
              <a:t> </a:t>
            </a:r>
            <a:r>
              <a:rPr dirty="0" sz="2400" spc="-90">
                <a:latin typeface="Arial"/>
                <a:cs typeface="Arial"/>
              </a:rPr>
              <a:t>dapat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10">
                <a:latin typeface="Arial"/>
                <a:cs typeface="Arial"/>
              </a:rPr>
              <a:t>dibedakan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14">
                <a:latin typeface="Arial"/>
                <a:cs typeface="Arial"/>
              </a:rPr>
              <a:t>Contoh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210">
                <a:latin typeface="Arial"/>
                <a:cs typeface="Arial"/>
              </a:rPr>
              <a:t>JIka </a:t>
            </a:r>
            <a:r>
              <a:rPr dirty="0" sz="2400" spc="-70">
                <a:latin typeface="Arial"/>
                <a:cs typeface="Arial"/>
              </a:rPr>
              <a:t>diketahui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120">
                <a:latin typeface="Arial"/>
                <a:cs typeface="Arial"/>
              </a:rPr>
              <a:t>5 </a:t>
            </a:r>
            <a:r>
              <a:rPr dirty="0" sz="2400" spc="-145">
                <a:latin typeface="Arial"/>
                <a:cs typeface="Arial"/>
              </a:rPr>
              <a:t>mahasiswa </a:t>
            </a:r>
            <a:r>
              <a:rPr dirty="0" sz="2400" spc="-155">
                <a:latin typeface="Arial"/>
                <a:cs typeface="Arial"/>
              </a:rPr>
              <a:t>Jurusan </a:t>
            </a:r>
            <a:r>
              <a:rPr dirty="0" sz="2400" spc="-90">
                <a:latin typeface="Arial"/>
                <a:cs typeface="Arial"/>
              </a:rPr>
              <a:t>Manajemen,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14">
                <a:latin typeface="Arial"/>
                <a:cs typeface="Arial"/>
              </a:rPr>
              <a:t>orang 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130">
                <a:latin typeface="Arial"/>
                <a:cs typeface="Arial"/>
              </a:rPr>
              <a:t>angkatan </a:t>
            </a:r>
            <a:r>
              <a:rPr dirty="0" sz="2400" spc="-110">
                <a:latin typeface="Arial"/>
                <a:cs typeface="Arial"/>
              </a:rPr>
              <a:t>2005,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14">
                <a:latin typeface="Arial"/>
                <a:cs typeface="Arial"/>
              </a:rPr>
              <a:t>orang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130">
                <a:latin typeface="Arial"/>
                <a:cs typeface="Arial"/>
              </a:rPr>
              <a:t>angkatan </a:t>
            </a:r>
            <a:r>
              <a:rPr dirty="0" sz="2400" spc="-120">
                <a:latin typeface="Arial"/>
                <a:cs typeface="Arial"/>
              </a:rPr>
              <a:t>2006 dan 1 </a:t>
            </a:r>
            <a:r>
              <a:rPr dirty="0" sz="2400" spc="-114">
                <a:latin typeface="Arial"/>
                <a:cs typeface="Arial"/>
              </a:rPr>
              <a:t>orang 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130">
                <a:latin typeface="Arial"/>
                <a:cs typeface="Arial"/>
              </a:rPr>
              <a:t>angkatan </a:t>
            </a:r>
            <a:r>
              <a:rPr dirty="0" sz="2400" spc="-110">
                <a:latin typeface="Arial"/>
                <a:cs typeface="Arial"/>
              </a:rPr>
              <a:t>2004, </a:t>
            </a:r>
            <a:r>
              <a:rPr dirty="0" sz="2400" spc="-114">
                <a:latin typeface="Arial"/>
                <a:cs typeface="Arial"/>
              </a:rPr>
              <a:t>berapa </a:t>
            </a:r>
            <a:r>
              <a:rPr dirty="0" sz="2400" spc="-95">
                <a:latin typeface="Arial"/>
                <a:cs typeface="Arial"/>
              </a:rPr>
              <a:t>permutasinya </a:t>
            </a:r>
            <a:r>
              <a:rPr dirty="0" sz="2400" spc="-70">
                <a:latin typeface="Arial"/>
                <a:cs typeface="Arial"/>
              </a:rPr>
              <a:t>jika </a:t>
            </a:r>
            <a:r>
              <a:rPr dirty="0" sz="2400" spc="-85">
                <a:latin typeface="Arial"/>
                <a:cs typeface="Arial"/>
              </a:rPr>
              <a:t>seluruh </a:t>
            </a:r>
            <a:r>
              <a:rPr dirty="0" sz="2400" spc="-114">
                <a:latin typeface="Arial"/>
                <a:cs typeface="Arial"/>
              </a:rPr>
              <a:t>obyek  </a:t>
            </a:r>
            <a:r>
              <a:rPr dirty="0" sz="2400" spc="-60">
                <a:latin typeface="Arial"/>
                <a:cs typeface="Arial"/>
              </a:rPr>
              <a:t>tersebut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 spc="-90">
                <a:latin typeface="Arial"/>
                <a:cs typeface="Arial"/>
              </a:rPr>
              <a:t>dipermutasikan?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2326005">
              <a:lnSpc>
                <a:spcPct val="100000"/>
              </a:lnSpc>
              <a:tabLst>
                <a:tab pos="2867025" algn="l"/>
                <a:tab pos="3216910" algn="l"/>
              </a:tabLst>
            </a:pPr>
            <a:r>
              <a:rPr dirty="0" sz="2850" spc="-160">
                <a:latin typeface="Times New Roman"/>
                <a:cs typeface="Times New Roman"/>
              </a:rPr>
              <a:t>5!	</a:t>
            </a:r>
            <a:r>
              <a:rPr dirty="0" baseline="-34113" sz="4275" spc="-22">
                <a:latin typeface="Symbol"/>
                <a:cs typeface="Symbol"/>
              </a:rPr>
              <a:t></a:t>
            </a:r>
            <a:r>
              <a:rPr dirty="0" baseline="-34113" sz="4275" spc="-22">
                <a:latin typeface="Times New Roman"/>
                <a:cs typeface="Times New Roman"/>
              </a:rPr>
              <a:t>	</a:t>
            </a:r>
            <a:r>
              <a:rPr dirty="0" sz="2850" spc="75">
                <a:latin typeface="Times New Roman"/>
                <a:cs typeface="Times New Roman"/>
              </a:rPr>
              <a:t>5</a:t>
            </a:r>
            <a:r>
              <a:rPr dirty="0" sz="2850" spc="75">
                <a:latin typeface="Symbol"/>
                <a:cs typeface="Symbol"/>
              </a:rPr>
              <a:t></a:t>
            </a:r>
            <a:r>
              <a:rPr dirty="0" sz="2850" spc="-375">
                <a:latin typeface="Times New Roman"/>
                <a:cs typeface="Times New Roman"/>
              </a:rPr>
              <a:t> </a:t>
            </a:r>
            <a:r>
              <a:rPr dirty="0" sz="2850" spc="100">
                <a:latin typeface="Times New Roman"/>
                <a:cs typeface="Times New Roman"/>
              </a:rPr>
              <a:t>4</a:t>
            </a:r>
            <a:r>
              <a:rPr dirty="0" sz="2850" spc="100">
                <a:latin typeface="Symbol"/>
                <a:cs typeface="Symbol"/>
              </a:rPr>
              <a:t></a:t>
            </a:r>
            <a:r>
              <a:rPr dirty="0" sz="2850" spc="-455">
                <a:latin typeface="Times New Roman"/>
                <a:cs typeface="Times New Roman"/>
              </a:rPr>
              <a:t> </a:t>
            </a:r>
            <a:r>
              <a:rPr dirty="0" sz="2850" spc="55">
                <a:latin typeface="Times New Roman"/>
                <a:cs typeface="Times New Roman"/>
              </a:rPr>
              <a:t>3</a:t>
            </a:r>
            <a:r>
              <a:rPr dirty="0" sz="2850" spc="55">
                <a:latin typeface="Symbol"/>
                <a:cs typeface="Symbol"/>
              </a:rPr>
              <a:t></a:t>
            </a:r>
            <a:r>
              <a:rPr dirty="0" sz="2850" spc="-370">
                <a:latin typeface="Times New Roman"/>
                <a:cs typeface="Times New Roman"/>
              </a:rPr>
              <a:t> </a:t>
            </a:r>
            <a:r>
              <a:rPr dirty="0" sz="2850" spc="75">
                <a:latin typeface="Times New Roman"/>
                <a:cs typeface="Times New Roman"/>
              </a:rPr>
              <a:t>2</a:t>
            </a:r>
            <a:r>
              <a:rPr dirty="0" sz="2850" spc="75">
                <a:latin typeface="Symbol"/>
                <a:cs typeface="Symbol"/>
              </a:rPr>
              <a:t></a:t>
            </a:r>
            <a:r>
              <a:rPr dirty="0" sz="2850" spc="75">
                <a:latin typeface="Times New Roman"/>
                <a:cs typeface="Times New Roman"/>
              </a:rPr>
              <a:t>1</a:t>
            </a:r>
            <a:r>
              <a:rPr dirty="0" sz="2850" spc="320">
                <a:latin typeface="Times New Roman"/>
                <a:cs typeface="Times New Roman"/>
              </a:rPr>
              <a:t> </a:t>
            </a:r>
            <a:r>
              <a:rPr dirty="0" baseline="-34113" sz="4275" spc="-22">
                <a:latin typeface="Symbol"/>
                <a:cs typeface="Symbol"/>
              </a:rPr>
              <a:t></a:t>
            </a:r>
            <a:r>
              <a:rPr dirty="0" baseline="-34113" sz="4275" spc="-300">
                <a:latin typeface="Times New Roman"/>
                <a:cs typeface="Times New Roman"/>
              </a:rPr>
              <a:t> </a:t>
            </a:r>
            <a:r>
              <a:rPr dirty="0" baseline="-34113" sz="4275" spc="-22">
                <a:latin typeface="Times New Roman"/>
                <a:cs typeface="Times New Roman"/>
              </a:rPr>
              <a:t>30</a:t>
            </a:r>
            <a:endParaRPr baseline="-34113" sz="4275">
              <a:latin typeface="Times New Roman"/>
              <a:cs typeface="Times New Roman"/>
            </a:endParaRPr>
          </a:p>
          <a:p>
            <a:pPr marL="2125980">
              <a:lnSpc>
                <a:spcPct val="100000"/>
              </a:lnSpc>
              <a:spcBef>
                <a:spcPts val="535"/>
              </a:spcBef>
              <a:tabLst>
                <a:tab pos="3164840" algn="l"/>
              </a:tabLst>
            </a:pPr>
            <a:r>
              <a:rPr dirty="0" sz="2850" spc="-310">
                <a:latin typeface="Times New Roman"/>
                <a:cs typeface="Times New Roman"/>
              </a:rPr>
              <a:t>2!2!1!	</a:t>
            </a:r>
            <a:r>
              <a:rPr dirty="0" sz="2850" spc="-5">
                <a:latin typeface="Times New Roman"/>
                <a:cs typeface="Times New Roman"/>
              </a:rPr>
              <a:t>(2</a:t>
            </a:r>
            <a:r>
              <a:rPr dirty="0" sz="2850" spc="-5">
                <a:latin typeface="Symbol"/>
                <a:cs typeface="Symbol"/>
              </a:rPr>
              <a:t></a:t>
            </a:r>
            <a:r>
              <a:rPr dirty="0" sz="2850" spc="-5">
                <a:latin typeface="Times New Roman"/>
                <a:cs typeface="Times New Roman"/>
              </a:rPr>
              <a:t>1)(2</a:t>
            </a:r>
            <a:r>
              <a:rPr dirty="0" sz="2850" spc="-5">
                <a:latin typeface="Symbol"/>
                <a:cs typeface="Symbol"/>
              </a:rPr>
              <a:t></a:t>
            </a:r>
            <a:r>
              <a:rPr dirty="0" sz="2850" spc="-5">
                <a:latin typeface="Times New Roman"/>
                <a:cs typeface="Times New Roman"/>
              </a:rPr>
              <a:t>1)</a:t>
            </a:r>
            <a:r>
              <a:rPr dirty="0" sz="2850" spc="-455">
                <a:latin typeface="Times New Roman"/>
                <a:cs typeface="Times New Roman"/>
              </a:rPr>
              <a:t> </a:t>
            </a:r>
            <a:r>
              <a:rPr dirty="0" sz="2850" spc="5">
                <a:latin typeface="Symbol"/>
                <a:cs typeface="Symbol"/>
              </a:rPr>
              <a:t></a:t>
            </a:r>
            <a:r>
              <a:rPr dirty="0" sz="2850" spc="5">
                <a:latin typeface="Times New Roman"/>
                <a:cs typeface="Times New Roman"/>
              </a:rPr>
              <a:t>1</a:t>
            </a:r>
            <a:endParaRPr sz="28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634" y="2413698"/>
            <a:ext cx="755904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7625">
              <a:lnSpc>
                <a:spcPct val="100000"/>
              </a:lnSpc>
              <a:spcBef>
                <a:spcPts val="100"/>
              </a:spcBef>
            </a:pPr>
            <a:r>
              <a:rPr dirty="0" sz="3200" spc="-145">
                <a:latin typeface="Arial"/>
                <a:cs typeface="Arial"/>
              </a:rPr>
              <a:t>Permutasi </a:t>
            </a:r>
            <a:r>
              <a:rPr dirty="0" sz="3200" spc="-75">
                <a:latin typeface="Arial"/>
                <a:cs typeface="Arial"/>
              </a:rPr>
              <a:t>dari </a:t>
            </a:r>
            <a:r>
              <a:rPr dirty="0" sz="3200" spc="-100">
                <a:latin typeface="Arial"/>
                <a:cs typeface="Arial"/>
              </a:rPr>
              <a:t>n </a:t>
            </a:r>
            <a:r>
              <a:rPr dirty="0" sz="3200" spc="-155">
                <a:latin typeface="Arial"/>
                <a:cs typeface="Arial"/>
              </a:rPr>
              <a:t>obyek </a:t>
            </a:r>
            <a:r>
              <a:rPr dirty="0" sz="3200" spc="-210">
                <a:latin typeface="Arial"/>
                <a:cs typeface="Arial"/>
              </a:rPr>
              <a:t>yang </a:t>
            </a:r>
            <a:r>
              <a:rPr dirty="0" sz="3200" spc="-140">
                <a:latin typeface="Arial"/>
                <a:cs typeface="Arial"/>
              </a:rPr>
              <a:t>seluruhnya</a:t>
            </a:r>
            <a:r>
              <a:rPr dirty="0" sz="3200" spc="-260">
                <a:latin typeface="Arial"/>
                <a:cs typeface="Arial"/>
              </a:rPr>
              <a:t> </a:t>
            </a:r>
            <a:r>
              <a:rPr dirty="0" sz="3200" spc="-60">
                <a:latin typeface="Arial"/>
                <a:cs typeface="Arial"/>
              </a:rPr>
              <a:t>tidak  </a:t>
            </a:r>
            <a:r>
              <a:rPr dirty="0" sz="3200" spc="-110">
                <a:latin typeface="Arial"/>
                <a:cs typeface="Arial"/>
              </a:rPr>
              <a:t>dapat</a:t>
            </a:r>
            <a:r>
              <a:rPr dirty="0" sz="3200" spc="-170">
                <a:latin typeface="Arial"/>
                <a:cs typeface="Arial"/>
              </a:rPr>
              <a:t> </a:t>
            </a:r>
            <a:r>
              <a:rPr dirty="0" sz="3200" spc="-135">
                <a:latin typeface="Arial"/>
                <a:cs typeface="Arial"/>
              </a:rPr>
              <a:t>dibedakan.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3200" spc="-135">
                <a:latin typeface="Arial"/>
                <a:cs typeface="Arial"/>
              </a:rPr>
              <a:t>Apabila </a:t>
            </a:r>
            <a:r>
              <a:rPr dirty="0" sz="3200" spc="-155">
                <a:latin typeface="Arial"/>
                <a:cs typeface="Arial"/>
              </a:rPr>
              <a:t>obyek </a:t>
            </a:r>
            <a:r>
              <a:rPr dirty="0" sz="3200" spc="-60">
                <a:latin typeface="Arial"/>
                <a:cs typeface="Arial"/>
              </a:rPr>
              <a:t>tidak </a:t>
            </a:r>
            <a:r>
              <a:rPr dirty="0" sz="3200" spc="-110">
                <a:latin typeface="Arial"/>
                <a:cs typeface="Arial"/>
              </a:rPr>
              <a:t>dapat </a:t>
            </a:r>
            <a:r>
              <a:rPr dirty="0" sz="3200" spc="-145">
                <a:latin typeface="Arial"/>
                <a:cs typeface="Arial"/>
              </a:rPr>
              <a:t>dibedakan </a:t>
            </a:r>
            <a:r>
              <a:rPr dirty="0" sz="3200" spc="-200">
                <a:latin typeface="Arial"/>
                <a:cs typeface="Arial"/>
              </a:rPr>
              <a:t>maka  </a:t>
            </a:r>
            <a:r>
              <a:rPr dirty="0" sz="3200" spc="-85">
                <a:latin typeface="Arial"/>
                <a:cs typeface="Arial"/>
              </a:rPr>
              <a:t>jumlah </a:t>
            </a:r>
            <a:r>
              <a:rPr dirty="0" sz="3200" spc="-125">
                <a:latin typeface="Arial"/>
                <a:cs typeface="Arial"/>
              </a:rPr>
              <a:t>permutasinya </a:t>
            </a:r>
            <a:r>
              <a:rPr dirty="0" sz="3200" spc="-195">
                <a:latin typeface="Arial"/>
                <a:cs typeface="Arial"/>
              </a:rPr>
              <a:t>hanya </a:t>
            </a:r>
            <a:r>
              <a:rPr dirty="0" sz="3200" spc="-200">
                <a:latin typeface="Arial"/>
                <a:cs typeface="Arial"/>
              </a:rPr>
              <a:t>akan </a:t>
            </a:r>
            <a:r>
              <a:rPr dirty="0" sz="3200" spc="-85">
                <a:latin typeface="Arial"/>
                <a:cs typeface="Arial"/>
              </a:rPr>
              <a:t>berjumlah </a:t>
            </a:r>
            <a:r>
              <a:rPr dirty="0" sz="3200" spc="-160">
                <a:latin typeface="Arial"/>
                <a:cs typeface="Arial"/>
              </a:rPr>
              <a:t>1  </a:t>
            </a:r>
            <a:r>
              <a:rPr dirty="0" sz="3200" spc="-200">
                <a:latin typeface="Arial"/>
                <a:cs typeface="Arial"/>
              </a:rPr>
              <a:t>saja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3254" y="768032"/>
            <a:ext cx="567690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60"/>
              <a:t>PROBABILITAS</a:t>
            </a:r>
            <a:r>
              <a:rPr dirty="0" spc="-505"/>
              <a:t> </a:t>
            </a:r>
            <a:r>
              <a:rPr dirty="0" spc="-120"/>
              <a:t>MARGINAL</a:t>
            </a:r>
          </a:p>
        </p:txBody>
      </p:sp>
      <p:sp>
        <p:nvSpPr>
          <p:cNvPr id="3" name="object 3"/>
          <p:cNvSpPr/>
          <p:nvPr/>
        </p:nvSpPr>
        <p:spPr>
          <a:xfrm>
            <a:off x="668451" y="1817242"/>
            <a:ext cx="7854315" cy="1003935"/>
          </a:xfrm>
          <a:custGeom>
            <a:avLst/>
            <a:gdLst/>
            <a:ahLst/>
            <a:cxnLst/>
            <a:rect l="l" t="t" r="r" b="b"/>
            <a:pathLst>
              <a:path w="7854315" h="1003935">
                <a:moveTo>
                  <a:pt x="7686878" y="0"/>
                </a:moveTo>
                <a:lnTo>
                  <a:pt x="167284" y="0"/>
                </a:lnTo>
                <a:lnTo>
                  <a:pt x="122812" y="5977"/>
                </a:lnTo>
                <a:lnTo>
                  <a:pt x="82851" y="22845"/>
                </a:lnTo>
                <a:lnTo>
                  <a:pt x="48995" y="49006"/>
                </a:lnTo>
                <a:lnTo>
                  <a:pt x="22838" y="82860"/>
                </a:lnTo>
                <a:lnTo>
                  <a:pt x="5975" y="122810"/>
                </a:lnTo>
                <a:lnTo>
                  <a:pt x="0" y="167259"/>
                </a:lnTo>
                <a:lnTo>
                  <a:pt x="0" y="836422"/>
                </a:lnTo>
                <a:lnTo>
                  <a:pt x="5975" y="880870"/>
                </a:lnTo>
                <a:lnTo>
                  <a:pt x="22838" y="920820"/>
                </a:lnTo>
                <a:lnTo>
                  <a:pt x="48995" y="954674"/>
                </a:lnTo>
                <a:lnTo>
                  <a:pt x="82851" y="980835"/>
                </a:lnTo>
                <a:lnTo>
                  <a:pt x="122812" y="997703"/>
                </a:lnTo>
                <a:lnTo>
                  <a:pt x="167284" y="1003681"/>
                </a:lnTo>
                <a:lnTo>
                  <a:pt x="7686878" y="1003681"/>
                </a:lnTo>
                <a:lnTo>
                  <a:pt x="7731379" y="997703"/>
                </a:lnTo>
                <a:lnTo>
                  <a:pt x="7771366" y="980835"/>
                </a:lnTo>
                <a:lnTo>
                  <a:pt x="7805242" y="954674"/>
                </a:lnTo>
                <a:lnTo>
                  <a:pt x="7831413" y="920820"/>
                </a:lnTo>
                <a:lnTo>
                  <a:pt x="7848285" y="880870"/>
                </a:lnTo>
                <a:lnTo>
                  <a:pt x="7854264" y="836422"/>
                </a:lnTo>
                <a:lnTo>
                  <a:pt x="7854264" y="167259"/>
                </a:lnTo>
                <a:lnTo>
                  <a:pt x="7848285" y="122810"/>
                </a:lnTo>
                <a:lnTo>
                  <a:pt x="7831413" y="82860"/>
                </a:lnTo>
                <a:lnTo>
                  <a:pt x="7805242" y="49006"/>
                </a:lnTo>
                <a:lnTo>
                  <a:pt x="7771366" y="22845"/>
                </a:lnTo>
                <a:lnTo>
                  <a:pt x="7731379" y="5977"/>
                </a:lnTo>
                <a:lnTo>
                  <a:pt x="7686878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68451" y="1817242"/>
            <a:ext cx="7854315" cy="1003935"/>
          </a:xfrm>
          <a:custGeom>
            <a:avLst/>
            <a:gdLst/>
            <a:ahLst/>
            <a:cxnLst/>
            <a:rect l="l" t="t" r="r" b="b"/>
            <a:pathLst>
              <a:path w="7854315" h="1003935">
                <a:moveTo>
                  <a:pt x="0" y="167259"/>
                </a:moveTo>
                <a:lnTo>
                  <a:pt x="5975" y="122810"/>
                </a:lnTo>
                <a:lnTo>
                  <a:pt x="22838" y="82860"/>
                </a:lnTo>
                <a:lnTo>
                  <a:pt x="48995" y="49006"/>
                </a:lnTo>
                <a:lnTo>
                  <a:pt x="82851" y="22845"/>
                </a:lnTo>
                <a:lnTo>
                  <a:pt x="122812" y="5977"/>
                </a:lnTo>
                <a:lnTo>
                  <a:pt x="167284" y="0"/>
                </a:lnTo>
                <a:lnTo>
                  <a:pt x="7686878" y="0"/>
                </a:lnTo>
                <a:lnTo>
                  <a:pt x="7731379" y="5977"/>
                </a:lnTo>
                <a:lnTo>
                  <a:pt x="7771366" y="22845"/>
                </a:lnTo>
                <a:lnTo>
                  <a:pt x="7805242" y="49006"/>
                </a:lnTo>
                <a:lnTo>
                  <a:pt x="7831413" y="82860"/>
                </a:lnTo>
                <a:lnTo>
                  <a:pt x="7848285" y="122810"/>
                </a:lnTo>
                <a:lnTo>
                  <a:pt x="7854264" y="167259"/>
                </a:lnTo>
                <a:lnTo>
                  <a:pt x="7854264" y="836422"/>
                </a:lnTo>
                <a:lnTo>
                  <a:pt x="7848285" y="880870"/>
                </a:lnTo>
                <a:lnTo>
                  <a:pt x="7831413" y="920820"/>
                </a:lnTo>
                <a:lnTo>
                  <a:pt x="7805242" y="954674"/>
                </a:lnTo>
                <a:lnTo>
                  <a:pt x="7771366" y="980835"/>
                </a:lnTo>
                <a:lnTo>
                  <a:pt x="7731379" y="997703"/>
                </a:lnTo>
                <a:lnTo>
                  <a:pt x="7686878" y="1003681"/>
                </a:lnTo>
                <a:lnTo>
                  <a:pt x="167284" y="1003681"/>
                </a:lnTo>
                <a:lnTo>
                  <a:pt x="122812" y="997703"/>
                </a:lnTo>
                <a:lnTo>
                  <a:pt x="82851" y="980835"/>
                </a:lnTo>
                <a:lnTo>
                  <a:pt x="48995" y="954674"/>
                </a:lnTo>
                <a:lnTo>
                  <a:pt x="22838" y="920820"/>
                </a:lnTo>
                <a:lnTo>
                  <a:pt x="5975" y="880870"/>
                </a:lnTo>
                <a:lnTo>
                  <a:pt x="0" y="836422"/>
                </a:lnTo>
                <a:lnTo>
                  <a:pt x="0" y="167259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8987" y="1780540"/>
            <a:ext cx="7655559" cy="418846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2700" marR="1040130">
              <a:lnSpc>
                <a:spcPts val="2480"/>
              </a:lnSpc>
              <a:spcBef>
                <a:spcPts val="415"/>
              </a:spcBef>
            </a:pPr>
            <a:r>
              <a:rPr dirty="0" sz="2300" spc="-140">
                <a:solidFill>
                  <a:srgbClr val="FFFFFF"/>
                </a:solidFill>
                <a:latin typeface="Arial"/>
                <a:cs typeface="Arial"/>
              </a:rPr>
              <a:t>Suatu </a:t>
            </a:r>
            <a:r>
              <a:rPr dirty="0" sz="2300" spc="-100">
                <a:solidFill>
                  <a:srgbClr val="FFFFFF"/>
                </a:solidFill>
                <a:latin typeface="Arial"/>
                <a:cs typeface="Arial"/>
              </a:rPr>
              <a:t>kejadian </a:t>
            </a:r>
            <a:r>
              <a:rPr dirty="0" sz="2300" spc="-155">
                <a:solidFill>
                  <a:srgbClr val="FFFFFF"/>
                </a:solidFill>
                <a:latin typeface="Arial"/>
                <a:cs typeface="Arial"/>
              </a:rPr>
              <a:t>yang </a:t>
            </a:r>
            <a:r>
              <a:rPr dirty="0" sz="2300" spc="-30">
                <a:solidFill>
                  <a:srgbClr val="FFFFFF"/>
                </a:solidFill>
                <a:latin typeface="Arial"/>
                <a:cs typeface="Arial"/>
              </a:rPr>
              <a:t>terjadi </a:t>
            </a:r>
            <a:r>
              <a:rPr dirty="0" sz="2300" spc="-135">
                <a:solidFill>
                  <a:srgbClr val="FFFFFF"/>
                </a:solidFill>
                <a:latin typeface="Arial"/>
                <a:cs typeface="Arial"/>
              </a:rPr>
              <a:t>bersamaan dengan </a:t>
            </a:r>
            <a:r>
              <a:rPr dirty="0" sz="2300" spc="-100">
                <a:solidFill>
                  <a:srgbClr val="FFFFFF"/>
                </a:solidFill>
                <a:latin typeface="Arial"/>
                <a:cs typeface="Arial"/>
              </a:rPr>
              <a:t>kejadian  lainnya, </a:t>
            </a:r>
            <a:r>
              <a:rPr dirty="0" sz="2300" spc="-35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dirty="0" sz="2300" spc="-130">
                <a:solidFill>
                  <a:srgbClr val="FFFFFF"/>
                </a:solidFill>
                <a:latin typeface="Arial"/>
                <a:cs typeface="Arial"/>
              </a:rPr>
              <a:t>mana </a:t>
            </a:r>
            <a:r>
              <a:rPr dirty="0" sz="2300" spc="-100">
                <a:solidFill>
                  <a:srgbClr val="FFFFFF"/>
                </a:solidFill>
                <a:latin typeface="Arial"/>
                <a:cs typeface="Arial"/>
              </a:rPr>
              <a:t>kejadian lainnya </a:t>
            </a:r>
            <a:r>
              <a:rPr dirty="0" sz="2300" spc="-60">
                <a:solidFill>
                  <a:srgbClr val="FFFFFF"/>
                </a:solidFill>
                <a:latin typeface="Arial"/>
                <a:cs typeface="Arial"/>
              </a:rPr>
              <a:t>tersebut </a:t>
            </a:r>
            <a:r>
              <a:rPr dirty="0" sz="2300" spc="-85">
                <a:solidFill>
                  <a:srgbClr val="FFFFFF"/>
                </a:solidFill>
                <a:latin typeface="Arial"/>
                <a:cs typeface="Arial"/>
              </a:rPr>
              <a:t>dipengaruhi  </a:t>
            </a:r>
            <a:r>
              <a:rPr dirty="0" sz="2300" spc="-100">
                <a:solidFill>
                  <a:srgbClr val="FFFFFF"/>
                </a:solidFill>
                <a:latin typeface="Arial"/>
                <a:cs typeface="Arial"/>
              </a:rPr>
              <a:t>kejadian </a:t>
            </a:r>
            <a:r>
              <a:rPr dirty="0" sz="2300" spc="-155">
                <a:solidFill>
                  <a:srgbClr val="FFFFFF"/>
                </a:solidFill>
                <a:latin typeface="Arial"/>
                <a:cs typeface="Arial"/>
              </a:rPr>
              <a:t>yang</a:t>
            </a:r>
            <a:r>
              <a:rPr dirty="0" sz="2300" spc="-75">
                <a:solidFill>
                  <a:srgbClr val="FFFFFF"/>
                </a:solidFill>
                <a:latin typeface="Arial"/>
                <a:cs typeface="Arial"/>
              </a:rPr>
              <a:t> pertama.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dirty="0" sz="2400" spc="-120" b="1">
                <a:latin typeface="Trebuchet MS"/>
                <a:cs typeface="Trebuchet MS"/>
              </a:rPr>
              <a:t>Probabilitas </a:t>
            </a:r>
            <a:r>
              <a:rPr dirty="0" sz="2400" spc="-90" b="1">
                <a:latin typeface="Trebuchet MS"/>
                <a:cs typeface="Trebuchet MS"/>
              </a:rPr>
              <a:t>Marjinal </a:t>
            </a:r>
            <a:r>
              <a:rPr dirty="0" sz="2400" spc="-210" b="1">
                <a:latin typeface="Trebuchet MS"/>
                <a:cs typeface="Trebuchet MS"/>
              </a:rPr>
              <a:t>= </a:t>
            </a:r>
            <a:r>
              <a:rPr dirty="0" sz="2400" spc="-140" b="1">
                <a:latin typeface="Trebuchet MS"/>
                <a:cs typeface="Trebuchet MS"/>
              </a:rPr>
              <a:t>P(</a:t>
            </a:r>
            <a:r>
              <a:rPr dirty="0" sz="2400" spc="-140" b="1" i="1">
                <a:latin typeface="Trebuchet MS"/>
                <a:cs typeface="Trebuchet MS"/>
              </a:rPr>
              <a:t>R</a:t>
            </a:r>
            <a:r>
              <a:rPr dirty="0" sz="2400" spc="-140" b="1">
                <a:latin typeface="Trebuchet MS"/>
                <a:cs typeface="Trebuchet MS"/>
              </a:rPr>
              <a:t>) </a:t>
            </a:r>
            <a:r>
              <a:rPr dirty="0" sz="2400" spc="-210" b="1">
                <a:latin typeface="Trebuchet MS"/>
                <a:cs typeface="Trebuchet MS"/>
              </a:rPr>
              <a:t>=</a:t>
            </a:r>
            <a:r>
              <a:rPr dirty="0" baseline="2314" sz="3600" spc="-120" b="1">
                <a:latin typeface="Trebuchet MS"/>
                <a:cs typeface="Trebuchet MS"/>
              </a:rPr>
              <a:t> </a:t>
            </a:r>
            <a:r>
              <a:rPr dirty="0" sz="2400" spc="-80">
                <a:latin typeface="DejaVu Serif"/>
                <a:cs typeface="DejaVu Serif"/>
              </a:rPr>
              <a:t>𝑷</a:t>
            </a:r>
            <a:r>
              <a:rPr dirty="0" sz="2400" spc="-80" b="1">
                <a:latin typeface="Trebuchet MS"/>
                <a:cs typeface="Trebuchet MS"/>
              </a:rPr>
              <a:t>(S</a:t>
            </a:r>
            <a:r>
              <a:rPr dirty="0" baseline="-20833" sz="2400" spc="-120" b="1">
                <a:latin typeface="Trebuchet MS"/>
                <a:cs typeface="Trebuchet MS"/>
              </a:rPr>
              <a:t>1</a:t>
            </a:r>
            <a:r>
              <a:rPr dirty="0" sz="2400" spc="-80" b="1">
                <a:latin typeface="Trebuchet MS"/>
                <a:cs typeface="Trebuchet MS"/>
              </a:rPr>
              <a:t>)P(R/S</a:t>
            </a:r>
            <a:r>
              <a:rPr dirty="0" baseline="-20833" sz="2400" spc="-120" b="1">
                <a:latin typeface="Trebuchet MS"/>
                <a:cs typeface="Trebuchet MS"/>
              </a:rPr>
              <a:t>1</a:t>
            </a:r>
            <a:r>
              <a:rPr dirty="0" sz="2400" spc="-80" b="1">
                <a:latin typeface="Trebuchet MS"/>
                <a:cs typeface="Trebuchet MS"/>
              </a:rPr>
              <a:t>)</a:t>
            </a:r>
            <a:endParaRPr sz="2400">
              <a:latin typeface="Trebuchet MS"/>
              <a:cs typeface="Trebuchet MS"/>
            </a:endParaRPr>
          </a:p>
          <a:p>
            <a:pPr algn="just" marL="88265">
              <a:lnSpc>
                <a:spcPct val="100000"/>
              </a:lnSpc>
              <a:spcBef>
                <a:spcPts val="1735"/>
              </a:spcBef>
            </a:pPr>
            <a:r>
              <a:rPr dirty="0" sz="1800" spc="-90">
                <a:latin typeface="Arial"/>
                <a:cs typeface="Arial"/>
              </a:rPr>
              <a:t>Contoh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algn="just" marL="88265">
              <a:lnSpc>
                <a:spcPct val="100000"/>
              </a:lnSpc>
              <a:spcBef>
                <a:spcPts val="5"/>
              </a:spcBef>
            </a:pPr>
            <a:r>
              <a:rPr dirty="0" sz="1800" spc="-110">
                <a:latin typeface="Arial"/>
                <a:cs typeface="Arial"/>
              </a:rPr>
              <a:t>Suatu </a:t>
            </a:r>
            <a:r>
              <a:rPr dirty="0" sz="1800" spc="-95">
                <a:latin typeface="Arial"/>
                <a:cs typeface="Arial"/>
              </a:rPr>
              <a:t>perusahaan </a:t>
            </a:r>
            <a:r>
              <a:rPr dirty="0" sz="1800" spc="-70">
                <a:latin typeface="Arial"/>
                <a:cs typeface="Arial"/>
              </a:rPr>
              <a:t>memproduksi </a:t>
            </a:r>
            <a:r>
              <a:rPr dirty="0" sz="1800" spc="-55">
                <a:latin typeface="Arial"/>
                <a:cs typeface="Arial"/>
              </a:rPr>
              <a:t>baterai </a:t>
            </a:r>
            <a:r>
              <a:rPr dirty="0" sz="1800" spc="-30">
                <a:latin typeface="Arial"/>
                <a:cs typeface="Arial"/>
              </a:rPr>
              <a:t>di </a:t>
            </a:r>
            <a:r>
              <a:rPr dirty="0" sz="1800" spc="-60">
                <a:latin typeface="Arial"/>
                <a:cs typeface="Arial"/>
              </a:rPr>
              <a:t>tiga </a:t>
            </a:r>
            <a:r>
              <a:rPr dirty="0" sz="1800" spc="-50">
                <a:latin typeface="Arial"/>
                <a:cs typeface="Arial"/>
              </a:rPr>
              <a:t>pabrik . </a:t>
            </a:r>
            <a:r>
              <a:rPr dirty="0" sz="1800" spc="-95">
                <a:latin typeface="Arial"/>
                <a:cs typeface="Arial"/>
              </a:rPr>
              <a:t>Produksi </a:t>
            </a:r>
            <a:r>
              <a:rPr dirty="0" sz="1800" spc="-55">
                <a:latin typeface="Arial"/>
                <a:cs typeface="Arial"/>
              </a:rPr>
              <a:t>pabrik</a:t>
            </a:r>
            <a:r>
              <a:rPr dirty="0" sz="1800" spc="120">
                <a:latin typeface="Arial"/>
                <a:cs typeface="Arial"/>
              </a:rPr>
              <a:t> </a:t>
            </a:r>
            <a:r>
              <a:rPr dirty="0" sz="1800" spc="-60">
                <a:latin typeface="Arial"/>
                <a:cs typeface="Arial"/>
              </a:rPr>
              <a:t>pertama</a:t>
            </a:r>
            <a:endParaRPr sz="1800">
              <a:latin typeface="Arial"/>
              <a:cs typeface="Arial"/>
            </a:endParaRPr>
          </a:p>
          <a:p>
            <a:pPr algn="just" marL="88265">
              <a:lnSpc>
                <a:spcPct val="100000"/>
              </a:lnSpc>
            </a:pPr>
            <a:r>
              <a:rPr dirty="0" sz="1800" spc="-170">
                <a:latin typeface="Arial"/>
                <a:cs typeface="Arial"/>
              </a:rPr>
              <a:t>(S</a:t>
            </a:r>
            <a:r>
              <a:rPr dirty="0" baseline="-20833" sz="1800" spc="-254">
                <a:latin typeface="Arial"/>
                <a:cs typeface="Arial"/>
              </a:rPr>
              <a:t>1 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75">
                <a:latin typeface="Arial"/>
                <a:cs typeface="Arial"/>
              </a:rPr>
              <a:t>500), </a:t>
            </a:r>
            <a:r>
              <a:rPr dirty="0" sz="1800" spc="-55">
                <a:latin typeface="Arial"/>
                <a:cs typeface="Arial"/>
              </a:rPr>
              <a:t>pabrik </a:t>
            </a:r>
            <a:r>
              <a:rPr dirty="0" sz="1800" spc="-105">
                <a:latin typeface="Arial"/>
                <a:cs typeface="Arial"/>
              </a:rPr>
              <a:t>kedua </a:t>
            </a:r>
            <a:r>
              <a:rPr dirty="0" sz="1800" spc="-170">
                <a:latin typeface="Arial"/>
                <a:cs typeface="Arial"/>
              </a:rPr>
              <a:t>(S</a:t>
            </a:r>
            <a:r>
              <a:rPr dirty="0" baseline="-20833" sz="1800" spc="-254">
                <a:latin typeface="Arial"/>
                <a:cs typeface="Arial"/>
              </a:rPr>
              <a:t>2 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75">
                <a:latin typeface="Arial"/>
                <a:cs typeface="Arial"/>
              </a:rPr>
              <a:t>2000), </a:t>
            </a:r>
            <a:r>
              <a:rPr dirty="0" sz="1800" spc="-90">
                <a:latin typeface="Arial"/>
                <a:cs typeface="Arial"/>
              </a:rPr>
              <a:t>dan </a:t>
            </a:r>
            <a:r>
              <a:rPr dirty="0" sz="1800" spc="-55">
                <a:latin typeface="Arial"/>
                <a:cs typeface="Arial"/>
              </a:rPr>
              <a:t>pabrik </a:t>
            </a:r>
            <a:r>
              <a:rPr dirty="0" sz="1800" spc="-80">
                <a:latin typeface="Arial"/>
                <a:cs typeface="Arial"/>
              </a:rPr>
              <a:t>ketiga </a:t>
            </a:r>
            <a:r>
              <a:rPr dirty="0" sz="1800" spc="-170">
                <a:latin typeface="Arial"/>
                <a:cs typeface="Arial"/>
              </a:rPr>
              <a:t>(S</a:t>
            </a:r>
            <a:r>
              <a:rPr dirty="0" baseline="-20833" sz="1800" spc="-254">
                <a:latin typeface="Arial"/>
                <a:cs typeface="Arial"/>
              </a:rPr>
              <a:t>3 </a:t>
            </a:r>
            <a:r>
              <a:rPr dirty="0" sz="1800" spc="-155">
                <a:latin typeface="Arial"/>
                <a:cs typeface="Arial"/>
              </a:rPr>
              <a:t>=</a:t>
            </a:r>
            <a:r>
              <a:rPr dirty="0" sz="1800" spc="-19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1500).</a:t>
            </a:r>
            <a:endParaRPr sz="1800">
              <a:latin typeface="Arial"/>
              <a:cs typeface="Arial"/>
            </a:endParaRPr>
          </a:p>
          <a:p>
            <a:pPr algn="just" marL="88265" marR="5080">
              <a:lnSpc>
                <a:spcPct val="100000"/>
              </a:lnSpc>
            </a:pPr>
            <a:r>
              <a:rPr dirty="0" sz="1800" spc="-125">
                <a:latin typeface="Arial"/>
                <a:cs typeface="Arial"/>
              </a:rPr>
              <a:t>Besarnya </a:t>
            </a:r>
            <a:r>
              <a:rPr dirty="0" sz="1800" spc="-35">
                <a:latin typeface="Arial"/>
                <a:cs typeface="Arial"/>
              </a:rPr>
              <a:t>nilai </a:t>
            </a:r>
            <a:r>
              <a:rPr dirty="0" sz="1800" spc="-55">
                <a:latin typeface="Arial"/>
                <a:cs typeface="Arial"/>
              </a:rPr>
              <a:t>probabilitas </a:t>
            </a:r>
            <a:r>
              <a:rPr dirty="0" sz="1800" spc="-95">
                <a:latin typeface="Arial"/>
                <a:cs typeface="Arial"/>
              </a:rPr>
              <a:t>barang </a:t>
            </a:r>
            <a:r>
              <a:rPr dirty="0" sz="1800" spc="-90">
                <a:latin typeface="Arial"/>
                <a:cs typeface="Arial"/>
              </a:rPr>
              <a:t>rusak </a:t>
            </a:r>
            <a:r>
              <a:rPr dirty="0" sz="1800" spc="-40">
                <a:latin typeface="Arial"/>
                <a:cs typeface="Arial"/>
              </a:rPr>
              <a:t>dari </a:t>
            </a:r>
            <a:r>
              <a:rPr dirty="0" sz="1800" spc="-55">
                <a:latin typeface="Arial"/>
                <a:cs typeface="Arial"/>
              </a:rPr>
              <a:t>pabrik </a:t>
            </a:r>
            <a:r>
              <a:rPr dirty="0" sz="1800" spc="-60">
                <a:latin typeface="Arial"/>
                <a:cs typeface="Arial"/>
              </a:rPr>
              <a:t>pertama, </a:t>
            </a:r>
            <a:r>
              <a:rPr dirty="0" sz="1800" spc="-135">
                <a:latin typeface="Arial"/>
                <a:cs typeface="Arial"/>
              </a:rPr>
              <a:t>P(R/S</a:t>
            </a:r>
            <a:r>
              <a:rPr dirty="0" baseline="-20833" sz="1800" spc="-202">
                <a:latin typeface="Arial"/>
                <a:cs typeface="Arial"/>
              </a:rPr>
              <a:t>1</a:t>
            </a:r>
            <a:r>
              <a:rPr dirty="0" sz="1800" spc="-135">
                <a:latin typeface="Arial"/>
                <a:cs typeface="Arial"/>
              </a:rPr>
              <a:t>) </a:t>
            </a:r>
            <a:r>
              <a:rPr dirty="0" sz="1800" spc="-90">
                <a:latin typeface="Arial"/>
                <a:cs typeface="Arial"/>
              </a:rPr>
              <a:t>adalah  </a:t>
            </a:r>
            <a:r>
              <a:rPr dirty="0" sz="1800" spc="-75">
                <a:latin typeface="Arial"/>
                <a:cs typeface="Arial"/>
              </a:rPr>
              <a:t>0.020, </a:t>
            </a:r>
            <a:r>
              <a:rPr dirty="0" sz="1800" spc="-50">
                <a:latin typeface="Arial"/>
                <a:cs typeface="Arial"/>
              </a:rPr>
              <a:t>probabilitas </a:t>
            </a:r>
            <a:r>
              <a:rPr dirty="0" sz="1800" spc="-95">
                <a:latin typeface="Arial"/>
                <a:cs typeface="Arial"/>
              </a:rPr>
              <a:t>barang rusak </a:t>
            </a:r>
            <a:r>
              <a:rPr dirty="0" sz="1800" spc="-40">
                <a:latin typeface="Arial"/>
                <a:cs typeface="Arial"/>
              </a:rPr>
              <a:t>dari </a:t>
            </a:r>
            <a:r>
              <a:rPr dirty="0" sz="1800" spc="-50">
                <a:latin typeface="Arial"/>
                <a:cs typeface="Arial"/>
              </a:rPr>
              <a:t>pabrik </a:t>
            </a:r>
            <a:r>
              <a:rPr dirty="0" sz="1800" spc="-90">
                <a:latin typeface="Arial"/>
                <a:cs typeface="Arial"/>
              </a:rPr>
              <a:t>kedua, </a:t>
            </a:r>
            <a:r>
              <a:rPr dirty="0" sz="1800" spc="-135">
                <a:latin typeface="Arial"/>
                <a:cs typeface="Arial"/>
              </a:rPr>
              <a:t>P(R/S</a:t>
            </a:r>
            <a:r>
              <a:rPr dirty="0" baseline="-20833" sz="1800" spc="-202">
                <a:latin typeface="Arial"/>
                <a:cs typeface="Arial"/>
              </a:rPr>
              <a:t>2</a:t>
            </a:r>
            <a:r>
              <a:rPr dirty="0" sz="1800" spc="-135">
                <a:latin typeface="Arial"/>
                <a:cs typeface="Arial"/>
              </a:rPr>
              <a:t>) </a:t>
            </a:r>
            <a:r>
              <a:rPr dirty="0" sz="1800" spc="-85">
                <a:latin typeface="Arial"/>
                <a:cs typeface="Arial"/>
              </a:rPr>
              <a:t>adalah </a:t>
            </a:r>
            <a:r>
              <a:rPr dirty="0" sz="1800" spc="-75">
                <a:latin typeface="Arial"/>
                <a:cs typeface="Arial"/>
              </a:rPr>
              <a:t>0.015, </a:t>
            </a:r>
            <a:r>
              <a:rPr dirty="0" sz="1800" spc="-90">
                <a:latin typeface="Arial"/>
                <a:cs typeface="Arial"/>
              </a:rPr>
              <a:t>dan </a:t>
            </a:r>
            <a:r>
              <a:rPr dirty="0" sz="1800" spc="-45">
                <a:latin typeface="Arial"/>
                <a:cs typeface="Arial"/>
              </a:rPr>
              <a:t>dari  </a:t>
            </a:r>
            <a:r>
              <a:rPr dirty="0" sz="1800" spc="-55">
                <a:latin typeface="Arial"/>
                <a:cs typeface="Arial"/>
              </a:rPr>
              <a:t>pabrik </a:t>
            </a:r>
            <a:r>
              <a:rPr dirty="0" sz="1800" spc="-80">
                <a:latin typeface="Arial"/>
                <a:cs typeface="Arial"/>
              </a:rPr>
              <a:t>ketiga </a:t>
            </a:r>
            <a:r>
              <a:rPr dirty="0" sz="1800" spc="-140">
                <a:latin typeface="Arial"/>
                <a:cs typeface="Arial"/>
              </a:rPr>
              <a:t>P(R/S</a:t>
            </a:r>
            <a:r>
              <a:rPr dirty="0" baseline="-20833" sz="1800" spc="-209">
                <a:latin typeface="Arial"/>
                <a:cs typeface="Arial"/>
              </a:rPr>
              <a:t>3</a:t>
            </a:r>
            <a:r>
              <a:rPr dirty="0" sz="1800" spc="-140">
                <a:latin typeface="Arial"/>
                <a:cs typeface="Arial"/>
              </a:rPr>
              <a:t>) </a:t>
            </a:r>
            <a:r>
              <a:rPr dirty="0" sz="1800" spc="-85">
                <a:latin typeface="Arial"/>
                <a:cs typeface="Arial"/>
              </a:rPr>
              <a:t>adalah </a:t>
            </a:r>
            <a:r>
              <a:rPr dirty="0" sz="1800" spc="-75">
                <a:latin typeface="Arial"/>
                <a:cs typeface="Arial"/>
              </a:rPr>
              <a:t>0.030. </a:t>
            </a:r>
            <a:r>
              <a:rPr dirty="0" sz="1800" spc="-145">
                <a:latin typeface="Arial"/>
                <a:cs typeface="Arial"/>
              </a:rPr>
              <a:t>Jika </a:t>
            </a:r>
            <a:r>
              <a:rPr dirty="0" sz="1800" spc="-45">
                <a:latin typeface="Arial"/>
                <a:cs typeface="Arial"/>
              </a:rPr>
              <a:t>diambil </a:t>
            </a:r>
            <a:r>
              <a:rPr dirty="0" sz="1800" spc="-55">
                <a:latin typeface="Arial"/>
                <a:cs typeface="Arial"/>
              </a:rPr>
              <a:t>baterai </a:t>
            </a:r>
            <a:r>
              <a:rPr dirty="0" sz="1800" spc="-130">
                <a:latin typeface="Arial"/>
                <a:cs typeface="Arial"/>
              </a:rPr>
              <a:t>secara acak </a:t>
            </a:r>
            <a:r>
              <a:rPr dirty="0" sz="1800" spc="-40">
                <a:latin typeface="Arial"/>
                <a:cs typeface="Arial"/>
              </a:rPr>
              <a:t>dari </a:t>
            </a:r>
            <a:r>
              <a:rPr dirty="0" sz="1800" spc="-80">
                <a:latin typeface="Arial"/>
                <a:cs typeface="Arial"/>
              </a:rPr>
              <a:t>hasil  </a:t>
            </a:r>
            <a:r>
              <a:rPr dirty="0" sz="1800" spc="-70">
                <a:latin typeface="Arial"/>
                <a:cs typeface="Arial"/>
              </a:rPr>
              <a:t>produksi </a:t>
            </a:r>
            <a:r>
              <a:rPr dirty="0" sz="1800" spc="-80">
                <a:latin typeface="Arial"/>
                <a:cs typeface="Arial"/>
              </a:rPr>
              <a:t>ketiga </a:t>
            </a:r>
            <a:r>
              <a:rPr dirty="0" sz="1800" spc="-50">
                <a:latin typeface="Arial"/>
                <a:cs typeface="Arial"/>
              </a:rPr>
              <a:t>pabrik, </a:t>
            </a:r>
            <a:r>
              <a:rPr dirty="0" sz="1800" spc="-90">
                <a:latin typeface="Arial"/>
                <a:cs typeface="Arial"/>
              </a:rPr>
              <a:t>berapa </a:t>
            </a:r>
            <a:r>
              <a:rPr dirty="0" sz="1800" spc="-65">
                <a:latin typeface="Arial"/>
                <a:cs typeface="Arial"/>
              </a:rPr>
              <a:t>probabilitasnya </a:t>
            </a:r>
            <a:r>
              <a:rPr dirty="0" sz="1800" spc="-90">
                <a:latin typeface="Arial"/>
                <a:cs typeface="Arial"/>
              </a:rPr>
              <a:t>bahwa </a:t>
            </a:r>
            <a:r>
              <a:rPr dirty="0" sz="1800" spc="-55">
                <a:latin typeface="Arial"/>
                <a:cs typeface="Arial"/>
              </a:rPr>
              <a:t>baterai </a:t>
            </a:r>
            <a:r>
              <a:rPr dirty="0" sz="1800" spc="-114">
                <a:latin typeface="Arial"/>
                <a:cs typeface="Arial"/>
              </a:rPr>
              <a:t>yang </a:t>
            </a:r>
            <a:r>
              <a:rPr dirty="0" sz="1800" spc="-45">
                <a:latin typeface="Arial"/>
                <a:cs typeface="Arial"/>
              </a:rPr>
              <a:t>diambil  </a:t>
            </a:r>
            <a:r>
              <a:rPr dirty="0" sz="1800" spc="-50">
                <a:latin typeface="Arial"/>
                <a:cs typeface="Arial"/>
              </a:rPr>
              <a:t>tersebut </a:t>
            </a:r>
            <a:r>
              <a:rPr dirty="0" sz="1800" spc="-95">
                <a:latin typeface="Arial"/>
                <a:cs typeface="Arial"/>
              </a:rPr>
              <a:t>rusak</a:t>
            </a:r>
            <a:r>
              <a:rPr dirty="0" sz="1800" spc="-100">
                <a:latin typeface="Arial"/>
                <a:cs typeface="Arial"/>
              </a:rPr>
              <a:t> </a:t>
            </a:r>
            <a:r>
              <a:rPr dirty="0" sz="1800" spc="85">
                <a:latin typeface="Arial"/>
                <a:cs typeface="Arial"/>
              </a:rPr>
              <a:t>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1379" y="2608579"/>
            <a:ext cx="4841240" cy="1249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417" y="4131627"/>
            <a:ext cx="452183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40">
                <a:latin typeface="Arial"/>
                <a:cs typeface="Arial"/>
              </a:rPr>
              <a:t>0 </a:t>
            </a:r>
            <a:r>
              <a:rPr dirty="0" sz="2800" spc="-245">
                <a:latin typeface="Arial"/>
                <a:cs typeface="Arial"/>
              </a:rPr>
              <a:t>&lt; </a:t>
            </a:r>
            <a:r>
              <a:rPr dirty="0" sz="2800" spc="-190">
                <a:latin typeface="Arial"/>
                <a:cs typeface="Arial"/>
              </a:rPr>
              <a:t>x </a:t>
            </a:r>
            <a:r>
              <a:rPr dirty="0" sz="2800" spc="-245">
                <a:latin typeface="Arial"/>
                <a:cs typeface="Arial"/>
              </a:rPr>
              <a:t>&lt; </a:t>
            </a:r>
            <a:r>
              <a:rPr dirty="0" sz="2800" spc="-90">
                <a:latin typeface="Arial"/>
                <a:cs typeface="Arial"/>
              </a:rPr>
              <a:t>n </a:t>
            </a:r>
            <a:r>
              <a:rPr dirty="0" sz="2800" spc="-100">
                <a:latin typeface="Arial"/>
                <a:cs typeface="Arial"/>
              </a:rPr>
              <a:t>dinotasikan </a:t>
            </a:r>
            <a:r>
              <a:rPr dirty="0" sz="2800" spc="-110">
                <a:latin typeface="Arial"/>
                <a:cs typeface="Arial"/>
              </a:rPr>
              <a:t>atau </a:t>
            </a:r>
            <a:r>
              <a:rPr dirty="0" sz="2400" spc="-285" i="1">
                <a:latin typeface="Trebuchet MS"/>
                <a:cs typeface="Trebuchet MS"/>
              </a:rPr>
              <a:t>n</a:t>
            </a:r>
            <a:r>
              <a:rPr dirty="0" sz="3200" spc="-285">
                <a:latin typeface="Arial"/>
                <a:cs typeface="Arial"/>
              </a:rPr>
              <a:t>C</a:t>
            </a:r>
            <a:r>
              <a:rPr dirty="0" sz="2400" spc="-285" i="1">
                <a:latin typeface="Trebuchet MS"/>
                <a:cs typeface="Trebuchet MS"/>
              </a:rPr>
              <a:t>x</a:t>
            </a:r>
            <a:r>
              <a:rPr dirty="0" sz="2400" spc="-90" i="1">
                <a:latin typeface="Trebuchet MS"/>
                <a:cs typeface="Trebuchet MS"/>
              </a:rPr>
              <a:t> </a:t>
            </a:r>
            <a:r>
              <a:rPr dirty="0" sz="2800" spc="-245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28034" y="4403487"/>
            <a:ext cx="2341245" cy="0"/>
          </a:xfrm>
          <a:custGeom>
            <a:avLst/>
            <a:gdLst/>
            <a:ahLst/>
            <a:cxnLst/>
            <a:rect l="l" t="t" r="r" b="b"/>
            <a:pathLst>
              <a:path w="2341245" h="0">
                <a:moveTo>
                  <a:pt x="0" y="0"/>
                </a:moveTo>
                <a:lnTo>
                  <a:pt x="2340874" y="0"/>
                </a:lnTo>
              </a:path>
            </a:pathLst>
          </a:custGeom>
          <a:ln w="152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145"/>
              <a:t>Kombinasi </a:t>
            </a:r>
            <a:r>
              <a:rPr dirty="0" spc="-120"/>
              <a:t>merupakan </a:t>
            </a:r>
            <a:r>
              <a:rPr dirty="0" spc="-175"/>
              <a:t>cara </a:t>
            </a:r>
            <a:r>
              <a:rPr dirty="0" spc="-75"/>
              <a:t>pemilihan </a:t>
            </a:r>
            <a:r>
              <a:rPr dirty="0" spc="-135"/>
              <a:t>obyek</a:t>
            </a:r>
            <a:r>
              <a:rPr dirty="0" spc="-300"/>
              <a:t> </a:t>
            </a:r>
            <a:r>
              <a:rPr dirty="0" spc="-95"/>
              <a:t>tanpa  </a:t>
            </a:r>
            <a:r>
              <a:rPr dirty="0" spc="-120"/>
              <a:t>menghiraukan </a:t>
            </a:r>
            <a:r>
              <a:rPr dirty="0" spc="-50"/>
              <a:t>urutan </a:t>
            </a:r>
            <a:r>
              <a:rPr dirty="0" spc="-135"/>
              <a:t>obyek </a:t>
            </a:r>
            <a:r>
              <a:rPr dirty="0" spc="-65"/>
              <a:t>tersebut. </a:t>
            </a:r>
            <a:r>
              <a:rPr dirty="0" spc="-145"/>
              <a:t>Kombinasi  </a:t>
            </a:r>
            <a:r>
              <a:rPr dirty="0" spc="-25"/>
              <a:t>dipilih </a:t>
            </a:r>
            <a:r>
              <a:rPr dirty="0" spc="-180"/>
              <a:t>sebanyak </a:t>
            </a:r>
            <a:r>
              <a:rPr dirty="0" spc="-190"/>
              <a:t>x </a:t>
            </a:r>
            <a:r>
              <a:rPr dirty="0" spc="-60"/>
              <a:t>dari </a:t>
            </a:r>
            <a:r>
              <a:rPr dirty="0" spc="-135"/>
              <a:t>obyek </a:t>
            </a:r>
            <a:r>
              <a:rPr dirty="0" spc="-180"/>
              <a:t>sebanyak </a:t>
            </a:r>
            <a:r>
              <a:rPr dirty="0" spc="-90"/>
              <a:t>n </a:t>
            </a:r>
            <a:r>
              <a:rPr dirty="0" spc="-155"/>
              <a:t>dengan  </a:t>
            </a:r>
            <a:r>
              <a:rPr dirty="0" spc="-85"/>
              <a:t>ketentuan</a:t>
            </a:r>
          </a:p>
          <a:p>
            <a:pPr algn="r" marR="957580">
              <a:lnSpc>
                <a:spcPct val="100000"/>
              </a:lnSpc>
              <a:spcBef>
                <a:spcPts val="1340"/>
              </a:spcBef>
            </a:pPr>
            <a:r>
              <a:rPr dirty="0" sz="2950" spc="690" i="1">
                <a:latin typeface="Times New Roman"/>
                <a:cs typeface="Times New Roman"/>
              </a:rPr>
              <a:t>n</a:t>
            </a:r>
            <a:r>
              <a:rPr dirty="0" sz="2950" spc="705">
                <a:latin typeface="Times New Roman"/>
                <a:cs typeface="Times New Roman"/>
              </a:rPr>
              <a:t>!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87531" y="4393507"/>
            <a:ext cx="2346960" cy="474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950" spc="800" i="1">
                <a:latin typeface="Times New Roman"/>
                <a:cs typeface="Times New Roman"/>
              </a:rPr>
              <a:t>x</a:t>
            </a:r>
            <a:r>
              <a:rPr dirty="0" sz="2950" spc="800">
                <a:latin typeface="Times New Roman"/>
                <a:cs typeface="Times New Roman"/>
              </a:rPr>
              <a:t>!(</a:t>
            </a:r>
            <a:r>
              <a:rPr dirty="0" sz="2950" spc="800" i="1">
                <a:latin typeface="Times New Roman"/>
                <a:cs typeface="Times New Roman"/>
              </a:rPr>
              <a:t>n</a:t>
            </a:r>
            <a:r>
              <a:rPr dirty="0" sz="2950" spc="15" i="1">
                <a:latin typeface="Times New Roman"/>
                <a:cs typeface="Times New Roman"/>
              </a:rPr>
              <a:t> </a:t>
            </a:r>
            <a:r>
              <a:rPr dirty="0" sz="2950" spc="1165">
                <a:latin typeface="Symbol"/>
                <a:cs typeface="Symbol"/>
              </a:rPr>
              <a:t></a:t>
            </a:r>
            <a:r>
              <a:rPr dirty="0" sz="2950" spc="229">
                <a:latin typeface="Times New Roman"/>
                <a:cs typeface="Times New Roman"/>
              </a:rPr>
              <a:t> </a:t>
            </a:r>
            <a:r>
              <a:rPr dirty="0" sz="2950" spc="810" i="1">
                <a:latin typeface="Times New Roman"/>
                <a:cs typeface="Times New Roman"/>
              </a:rPr>
              <a:t>x</a:t>
            </a:r>
            <a:r>
              <a:rPr dirty="0" sz="2950" spc="810">
                <a:latin typeface="Times New Roman"/>
                <a:cs typeface="Times New Roman"/>
              </a:rPr>
              <a:t>)!</a:t>
            </a:r>
            <a:endParaRPr sz="29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707" y="1711864"/>
            <a:ext cx="7717155" cy="3695065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2400" spc="-125" b="1">
                <a:latin typeface="Trebuchet MS"/>
                <a:cs typeface="Trebuchet MS"/>
              </a:rPr>
              <a:t>Contoh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220" b="1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12700" marR="5080">
              <a:lnSpc>
                <a:spcPct val="89800"/>
              </a:lnSpc>
              <a:spcBef>
                <a:spcPts val="1015"/>
              </a:spcBef>
              <a:tabLst>
                <a:tab pos="5726430" algn="l"/>
              </a:tabLst>
            </a:pPr>
            <a:r>
              <a:rPr dirty="0" sz="2400" spc="-145">
                <a:latin typeface="Arial"/>
                <a:cs typeface="Arial"/>
              </a:rPr>
              <a:t>Dalam </a:t>
            </a:r>
            <a:r>
              <a:rPr dirty="0" sz="2400" spc="-140">
                <a:latin typeface="Arial"/>
                <a:cs typeface="Arial"/>
              </a:rPr>
              <a:t>sebuah </a:t>
            </a:r>
            <a:r>
              <a:rPr dirty="0" sz="2400" spc="-135">
                <a:latin typeface="Arial"/>
                <a:cs typeface="Arial"/>
              </a:rPr>
              <a:t>sekolah </a:t>
            </a:r>
            <a:r>
              <a:rPr dirty="0" sz="2400" spc="-55">
                <a:latin typeface="Arial"/>
                <a:cs typeface="Arial"/>
              </a:rPr>
              <a:t>telah </a:t>
            </a:r>
            <a:r>
              <a:rPr dirty="0" sz="2400" spc="-110">
                <a:latin typeface="Arial"/>
                <a:cs typeface="Arial"/>
              </a:rPr>
              <a:t>diseleksi</a:t>
            </a:r>
            <a:r>
              <a:rPr dirty="0" sz="2400" spc="-14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5</a:t>
            </a:r>
            <a:r>
              <a:rPr dirty="0" sz="2400" spc="-130">
                <a:latin typeface="Arial"/>
                <a:cs typeface="Arial"/>
              </a:rPr>
              <a:t> </a:t>
            </a:r>
            <a:r>
              <a:rPr dirty="0" sz="2400" spc="-114">
                <a:latin typeface="Arial"/>
                <a:cs typeface="Arial"/>
              </a:rPr>
              <a:t>orang	</a:t>
            </a:r>
            <a:r>
              <a:rPr dirty="0" sz="2400" spc="-150">
                <a:latin typeface="Arial"/>
                <a:cs typeface="Arial"/>
              </a:rPr>
              <a:t>siswa </a:t>
            </a:r>
            <a:r>
              <a:rPr dirty="0" sz="2400" spc="-165">
                <a:latin typeface="Arial"/>
                <a:cs typeface="Arial"/>
              </a:rPr>
              <a:t>yang  </a:t>
            </a:r>
            <a:r>
              <a:rPr dirty="0" sz="2400" spc="-90">
                <a:latin typeface="Arial"/>
                <a:cs typeface="Arial"/>
              </a:rPr>
              <a:t>berbakat </a:t>
            </a:r>
            <a:r>
              <a:rPr dirty="0" sz="2400" spc="-120">
                <a:latin typeface="Arial"/>
                <a:cs typeface="Arial"/>
              </a:rPr>
              <a:t>dan </a:t>
            </a:r>
            <a:r>
              <a:rPr dirty="0" sz="2400" spc="-60">
                <a:latin typeface="Arial"/>
                <a:cs typeface="Arial"/>
              </a:rPr>
              <a:t>mahir </a:t>
            </a:r>
            <a:r>
              <a:rPr dirty="0" sz="2400" spc="-110">
                <a:latin typeface="Arial"/>
                <a:cs typeface="Arial"/>
              </a:rPr>
              <a:t>dalam </a:t>
            </a:r>
            <a:r>
              <a:rPr dirty="0" sz="2400" spc="-65">
                <a:latin typeface="Arial"/>
                <a:cs typeface="Arial"/>
              </a:rPr>
              <a:t>badminton. </a:t>
            </a:r>
            <a:r>
              <a:rPr dirty="0" sz="2400" spc="-150">
                <a:latin typeface="Arial"/>
                <a:cs typeface="Arial"/>
              </a:rPr>
              <a:t>Berapa banyaknya cara  </a:t>
            </a:r>
            <a:r>
              <a:rPr dirty="0" sz="2400" spc="-70">
                <a:latin typeface="Arial"/>
                <a:cs typeface="Arial"/>
              </a:rPr>
              <a:t>pemilihan </a:t>
            </a:r>
            <a:r>
              <a:rPr dirty="0" sz="2400" spc="-165">
                <a:latin typeface="Arial"/>
                <a:cs typeface="Arial"/>
              </a:rPr>
              <a:t>yang </a:t>
            </a:r>
            <a:r>
              <a:rPr dirty="0" sz="2400" spc="-90">
                <a:latin typeface="Arial"/>
                <a:cs typeface="Arial"/>
              </a:rPr>
              <a:t>mungkin </a:t>
            </a:r>
            <a:r>
              <a:rPr dirty="0" sz="2400" spc="-70">
                <a:latin typeface="Arial"/>
                <a:cs typeface="Arial"/>
              </a:rPr>
              <a:t>jika </a:t>
            </a:r>
            <a:r>
              <a:rPr dirty="0" sz="2400" spc="-25">
                <a:latin typeface="Arial"/>
                <a:cs typeface="Arial"/>
              </a:rPr>
              <a:t>dipilih </a:t>
            </a:r>
            <a:r>
              <a:rPr dirty="0" sz="2400" spc="-120">
                <a:latin typeface="Arial"/>
                <a:cs typeface="Arial"/>
              </a:rPr>
              <a:t>3 </a:t>
            </a:r>
            <a:r>
              <a:rPr dirty="0" sz="2400" spc="-114">
                <a:latin typeface="Arial"/>
                <a:cs typeface="Arial"/>
              </a:rPr>
              <a:t>orang </a:t>
            </a:r>
            <a:r>
              <a:rPr dirty="0" sz="2400" spc="-150">
                <a:latin typeface="Arial"/>
                <a:cs typeface="Arial"/>
              </a:rPr>
              <a:t>siswa </a:t>
            </a:r>
            <a:r>
              <a:rPr dirty="0" sz="2400" spc="-45">
                <a:latin typeface="Arial"/>
                <a:cs typeface="Arial"/>
              </a:rPr>
              <a:t>untuk</a:t>
            </a:r>
            <a:r>
              <a:rPr dirty="0" sz="2400" spc="-37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mewa  </a:t>
            </a:r>
            <a:r>
              <a:rPr dirty="0" sz="2400" spc="-15">
                <a:latin typeface="Arial"/>
                <a:cs typeface="Arial"/>
              </a:rPr>
              <a:t>kili </a:t>
            </a:r>
            <a:r>
              <a:rPr dirty="0" sz="2400" spc="-135">
                <a:latin typeface="Arial"/>
                <a:cs typeface="Arial"/>
              </a:rPr>
              <a:t>sekolah </a:t>
            </a:r>
            <a:r>
              <a:rPr dirty="0" sz="2400" spc="-110">
                <a:latin typeface="Arial"/>
                <a:cs typeface="Arial"/>
              </a:rPr>
              <a:t>dalam </a:t>
            </a:r>
            <a:r>
              <a:rPr dirty="0" sz="2400" spc="-60">
                <a:latin typeface="Arial"/>
                <a:cs typeface="Arial"/>
              </a:rPr>
              <a:t>turnamen </a:t>
            </a:r>
            <a:r>
              <a:rPr dirty="0" sz="2400" spc="-65">
                <a:latin typeface="Arial"/>
                <a:cs typeface="Arial"/>
              </a:rPr>
              <a:t>badminton</a:t>
            </a:r>
            <a:r>
              <a:rPr dirty="0" sz="2400" spc="-355">
                <a:latin typeface="Arial"/>
                <a:cs typeface="Arial"/>
              </a:rPr>
              <a:t> </a:t>
            </a:r>
            <a:r>
              <a:rPr dirty="0" sz="2400" spc="-225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400" spc="-145" b="1">
                <a:latin typeface="Trebuchet MS"/>
                <a:cs typeface="Trebuchet MS"/>
              </a:rPr>
              <a:t>Penyelesaian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2800" spc="-95" i="1">
                <a:latin typeface="Trebuchet MS"/>
                <a:cs typeface="Trebuchet MS"/>
              </a:rPr>
              <a:t>n </a:t>
            </a:r>
            <a:r>
              <a:rPr dirty="0" sz="2800" spc="-245">
                <a:latin typeface="Arial"/>
                <a:cs typeface="Arial"/>
              </a:rPr>
              <a:t>= </a:t>
            </a:r>
            <a:r>
              <a:rPr dirty="0" sz="2800" spc="-85">
                <a:latin typeface="Arial"/>
                <a:cs typeface="Arial"/>
              </a:rPr>
              <a:t>5; </a:t>
            </a:r>
            <a:r>
              <a:rPr dirty="0" sz="2800" spc="105" i="1">
                <a:latin typeface="Trebuchet MS"/>
                <a:cs typeface="Trebuchet MS"/>
              </a:rPr>
              <a:t>x</a:t>
            </a:r>
            <a:r>
              <a:rPr dirty="0" sz="2800" spc="-260" i="1">
                <a:latin typeface="Trebuchet MS"/>
                <a:cs typeface="Trebuchet MS"/>
              </a:rPr>
              <a:t> </a:t>
            </a:r>
            <a:r>
              <a:rPr dirty="0" sz="2800" spc="-185">
                <a:latin typeface="Arial"/>
                <a:cs typeface="Arial"/>
              </a:rPr>
              <a:t>=3</a:t>
            </a:r>
            <a:endParaRPr sz="2800">
              <a:latin typeface="Arial"/>
              <a:cs typeface="Arial"/>
            </a:endParaRPr>
          </a:p>
          <a:p>
            <a:pPr marL="74295">
              <a:lnSpc>
                <a:spcPct val="100000"/>
              </a:lnSpc>
              <a:spcBef>
                <a:spcPts val="1530"/>
              </a:spcBef>
            </a:pPr>
            <a:r>
              <a:rPr dirty="0" sz="2000" spc="-315">
                <a:latin typeface="Arial"/>
                <a:cs typeface="Arial"/>
              </a:rPr>
              <a:t>5</a:t>
            </a:r>
            <a:r>
              <a:rPr dirty="0" sz="4000" spc="-315">
                <a:latin typeface="Arial"/>
                <a:cs typeface="Arial"/>
              </a:rPr>
              <a:t>C</a:t>
            </a:r>
            <a:r>
              <a:rPr dirty="0" sz="2000" spc="-315">
                <a:latin typeface="Arial"/>
                <a:cs typeface="Arial"/>
              </a:rPr>
              <a:t>3</a:t>
            </a:r>
            <a:r>
              <a:rPr dirty="0" sz="2000" spc="-175">
                <a:latin typeface="Arial"/>
                <a:cs typeface="Arial"/>
              </a:rPr>
              <a:t> </a:t>
            </a:r>
            <a:r>
              <a:rPr dirty="0" sz="2800" spc="-24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97025" y="4603877"/>
            <a:ext cx="4643247" cy="1394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707" y="2071687"/>
            <a:ext cx="7180580" cy="2160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25">
                <a:latin typeface="Arial"/>
                <a:cs typeface="Arial"/>
              </a:rPr>
              <a:t>Contoh</a:t>
            </a:r>
            <a:r>
              <a:rPr dirty="0" sz="2800" spc="-190">
                <a:latin typeface="Arial"/>
                <a:cs typeface="Arial"/>
              </a:rPr>
              <a:t> </a:t>
            </a:r>
            <a:r>
              <a:rPr dirty="0" sz="2800" spc="-30"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2800" spc="-170">
                <a:latin typeface="Arial"/>
                <a:cs typeface="Arial"/>
              </a:rPr>
              <a:t>Dalam </a:t>
            </a:r>
            <a:r>
              <a:rPr dirty="0" sz="2800" spc="-130">
                <a:latin typeface="Arial"/>
                <a:cs typeface="Arial"/>
              </a:rPr>
              <a:t>berapa </a:t>
            </a:r>
            <a:r>
              <a:rPr dirty="0" sz="2800" spc="-170">
                <a:latin typeface="Arial"/>
                <a:cs typeface="Arial"/>
              </a:rPr>
              <a:t>carakah </a:t>
            </a:r>
            <a:r>
              <a:rPr dirty="0" sz="2800" spc="-160">
                <a:latin typeface="Arial"/>
                <a:cs typeface="Arial"/>
              </a:rPr>
              <a:t>sebuah </a:t>
            </a:r>
            <a:r>
              <a:rPr dirty="0" sz="2800" spc="-60">
                <a:latin typeface="Arial"/>
                <a:cs typeface="Arial"/>
              </a:rPr>
              <a:t>panitia </a:t>
            </a:r>
            <a:r>
              <a:rPr dirty="0" sz="2800" spc="-180">
                <a:latin typeface="Arial"/>
                <a:cs typeface="Arial"/>
              </a:rPr>
              <a:t>yang  </a:t>
            </a:r>
            <a:r>
              <a:rPr dirty="0" sz="2800" spc="-130">
                <a:latin typeface="Arial"/>
                <a:cs typeface="Arial"/>
              </a:rPr>
              <a:t>beranggotakan </a:t>
            </a:r>
            <a:r>
              <a:rPr dirty="0" sz="2800" spc="-140">
                <a:latin typeface="Arial"/>
                <a:cs typeface="Arial"/>
              </a:rPr>
              <a:t>5 </a:t>
            </a:r>
            <a:r>
              <a:rPr dirty="0" sz="2800" spc="-130">
                <a:latin typeface="Arial"/>
                <a:cs typeface="Arial"/>
              </a:rPr>
              <a:t>orang </a:t>
            </a:r>
            <a:r>
              <a:rPr dirty="0" sz="2800" spc="-95">
                <a:latin typeface="Arial"/>
                <a:cs typeface="Arial"/>
              </a:rPr>
              <a:t>dapat </a:t>
            </a:r>
            <a:r>
              <a:rPr dirty="0" sz="2800" spc="-60">
                <a:latin typeface="Arial"/>
                <a:cs typeface="Arial"/>
              </a:rPr>
              <a:t>dibentuk dari </a:t>
            </a:r>
            <a:r>
              <a:rPr dirty="0" sz="2800" spc="-140">
                <a:latin typeface="Arial"/>
                <a:cs typeface="Arial"/>
              </a:rPr>
              <a:t>6</a:t>
            </a:r>
            <a:r>
              <a:rPr dirty="0" sz="2800" spc="-515">
                <a:latin typeface="Arial"/>
                <a:cs typeface="Arial"/>
              </a:rPr>
              <a:t> </a:t>
            </a:r>
            <a:r>
              <a:rPr dirty="0" sz="2800" spc="-60">
                <a:latin typeface="Arial"/>
                <a:cs typeface="Arial"/>
              </a:rPr>
              <a:t>pria  </a:t>
            </a:r>
            <a:r>
              <a:rPr dirty="0" sz="2800" spc="-130">
                <a:latin typeface="Arial"/>
                <a:cs typeface="Arial"/>
              </a:rPr>
              <a:t>dan </a:t>
            </a:r>
            <a:r>
              <a:rPr dirty="0" sz="2800" spc="-140">
                <a:latin typeface="Arial"/>
                <a:cs typeface="Arial"/>
              </a:rPr>
              <a:t>3 </a:t>
            </a:r>
            <a:r>
              <a:rPr dirty="0" sz="2800" spc="-75">
                <a:latin typeface="Arial"/>
                <a:cs typeface="Arial"/>
              </a:rPr>
              <a:t>wanita </a:t>
            </a:r>
            <a:r>
              <a:rPr dirty="0" sz="2800" spc="-80">
                <a:latin typeface="Arial"/>
                <a:cs typeface="Arial"/>
              </a:rPr>
              <a:t>jika </a:t>
            </a:r>
            <a:r>
              <a:rPr dirty="0" sz="2800" spc="-100">
                <a:latin typeface="Arial"/>
                <a:cs typeface="Arial"/>
              </a:rPr>
              <a:t>paling </a:t>
            </a:r>
            <a:r>
              <a:rPr dirty="0" sz="2800" spc="-70">
                <a:latin typeface="Arial"/>
                <a:cs typeface="Arial"/>
              </a:rPr>
              <a:t>sedikit </a:t>
            </a:r>
            <a:r>
              <a:rPr dirty="0" sz="2800" spc="-60">
                <a:latin typeface="Arial"/>
                <a:cs typeface="Arial"/>
              </a:rPr>
              <a:t>panitia </a:t>
            </a:r>
            <a:r>
              <a:rPr dirty="0" sz="2800" spc="-65">
                <a:latin typeface="Arial"/>
                <a:cs typeface="Arial"/>
              </a:rPr>
              <a:t>tersebut  </a:t>
            </a:r>
            <a:r>
              <a:rPr dirty="0" sz="2800" spc="-130">
                <a:latin typeface="Arial"/>
                <a:cs typeface="Arial"/>
              </a:rPr>
              <a:t>harus beranggotakan </a:t>
            </a:r>
            <a:r>
              <a:rPr dirty="0" sz="2800" spc="-140">
                <a:latin typeface="Arial"/>
                <a:cs typeface="Arial"/>
              </a:rPr>
              <a:t>3 </a:t>
            </a:r>
            <a:r>
              <a:rPr dirty="0" sz="2800" spc="-130">
                <a:latin typeface="Arial"/>
                <a:cs typeface="Arial"/>
              </a:rPr>
              <a:t>orang</a:t>
            </a:r>
            <a:r>
              <a:rPr dirty="0" sz="2800" spc="-229">
                <a:latin typeface="Arial"/>
                <a:cs typeface="Arial"/>
              </a:rPr>
              <a:t> </a:t>
            </a:r>
            <a:r>
              <a:rPr dirty="0" sz="2800" spc="-100">
                <a:latin typeface="Arial"/>
                <a:cs typeface="Arial"/>
              </a:rPr>
              <a:t>pria?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8369" y="2102802"/>
            <a:ext cx="3173095" cy="605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25" b="1">
                <a:latin typeface="Trebuchet MS"/>
                <a:cs typeface="Trebuchet MS"/>
              </a:rPr>
              <a:t>Penyelesaian</a:t>
            </a:r>
            <a:r>
              <a:rPr dirty="0" sz="2000" spc="-114" b="1">
                <a:latin typeface="Trebuchet MS"/>
                <a:cs typeface="Trebuchet MS"/>
              </a:rPr>
              <a:t> </a:t>
            </a:r>
            <a:r>
              <a:rPr dirty="0" sz="2000" spc="-185" b="1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5">
                <a:latin typeface="Arial"/>
                <a:cs typeface="Arial"/>
              </a:rPr>
              <a:t>Panitia </a:t>
            </a:r>
            <a:r>
              <a:rPr dirty="0" sz="1800" spc="-120">
                <a:latin typeface="Arial"/>
                <a:cs typeface="Arial"/>
              </a:rPr>
              <a:t>yang </a:t>
            </a:r>
            <a:r>
              <a:rPr dirty="0" sz="1800" spc="-95">
                <a:latin typeface="Arial"/>
                <a:cs typeface="Arial"/>
              </a:rPr>
              <a:t>beranggotakan </a:t>
            </a:r>
            <a:r>
              <a:rPr dirty="0" sz="1800" spc="-90">
                <a:latin typeface="Arial"/>
                <a:cs typeface="Arial"/>
              </a:rPr>
              <a:t>3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Pria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3151" y="2956623"/>
            <a:ext cx="155003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3 </a:t>
            </a:r>
            <a:r>
              <a:rPr dirty="0" sz="1800" spc="-95">
                <a:latin typeface="Arial"/>
                <a:cs typeface="Arial"/>
              </a:rPr>
              <a:t>Pria </a:t>
            </a:r>
            <a:r>
              <a:rPr dirty="0" sz="1800" spc="-45">
                <a:latin typeface="Arial"/>
                <a:cs typeface="Arial"/>
              </a:rPr>
              <a:t>dari </a:t>
            </a:r>
            <a:r>
              <a:rPr dirty="0" sz="1800" spc="-90">
                <a:latin typeface="Arial"/>
                <a:cs typeface="Arial"/>
              </a:rPr>
              <a:t>6</a:t>
            </a:r>
            <a:r>
              <a:rPr dirty="0" sz="1800" spc="-175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Pria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43151" y="3779837"/>
            <a:ext cx="21164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2 </a:t>
            </a:r>
            <a:r>
              <a:rPr dirty="0" sz="1800" spc="-50">
                <a:latin typeface="Arial"/>
                <a:cs typeface="Arial"/>
              </a:rPr>
              <a:t>wanita </a:t>
            </a:r>
            <a:r>
              <a:rPr dirty="0" sz="1800" spc="-45">
                <a:latin typeface="Arial"/>
                <a:cs typeface="Arial"/>
              </a:rPr>
              <a:t>dari </a:t>
            </a:r>
            <a:r>
              <a:rPr dirty="0" sz="1800" spc="-90">
                <a:latin typeface="Arial"/>
                <a:cs typeface="Arial"/>
              </a:rPr>
              <a:t>3</a:t>
            </a:r>
            <a:r>
              <a:rPr dirty="0" sz="1800" spc="-204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Wanita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43151" y="4877816"/>
            <a:ext cx="18592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Maka</a:t>
            </a:r>
            <a:r>
              <a:rPr dirty="0" sz="1800" spc="-135">
                <a:latin typeface="Arial"/>
                <a:cs typeface="Arial"/>
              </a:rPr>
              <a:t> </a:t>
            </a:r>
            <a:r>
              <a:rPr dirty="0" sz="1800" spc="-90">
                <a:latin typeface="Arial"/>
                <a:cs typeface="Arial"/>
              </a:rPr>
              <a:t>kombinasinya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00499" y="3085136"/>
            <a:ext cx="1423670" cy="0"/>
          </a:xfrm>
          <a:custGeom>
            <a:avLst/>
            <a:gdLst/>
            <a:ahLst/>
            <a:cxnLst/>
            <a:rect l="l" t="t" r="r" b="b"/>
            <a:pathLst>
              <a:path w="1423670" h="0">
                <a:moveTo>
                  <a:pt x="0" y="0"/>
                </a:moveTo>
                <a:lnTo>
                  <a:pt x="1423103" y="0"/>
                </a:lnTo>
              </a:path>
            </a:pathLst>
          </a:custGeom>
          <a:ln w="1174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53495" y="2678480"/>
            <a:ext cx="372745" cy="367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50" spc="380">
                <a:latin typeface="Times New Roman"/>
                <a:cs typeface="Times New Roman"/>
              </a:rPr>
              <a:t>6</a:t>
            </a:r>
            <a:r>
              <a:rPr dirty="0" sz="2250" spc="470">
                <a:latin typeface="Times New Roman"/>
                <a:cs typeface="Times New Roman"/>
              </a:rPr>
              <a:t>!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4470" y="2856928"/>
            <a:ext cx="888365" cy="367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50" spc="775">
                <a:latin typeface="Symbol"/>
                <a:cs typeface="Symbol"/>
              </a:rPr>
              <a:t></a:t>
            </a:r>
            <a:r>
              <a:rPr dirty="0" sz="2250" spc="320">
                <a:latin typeface="Times New Roman"/>
                <a:cs typeface="Times New Roman"/>
              </a:rPr>
              <a:t> </a:t>
            </a:r>
            <a:r>
              <a:rPr dirty="0" sz="2250" spc="775">
                <a:latin typeface="Times New Roman"/>
                <a:cs typeface="Times New Roman"/>
              </a:rPr>
              <a:t>20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04352" y="3077293"/>
            <a:ext cx="1472565" cy="367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50" spc="350">
                <a:latin typeface="Times New Roman"/>
                <a:cs typeface="Times New Roman"/>
              </a:rPr>
              <a:t>3!6 </a:t>
            </a:r>
            <a:r>
              <a:rPr dirty="0" sz="2250" spc="775">
                <a:latin typeface="Symbol"/>
                <a:cs typeface="Symbol"/>
              </a:rPr>
              <a:t></a:t>
            </a:r>
            <a:r>
              <a:rPr dirty="0" sz="2250" spc="-380">
                <a:latin typeface="Times New Roman"/>
                <a:cs typeface="Times New Roman"/>
              </a:rPr>
              <a:t> </a:t>
            </a:r>
            <a:r>
              <a:rPr dirty="0" sz="2250" spc="500">
                <a:latin typeface="Times New Roman"/>
                <a:cs typeface="Times New Roman"/>
              </a:rPr>
              <a:t>3)!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20829" y="2856928"/>
            <a:ext cx="1162685" cy="367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50" spc="790">
                <a:latin typeface="Times New Roman"/>
                <a:cs typeface="Times New Roman"/>
              </a:rPr>
              <a:t>6</a:t>
            </a:r>
            <a:r>
              <a:rPr dirty="0" sz="2250" spc="790" i="1">
                <a:latin typeface="Times New Roman"/>
                <a:cs typeface="Times New Roman"/>
              </a:rPr>
              <a:t>C</a:t>
            </a:r>
            <a:r>
              <a:rPr dirty="0" sz="2250" spc="790">
                <a:latin typeface="Times New Roman"/>
                <a:cs typeface="Times New Roman"/>
              </a:rPr>
              <a:t>3</a:t>
            </a:r>
            <a:r>
              <a:rPr dirty="0" sz="2250" spc="165">
                <a:latin typeface="Times New Roman"/>
                <a:cs typeface="Times New Roman"/>
              </a:rPr>
              <a:t> </a:t>
            </a:r>
            <a:r>
              <a:rPr dirty="0" sz="2250" spc="775">
                <a:latin typeface="Symbol"/>
                <a:cs typeface="Symbol"/>
              </a:rPr>
              <a:t>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669579" y="4023929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 h="0">
                <a:moveTo>
                  <a:pt x="0" y="0"/>
                </a:moveTo>
                <a:lnTo>
                  <a:pt x="1359635" y="0"/>
                </a:lnTo>
              </a:path>
            </a:pathLst>
          </a:custGeom>
          <a:ln w="11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219706" y="3625829"/>
            <a:ext cx="2990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40">
                <a:latin typeface="Times New Roman"/>
                <a:cs typeface="Times New Roman"/>
              </a:rPr>
              <a:t>3</a:t>
            </a:r>
            <a:r>
              <a:rPr dirty="0" sz="2200" spc="265">
                <a:latin typeface="Times New Roman"/>
                <a:cs typeface="Times New Roman"/>
              </a:rPr>
              <a:t>!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34996" y="3800376"/>
            <a:ext cx="51625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440">
                <a:latin typeface="Symbol"/>
                <a:cs typeface="Symbol"/>
              </a:rPr>
              <a:t></a:t>
            </a:r>
            <a:r>
              <a:rPr dirty="0" sz="2200" spc="70">
                <a:latin typeface="Times New Roman"/>
                <a:cs typeface="Times New Roman"/>
              </a:rPr>
              <a:t> </a:t>
            </a:r>
            <a:r>
              <a:rPr dirty="0" sz="2200" spc="400">
                <a:latin typeface="Times New Roman"/>
                <a:cs typeface="Times New Roman"/>
              </a:rPr>
              <a:t>3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81940" y="4016651"/>
            <a:ext cx="137541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245">
                <a:latin typeface="Times New Roman"/>
                <a:cs typeface="Times New Roman"/>
              </a:rPr>
              <a:t>2!(3</a:t>
            </a:r>
            <a:r>
              <a:rPr dirty="0" sz="2200" spc="-165">
                <a:latin typeface="Times New Roman"/>
                <a:cs typeface="Times New Roman"/>
              </a:rPr>
              <a:t> </a:t>
            </a:r>
            <a:r>
              <a:rPr dirty="0" sz="2200" spc="440">
                <a:latin typeface="Symbol"/>
                <a:cs typeface="Symbol"/>
              </a:rPr>
              <a:t></a:t>
            </a:r>
            <a:r>
              <a:rPr dirty="0" sz="2200" spc="-45">
                <a:latin typeface="Times New Roman"/>
                <a:cs typeface="Times New Roman"/>
              </a:rPr>
              <a:t> </a:t>
            </a:r>
            <a:r>
              <a:rPr dirty="0" sz="2200" spc="254">
                <a:latin typeface="Times New Roman"/>
                <a:cs typeface="Times New Roman"/>
              </a:rPr>
              <a:t>2)!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04115" y="3800376"/>
            <a:ext cx="97155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455">
                <a:latin typeface="Times New Roman"/>
                <a:cs typeface="Times New Roman"/>
              </a:rPr>
              <a:t>3</a:t>
            </a:r>
            <a:r>
              <a:rPr dirty="0" sz="2200" spc="455" i="1">
                <a:latin typeface="Times New Roman"/>
                <a:cs typeface="Times New Roman"/>
              </a:rPr>
              <a:t>C</a:t>
            </a:r>
            <a:r>
              <a:rPr dirty="0" sz="2200" spc="455">
                <a:latin typeface="Times New Roman"/>
                <a:cs typeface="Times New Roman"/>
              </a:rPr>
              <a:t>2</a:t>
            </a:r>
            <a:r>
              <a:rPr dirty="0" sz="2200" spc="120">
                <a:latin typeface="Times New Roman"/>
                <a:cs typeface="Times New Roman"/>
              </a:rPr>
              <a:t> </a:t>
            </a:r>
            <a:r>
              <a:rPr dirty="0" sz="2200" spc="44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114572" y="4742214"/>
            <a:ext cx="2812415" cy="5499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3400" spc="520">
                <a:latin typeface="Symbol"/>
                <a:cs typeface="Symbol"/>
              </a:rPr>
              <a:t></a:t>
            </a:r>
            <a:r>
              <a:rPr dirty="0" sz="3400" spc="270">
                <a:latin typeface="Times New Roman"/>
                <a:cs typeface="Times New Roman"/>
              </a:rPr>
              <a:t> </a:t>
            </a:r>
            <a:r>
              <a:rPr dirty="0" sz="3400" spc="409">
                <a:latin typeface="Times New Roman"/>
                <a:cs typeface="Times New Roman"/>
              </a:rPr>
              <a:t>20</a:t>
            </a:r>
            <a:r>
              <a:rPr dirty="0" sz="3400" spc="-315">
                <a:latin typeface="Times New Roman"/>
                <a:cs typeface="Times New Roman"/>
              </a:rPr>
              <a:t> </a:t>
            </a:r>
            <a:r>
              <a:rPr dirty="0" sz="3400" spc="520">
                <a:latin typeface="Symbol"/>
                <a:cs typeface="Symbol"/>
              </a:rPr>
              <a:t></a:t>
            </a:r>
            <a:r>
              <a:rPr dirty="0" sz="3400" spc="-335">
                <a:latin typeface="Times New Roman"/>
                <a:cs typeface="Times New Roman"/>
              </a:rPr>
              <a:t> </a:t>
            </a:r>
            <a:r>
              <a:rPr dirty="0" sz="3400" spc="475">
                <a:latin typeface="Times New Roman"/>
                <a:cs typeface="Times New Roman"/>
              </a:rPr>
              <a:t>3</a:t>
            </a:r>
            <a:r>
              <a:rPr dirty="0" sz="3400" spc="90">
                <a:latin typeface="Times New Roman"/>
                <a:cs typeface="Times New Roman"/>
              </a:rPr>
              <a:t> </a:t>
            </a:r>
            <a:r>
              <a:rPr dirty="0" sz="3400" spc="520">
                <a:latin typeface="Symbol"/>
                <a:cs typeface="Symbol"/>
              </a:rPr>
              <a:t></a:t>
            </a:r>
            <a:r>
              <a:rPr dirty="0" sz="3400" spc="200">
                <a:latin typeface="Times New Roman"/>
                <a:cs typeface="Times New Roman"/>
              </a:rPr>
              <a:t> </a:t>
            </a:r>
            <a:r>
              <a:rPr dirty="0" sz="3400" spc="345">
                <a:latin typeface="Times New Roman"/>
                <a:cs typeface="Times New Roman"/>
              </a:rPr>
              <a:t>60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17" y="2023490"/>
            <a:ext cx="31730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5">
                <a:latin typeface="Arial"/>
                <a:cs typeface="Arial"/>
              </a:rPr>
              <a:t>Panitia </a:t>
            </a:r>
            <a:r>
              <a:rPr dirty="0" sz="1800" spc="-120">
                <a:latin typeface="Arial"/>
                <a:cs typeface="Arial"/>
              </a:rPr>
              <a:t>yang </a:t>
            </a:r>
            <a:r>
              <a:rPr dirty="0" sz="1800" spc="-95">
                <a:latin typeface="Arial"/>
                <a:cs typeface="Arial"/>
              </a:rPr>
              <a:t>beranggotakan </a:t>
            </a:r>
            <a:r>
              <a:rPr dirty="0" sz="1800" spc="-90">
                <a:latin typeface="Arial"/>
                <a:cs typeface="Arial"/>
              </a:rPr>
              <a:t>4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Pria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8635" y="2846704"/>
            <a:ext cx="1549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4 </a:t>
            </a:r>
            <a:r>
              <a:rPr dirty="0" sz="1800" spc="-95">
                <a:latin typeface="Arial"/>
                <a:cs typeface="Arial"/>
              </a:rPr>
              <a:t>Pria </a:t>
            </a:r>
            <a:r>
              <a:rPr dirty="0" sz="1800" spc="-45">
                <a:latin typeface="Arial"/>
                <a:cs typeface="Arial"/>
              </a:rPr>
              <a:t>dari </a:t>
            </a:r>
            <a:r>
              <a:rPr dirty="0" sz="1800" spc="-90">
                <a:latin typeface="Arial"/>
                <a:cs typeface="Arial"/>
              </a:rPr>
              <a:t>6</a:t>
            </a:r>
            <a:r>
              <a:rPr dirty="0" sz="1800" spc="-19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Pria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8635" y="3670045"/>
            <a:ext cx="2149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90">
                <a:latin typeface="Arial"/>
                <a:cs typeface="Arial"/>
              </a:rPr>
              <a:t>1 </a:t>
            </a:r>
            <a:r>
              <a:rPr dirty="0" sz="1800" spc="-70">
                <a:latin typeface="Arial"/>
                <a:cs typeface="Arial"/>
              </a:rPr>
              <a:t>Wanita </a:t>
            </a:r>
            <a:r>
              <a:rPr dirty="0" sz="1800" spc="-45">
                <a:latin typeface="Arial"/>
                <a:cs typeface="Arial"/>
              </a:rPr>
              <a:t>dari </a:t>
            </a:r>
            <a:r>
              <a:rPr dirty="0" sz="1800" spc="-90">
                <a:latin typeface="Arial"/>
                <a:cs typeface="Arial"/>
              </a:rPr>
              <a:t>3</a:t>
            </a:r>
            <a:r>
              <a:rPr dirty="0" sz="1800" spc="-220">
                <a:latin typeface="Arial"/>
                <a:cs typeface="Arial"/>
              </a:rPr>
              <a:t> </a:t>
            </a:r>
            <a:r>
              <a:rPr dirty="0" sz="1800" spc="-70">
                <a:latin typeface="Arial"/>
                <a:cs typeface="Arial"/>
              </a:rPr>
              <a:t>Wanita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4159" y="2977836"/>
            <a:ext cx="1023619" cy="0"/>
          </a:xfrm>
          <a:custGeom>
            <a:avLst/>
            <a:gdLst/>
            <a:ahLst/>
            <a:cxnLst/>
            <a:rect l="l" t="t" r="r" b="b"/>
            <a:pathLst>
              <a:path w="1023620" h="0">
                <a:moveTo>
                  <a:pt x="0" y="0"/>
                </a:moveTo>
                <a:lnTo>
                  <a:pt x="1023348" y="0"/>
                </a:lnTo>
              </a:path>
            </a:pathLst>
          </a:custGeom>
          <a:ln w="92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54637" y="2642461"/>
            <a:ext cx="237490" cy="3060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800" spc="15">
                <a:latin typeface="Times New Roman"/>
                <a:cs typeface="Times New Roman"/>
              </a:rPr>
              <a:t>6</a:t>
            </a:r>
            <a:r>
              <a:rPr dirty="0" sz="1800" spc="145">
                <a:latin typeface="Times New Roman"/>
                <a:cs typeface="Times New Roman"/>
              </a:rPr>
              <a:t>!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43292" y="2788395"/>
            <a:ext cx="492759" cy="3060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800" spc="245">
                <a:latin typeface="Symbol"/>
                <a:cs typeface="Symbol"/>
              </a:rPr>
              <a:t></a:t>
            </a:r>
            <a:r>
              <a:rPr dirty="0" sz="1800" spc="-185">
                <a:latin typeface="Times New Roman"/>
                <a:cs typeface="Times New Roman"/>
              </a:rPr>
              <a:t> </a:t>
            </a:r>
            <a:r>
              <a:rPr dirty="0" sz="1800" spc="145">
                <a:latin typeface="Times New Roman"/>
                <a:cs typeface="Times New Roman"/>
              </a:rPr>
              <a:t>15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50750" y="2969216"/>
            <a:ext cx="1041400" cy="3060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800" spc="120">
                <a:latin typeface="Times New Roman"/>
                <a:cs typeface="Times New Roman"/>
              </a:rPr>
              <a:t>4!(6 </a:t>
            </a:r>
            <a:r>
              <a:rPr dirty="0" sz="1800" spc="245">
                <a:latin typeface="Symbol"/>
                <a:cs typeface="Symbol"/>
              </a:rPr>
              <a:t></a:t>
            </a:r>
            <a:r>
              <a:rPr dirty="0" sz="1800" spc="-320">
                <a:latin typeface="Times New Roman"/>
                <a:cs typeface="Times New Roman"/>
              </a:rPr>
              <a:t> </a:t>
            </a:r>
            <a:r>
              <a:rPr dirty="0" sz="1800" spc="125">
                <a:latin typeface="Times New Roman"/>
                <a:cs typeface="Times New Roman"/>
              </a:rPr>
              <a:t>4)!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0708" y="2788395"/>
            <a:ext cx="738505" cy="30607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800" spc="270">
                <a:latin typeface="Times New Roman"/>
                <a:cs typeface="Times New Roman"/>
              </a:rPr>
              <a:t>6</a:t>
            </a:r>
            <a:r>
              <a:rPr dirty="0" sz="1800" spc="270" i="1">
                <a:latin typeface="Times New Roman"/>
                <a:cs typeface="Times New Roman"/>
              </a:rPr>
              <a:t>C</a:t>
            </a:r>
            <a:r>
              <a:rPr dirty="0" sz="1800" spc="270">
                <a:latin typeface="Times New Roman"/>
                <a:cs typeface="Times New Roman"/>
              </a:rPr>
              <a:t>4</a:t>
            </a:r>
            <a:r>
              <a:rPr dirty="0" sz="1800" spc="30">
                <a:latin typeface="Times New Roman"/>
                <a:cs typeface="Times New Roman"/>
              </a:rPr>
              <a:t> </a:t>
            </a:r>
            <a:r>
              <a:rPr dirty="0" sz="1800" spc="245">
                <a:latin typeface="Symbol"/>
                <a:cs typeface="Symbol"/>
              </a:rPr>
              <a:t>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36188" y="3868484"/>
            <a:ext cx="978535" cy="0"/>
          </a:xfrm>
          <a:custGeom>
            <a:avLst/>
            <a:gdLst/>
            <a:ahLst/>
            <a:cxnLst/>
            <a:rect l="l" t="t" r="r" b="b"/>
            <a:pathLst>
              <a:path w="978535" h="0">
                <a:moveTo>
                  <a:pt x="0" y="0"/>
                </a:moveTo>
                <a:lnTo>
                  <a:pt x="978171" y="0"/>
                </a:lnTo>
              </a:path>
            </a:pathLst>
          </a:custGeom>
          <a:ln w="127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417911" y="3427918"/>
            <a:ext cx="247650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-295">
                <a:latin typeface="Times New Roman"/>
                <a:cs typeface="Times New Roman"/>
              </a:rPr>
              <a:t>3</a:t>
            </a:r>
            <a:r>
              <a:rPr dirty="0" sz="2450" spc="-5">
                <a:latin typeface="Times New Roman"/>
                <a:cs typeface="Times New Roman"/>
              </a:rPr>
              <a:t>!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82131" y="3619970"/>
            <a:ext cx="407670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-5">
                <a:latin typeface="Symbol"/>
                <a:cs typeface="Symbol"/>
              </a:rPr>
              <a:t></a:t>
            </a:r>
            <a:r>
              <a:rPr dirty="0" sz="2450" spc="-245">
                <a:latin typeface="Times New Roman"/>
                <a:cs typeface="Times New Roman"/>
              </a:rPr>
              <a:t> </a:t>
            </a:r>
            <a:r>
              <a:rPr dirty="0" sz="2450" spc="-5">
                <a:latin typeface="Times New Roman"/>
                <a:cs typeface="Times New Roman"/>
              </a:rPr>
              <a:t>3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0892" y="3858053"/>
            <a:ext cx="1042035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-114">
                <a:latin typeface="Times New Roman"/>
                <a:cs typeface="Times New Roman"/>
              </a:rPr>
              <a:t>1!(3</a:t>
            </a:r>
            <a:r>
              <a:rPr dirty="0" sz="2450" spc="-405">
                <a:latin typeface="Times New Roman"/>
                <a:cs typeface="Times New Roman"/>
              </a:rPr>
              <a:t> </a:t>
            </a:r>
            <a:r>
              <a:rPr dirty="0" sz="2450" spc="-30">
                <a:latin typeface="Symbol"/>
                <a:cs typeface="Symbol"/>
              </a:rPr>
              <a:t></a:t>
            </a:r>
            <a:r>
              <a:rPr dirty="0" sz="2450" spc="-30">
                <a:latin typeface="Times New Roman"/>
                <a:cs typeface="Times New Roman"/>
              </a:rPr>
              <a:t>1)!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6759" y="3619970"/>
            <a:ext cx="721360" cy="4000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50" spc="-90">
                <a:latin typeface="Times New Roman"/>
                <a:cs typeface="Times New Roman"/>
              </a:rPr>
              <a:t>3</a:t>
            </a:r>
            <a:r>
              <a:rPr dirty="0" sz="2450" spc="-90" i="1">
                <a:latin typeface="Times New Roman"/>
                <a:cs typeface="Times New Roman"/>
              </a:rPr>
              <a:t>C</a:t>
            </a:r>
            <a:r>
              <a:rPr dirty="0" sz="2450" spc="-90">
                <a:latin typeface="Times New Roman"/>
                <a:cs typeface="Times New Roman"/>
              </a:rPr>
              <a:t>1</a:t>
            </a:r>
            <a:r>
              <a:rPr dirty="0" sz="2450" spc="-380">
                <a:latin typeface="Times New Roman"/>
                <a:cs typeface="Times New Roman"/>
              </a:rPr>
              <a:t> </a:t>
            </a:r>
            <a:r>
              <a:rPr dirty="0" sz="2450" spc="-5">
                <a:latin typeface="Symbol"/>
                <a:cs typeface="Symbol"/>
              </a:rPr>
              <a:t>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78635" y="4771699"/>
            <a:ext cx="4400550" cy="624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800" spc="-90">
                <a:latin typeface="Arial"/>
                <a:cs typeface="Arial"/>
              </a:rPr>
              <a:t>Maka </a:t>
            </a:r>
            <a:r>
              <a:rPr dirty="0" sz="1800" spc="-105">
                <a:latin typeface="Arial"/>
                <a:cs typeface="Arial"/>
              </a:rPr>
              <a:t>Kombinasinya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55">
                <a:latin typeface="Arial"/>
                <a:cs typeface="Arial"/>
              </a:rPr>
              <a:t>=</a:t>
            </a:r>
            <a:r>
              <a:rPr dirty="0" sz="1800" spc="-185">
                <a:latin typeface="Arial"/>
                <a:cs typeface="Arial"/>
              </a:rPr>
              <a:t> </a:t>
            </a:r>
            <a:r>
              <a:rPr dirty="0" baseline="-11396" sz="5850" spc="67">
                <a:latin typeface="Times New Roman"/>
                <a:cs typeface="Times New Roman"/>
              </a:rPr>
              <a:t>15</a:t>
            </a:r>
            <a:r>
              <a:rPr dirty="0" baseline="-11396" sz="5850" spc="-757">
                <a:latin typeface="Times New Roman"/>
                <a:cs typeface="Times New Roman"/>
              </a:rPr>
              <a:t> </a:t>
            </a:r>
            <a:r>
              <a:rPr dirty="0" baseline="-11396" sz="5850" spc="172">
                <a:latin typeface="Symbol"/>
                <a:cs typeface="Symbol"/>
              </a:rPr>
              <a:t></a:t>
            </a:r>
            <a:r>
              <a:rPr dirty="0" baseline="-11396" sz="5850" spc="-697">
                <a:latin typeface="Times New Roman"/>
                <a:cs typeface="Times New Roman"/>
              </a:rPr>
              <a:t> </a:t>
            </a:r>
            <a:r>
              <a:rPr dirty="0" baseline="-11396" sz="5850" spc="157">
                <a:latin typeface="Times New Roman"/>
                <a:cs typeface="Times New Roman"/>
              </a:rPr>
              <a:t>3</a:t>
            </a:r>
            <a:r>
              <a:rPr dirty="0" baseline="-11396" sz="5850" spc="-89">
                <a:latin typeface="Times New Roman"/>
                <a:cs typeface="Times New Roman"/>
              </a:rPr>
              <a:t> </a:t>
            </a:r>
            <a:r>
              <a:rPr dirty="0" baseline="-11396" sz="5850" spc="172">
                <a:latin typeface="Symbol"/>
                <a:cs typeface="Symbol"/>
              </a:rPr>
              <a:t></a:t>
            </a:r>
            <a:r>
              <a:rPr dirty="0" baseline="-11396" sz="5850" spc="179">
                <a:latin typeface="Times New Roman"/>
                <a:cs typeface="Times New Roman"/>
              </a:rPr>
              <a:t> </a:t>
            </a:r>
            <a:r>
              <a:rPr dirty="0" baseline="-11396" sz="5850" spc="-30">
                <a:latin typeface="Times New Roman"/>
                <a:cs typeface="Times New Roman"/>
              </a:rPr>
              <a:t>45</a:t>
            </a:r>
            <a:endParaRPr baseline="-11396" sz="58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707" y="2079307"/>
            <a:ext cx="458851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5">
                <a:latin typeface="Arial"/>
                <a:cs typeface="Arial"/>
              </a:rPr>
              <a:t>Panitia </a:t>
            </a:r>
            <a:r>
              <a:rPr dirty="0" sz="1800" spc="-114">
                <a:latin typeface="Arial"/>
                <a:cs typeface="Arial"/>
              </a:rPr>
              <a:t>yang </a:t>
            </a:r>
            <a:r>
              <a:rPr dirty="0" sz="1800" spc="-90">
                <a:latin typeface="Arial"/>
                <a:cs typeface="Arial"/>
              </a:rPr>
              <a:t>beranggotakan 5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95">
                <a:latin typeface="Arial"/>
                <a:cs typeface="Arial"/>
              </a:rPr>
              <a:t>Pria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05">
                <a:latin typeface="Arial"/>
                <a:cs typeface="Arial"/>
              </a:rPr>
              <a:t>Beranggotakan </a:t>
            </a:r>
            <a:r>
              <a:rPr dirty="0" sz="1800" spc="-90">
                <a:latin typeface="Arial"/>
                <a:cs typeface="Arial"/>
              </a:rPr>
              <a:t>5 </a:t>
            </a:r>
            <a:r>
              <a:rPr dirty="0" sz="1800" spc="-45">
                <a:latin typeface="Arial"/>
                <a:cs typeface="Arial"/>
              </a:rPr>
              <a:t>pria </a:t>
            </a:r>
            <a:r>
              <a:rPr dirty="0" sz="1800" spc="-55">
                <a:latin typeface="Arial"/>
                <a:cs typeface="Arial"/>
              </a:rPr>
              <a:t>artinya </a:t>
            </a:r>
            <a:r>
              <a:rPr dirty="0" sz="1800" spc="-35">
                <a:latin typeface="Arial"/>
                <a:cs typeface="Arial"/>
              </a:rPr>
              <a:t>tidak </a:t>
            </a:r>
            <a:r>
              <a:rPr dirty="0" sz="1800" spc="-114">
                <a:latin typeface="Arial"/>
                <a:cs typeface="Arial"/>
              </a:rPr>
              <a:t>ada </a:t>
            </a:r>
            <a:r>
              <a:rPr dirty="0" sz="1800" spc="-50">
                <a:latin typeface="Arial"/>
                <a:cs typeface="Arial"/>
              </a:rPr>
              <a:t>wanita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75">
                <a:latin typeface="Arial"/>
                <a:cs typeface="Arial"/>
              </a:rPr>
              <a:t>(0)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32379" y="3707066"/>
            <a:ext cx="65849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40">
                <a:latin typeface="Arial"/>
                <a:cs typeface="Arial"/>
              </a:rPr>
              <a:t>6</a:t>
            </a:r>
            <a:r>
              <a:rPr dirty="0" sz="4000" spc="-750">
                <a:latin typeface="Arial"/>
                <a:cs typeface="Arial"/>
              </a:rPr>
              <a:t>C</a:t>
            </a:r>
            <a:r>
              <a:rPr dirty="0" sz="2800" spc="-140">
                <a:latin typeface="Arial"/>
                <a:cs typeface="Arial"/>
              </a:rPr>
              <a:t>5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94836" y="3780154"/>
            <a:ext cx="2095500" cy="895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707" y="2069147"/>
            <a:ext cx="7619365" cy="19773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88720" algn="l"/>
                <a:tab pos="2817495" algn="l"/>
                <a:tab pos="4219575" algn="l"/>
                <a:tab pos="5260975" algn="l"/>
                <a:tab pos="6523990" algn="l"/>
              </a:tabLst>
            </a:pPr>
            <a:r>
              <a:rPr dirty="0" sz="3200" spc="-120">
                <a:latin typeface="Arial"/>
                <a:cs typeface="Arial"/>
              </a:rPr>
              <a:t>Ma</a:t>
            </a:r>
            <a:r>
              <a:rPr dirty="0" sz="3200" spc="-135">
                <a:latin typeface="Arial"/>
                <a:cs typeface="Arial"/>
              </a:rPr>
              <a:t>k</a:t>
            </a:r>
            <a:r>
              <a:rPr dirty="0" sz="3200" spc="-250">
                <a:latin typeface="Arial"/>
                <a:cs typeface="Arial"/>
              </a:rPr>
              <a:t>a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275">
                <a:latin typeface="Arial"/>
                <a:cs typeface="Arial"/>
              </a:rPr>
              <a:t>su</a:t>
            </a:r>
            <a:r>
              <a:rPr dirty="0" sz="3200" spc="-250">
                <a:latin typeface="Arial"/>
                <a:cs typeface="Arial"/>
              </a:rPr>
              <a:t>s</a:t>
            </a:r>
            <a:r>
              <a:rPr dirty="0" sz="3200" spc="-140">
                <a:latin typeface="Arial"/>
                <a:cs typeface="Arial"/>
              </a:rPr>
              <a:t>una</a:t>
            </a:r>
            <a:r>
              <a:rPr dirty="0" sz="3200" spc="-135">
                <a:latin typeface="Arial"/>
                <a:cs typeface="Arial"/>
              </a:rPr>
              <a:t>n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60">
                <a:latin typeface="Arial"/>
                <a:cs typeface="Arial"/>
              </a:rPr>
              <a:t>pani</a:t>
            </a:r>
            <a:r>
              <a:rPr dirty="0" sz="3200" spc="-25">
                <a:latin typeface="Arial"/>
                <a:cs typeface="Arial"/>
              </a:rPr>
              <a:t>t</a:t>
            </a:r>
            <a:r>
              <a:rPr dirty="0" sz="3200" spc="-114">
                <a:latin typeface="Arial"/>
                <a:cs typeface="Arial"/>
              </a:rPr>
              <a:t>ia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210">
                <a:latin typeface="Arial"/>
                <a:cs typeface="Arial"/>
              </a:rPr>
              <a:t>y</a:t>
            </a:r>
            <a:r>
              <a:rPr dirty="0" sz="3200" spc="-175">
                <a:latin typeface="Arial"/>
                <a:cs typeface="Arial"/>
              </a:rPr>
              <a:t>a</a:t>
            </a:r>
            <a:r>
              <a:rPr dirty="0" sz="3200" spc="-155">
                <a:latin typeface="Arial"/>
                <a:cs typeface="Arial"/>
              </a:rPr>
              <a:t>n</a:t>
            </a:r>
            <a:r>
              <a:rPr dirty="0" sz="3200" spc="-275">
                <a:latin typeface="Arial"/>
                <a:cs typeface="Arial"/>
              </a:rPr>
              <a:t>g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90">
                <a:latin typeface="Arial"/>
                <a:cs typeface="Arial"/>
              </a:rPr>
              <a:t>pal</a:t>
            </a:r>
            <a:r>
              <a:rPr dirty="0" sz="3200" spc="-40">
                <a:latin typeface="Arial"/>
                <a:cs typeface="Arial"/>
              </a:rPr>
              <a:t>i</a:t>
            </a:r>
            <a:r>
              <a:rPr dirty="0" sz="3200" spc="-190">
                <a:latin typeface="Arial"/>
                <a:cs typeface="Arial"/>
              </a:rPr>
              <a:t>n</a:t>
            </a:r>
            <a:r>
              <a:rPr dirty="0" sz="3200" spc="-185">
                <a:latin typeface="Arial"/>
                <a:cs typeface="Arial"/>
              </a:rPr>
              <a:t>g</a:t>
            </a:r>
            <a:r>
              <a:rPr dirty="0" sz="3200">
                <a:latin typeface="Arial"/>
                <a:cs typeface="Arial"/>
              </a:rPr>
              <a:t>	</a:t>
            </a:r>
            <a:r>
              <a:rPr dirty="0" sz="3200" spc="-260">
                <a:latin typeface="Arial"/>
                <a:cs typeface="Arial"/>
              </a:rPr>
              <a:t>s</a:t>
            </a:r>
            <a:r>
              <a:rPr dirty="0" sz="3200" spc="-280">
                <a:latin typeface="Arial"/>
                <a:cs typeface="Arial"/>
              </a:rPr>
              <a:t>e</a:t>
            </a:r>
            <a:r>
              <a:rPr dirty="0" sz="3200" spc="-60">
                <a:latin typeface="Arial"/>
                <a:cs typeface="Arial"/>
              </a:rPr>
              <a:t>dik</a:t>
            </a:r>
            <a:r>
              <a:rPr dirty="0" sz="3200" spc="-45">
                <a:latin typeface="Arial"/>
                <a:cs typeface="Arial"/>
              </a:rPr>
              <a:t>i</a:t>
            </a:r>
            <a:r>
              <a:rPr dirty="0" sz="3200" spc="180">
                <a:latin typeface="Arial"/>
                <a:cs typeface="Arial"/>
              </a:rPr>
              <a:t>t  </a:t>
            </a:r>
            <a:r>
              <a:rPr dirty="0" sz="3200" spc="-150">
                <a:latin typeface="Arial"/>
                <a:cs typeface="Arial"/>
              </a:rPr>
              <a:t>beranggotakan </a:t>
            </a:r>
            <a:r>
              <a:rPr dirty="0" sz="3200" spc="-160">
                <a:latin typeface="Arial"/>
                <a:cs typeface="Arial"/>
              </a:rPr>
              <a:t>3 </a:t>
            </a:r>
            <a:r>
              <a:rPr dirty="0" sz="3200" spc="-150">
                <a:latin typeface="Arial"/>
                <a:cs typeface="Arial"/>
              </a:rPr>
              <a:t>orang </a:t>
            </a:r>
            <a:r>
              <a:rPr dirty="0" sz="3200" spc="-75">
                <a:latin typeface="Arial"/>
                <a:cs typeface="Arial"/>
              </a:rPr>
              <a:t>pria </a:t>
            </a:r>
            <a:r>
              <a:rPr dirty="0" sz="3200" spc="-150">
                <a:latin typeface="Arial"/>
                <a:cs typeface="Arial"/>
              </a:rPr>
              <a:t>adalah</a:t>
            </a:r>
            <a:r>
              <a:rPr dirty="0" sz="3200" spc="-240">
                <a:latin typeface="Arial"/>
                <a:cs typeface="Arial"/>
              </a:rPr>
              <a:t> </a:t>
            </a:r>
            <a:r>
              <a:rPr dirty="0" sz="3200" spc="-130">
                <a:latin typeface="Arial"/>
                <a:cs typeface="Arial"/>
              </a:rPr>
              <a:t>sejumlah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104139">
              <a:lnSpc>
                <a:spcPct val="100000"/>
              </a:lnSpc>
            </a:pPr>
            <a:r>
              <a:rPr dirty="0" sz="3200" spc="-160">
                <a:latin typeface="Arial"/>
                <a:cs typeface="Arial"/>
              </a:rPr>
              <a:t>60 </a:t>
            </a:r>
            <a:r>
              <a:rPr dirty="0" sz="3200" spc="-275">
                <a:latin typeface="Arial"/>
                <a:cs typeface="Arial"/>
              </a:rPr>
              <a:t>+ </a:t>
            </a:r>
            <a:r>
              <a:rPr dirty="0" sz="3200" spc="-160">
                <a:latin typeface="Arial"/>
                <a:cs typeface="Arial"/>
              </a:rPr>
              <a:t>45 </a:t>
            </a:r>
            <a:r>
              <a:rPr dirty="0" sz="3200" spc="-275">
                <a:latin typeface="Arial"/>
                <a:cs typeface="Arial"/>
              </a:rPr>
              <a:t>+ </a:t>
            </a:r>
            <a:r>
              <a:rPr dirty="0" sz="3200" spc="-160">
                <a:latin typeface="Arial"/>
                <a:cs typeface="Arial"/>
              </a:rPr>
              <a:t>6 </a:t>
            </a:r>
            <a:r>
              <a:rPr dirty="0" sz="3200" spc="-190">
                <a:latin typeface="Arial"/>
                <a:cs typeface="Arial"/>
              </a:rPr>
              <a:t>=111</a:t>
            </a:r>
            <a:r>
              <a:rPr dirty="0" sz="3200" spc="75">
                <a:latin typeface="Arial"/>
                <a:cs typeface="Arial"/>
              </a:rPr>
              <a:t> </a:t>
            </a:r>
            <a:r>
              <a:rPr dirty="0" sz="3200" spc="-170">
                <a:latin typeface="Arial"/>
                <a:cs typeface="Arial"/>
              </a:rPr>
              <a:t>cara.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04591" y="852804"/>
            <a:ext cx="25749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55"/>
              <a:t>K</a:t>
            </a:r>
            <a:r>
              <a:rPr dirty="0" spc="-135"/>
              <a:t>O</a:t>
            </a:r>
            <a:r>
              <a:rPr dirty="0" spc="535"/>
              <a:t>M</a:t>
            </a:r>
            <a:r>
              <a:rPr dirty="0" spc="-180"/>
              <a:t>B</a:t>
            </a:r>
            <a:r>
              <a:rPr dirty="0" spc="-170"/>
              <a:t>I</a:t>
            </a:r>
            <a:r>
              <a:rPr dirty="0" spc="-70"/>
              <a:t>N</a:t>
            </a:r>
            <a:r>
              <a:rPr dirty="0" spc="-160"/>
              <a:t>A</a:t>
            </a:r>
            <a:r>
              <a:rPr dirty="0" spc="-160"/>
              <a:t>S</a:t>
            </a:r>
            <a:r>
              <a:rPr dirty="0" spc="-155"/>
              <a:t>I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40" y="782320"/>
            <a:ext cx="83686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60"/>
              <a:t>PERBEDAAN PERMUTASI </a:t>
            </a:r>
            <a:r>
              <a:rPr dirty="0" sz="4000" spc="-70"/>
              <a:t>DAN</a:t>
            </a:r>
            <a:r>
              <a:rPr dirty="0" sz="4000" spc="-919"/>
              <a:t> </a:t>
            </a:r>
            <a:r>
              <a:rPr dirty="0" sz="4000" spc="-105"/>
              <a:t>KOMBINASI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07707" y="1793303"/>
            <a:ext cx="7733665" cy="416496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algn="just" marL="12700" marR="8255">
              <a:lnSpc>
                <a:spcPct val="90000"/>
              </a:lnSpc>
              <a:spcBef>
                <a:spcPts val="434"/>
              </a:spcBef>
            </a:pPr>
            <a:r>
              <a:rPr dirty="0" sz="2800" spc="-165">
                <a:latin typeface="Arial"/>
                <a:cs typeface="Arial"/>
              </a:rPr>
              <a:t>Perbedaan </a:t>
            </a:r>
            <a:r>
              <a:rPr dirty="0" sz="2800" spc="-114">
                <a:latin typeface="Arial"/>
                <a:cs typeface="Arial"/>
              </a:rPr>
              <a:t>antara </a:t>
            </a:r>
            <a:r>
              <a:rPr dirty="0" sz="2800" spc="-130">
                <a:latin typeface="Arial"/>
                <a:cs typeface="Arial"/>
              </a:rPr>
              <a:t>Permutasi dan </a:t>
            </a:r>
            <a:r>
              <a:rPr dirty="0" sz="2800" spc="-145">
                <a:latin typeface="Arial"/>
                <a:cs typeface="Arial"/>
              </a:rPr>
              <a:t>Kombinasi adalah  </a:t>
            </a:r>
            <a:r>
              <a:rPr dirty="0" sz="2800" spc="-80">
                <a:latin typeface="Arial"/>
                <a:cs typeface="Arial"/>
              </a:rPr>
              <a:t>jika </a:t>
            </a:r>
            <a:r>
              <a:rPr dirty="0" sz="2800" spc="-130">
                <a:latin typeface="Arial"/>
                <a:cs typeface="Arial"/>
              </a:rPr>
              <a:t>Permutasi </a:t>
            </a:r>
            <a:r>
              <a:rPr dirty="0" sz="2800" spc="-180">
                <a:latin typeface="Arial"/>
                <a:cs typeface="Arial"/>
              </a:rPr>
              <a:t>maka </a:t>
            </a:r>
            <a:r>
              <a:rPr dirty="0" sz="2800" spc="-120">
                <a:latin typeface="Arial"/>
                <a:cs typeface="Arial"/>
              </a:rPr>
              <a:t>perbedaan </a:t>
            </a:r>
            <a:r>
              <a:rPr dirty="0" sz="2800" spc="-55">
                <a:latin typeface="Arial"/>
                <a:cs typeface="Arial"/>
              </a:rPr>
              <a:t>urutan </a:t>
            </a:r>
            <a:r>
              <a:rPr dirty="0" sz="2800" spc="-114">
                <a:latin typeface="Arial"/>
                <a:cs typeface="Arial"/>
              </a:rPr>
              <a:t>menjadikan  </a:t>
            </a:r>
            <a:r>
              <a:rPr dirty="0" sz="2800" spc="-120">
                <a:latin typeface="Arial"/>
                <a:cs typeface="Arial"/>
              </a:rPr>
              <a:t>perbedaan </a:t>
            </a:r>
            <a:r>
              <a:rPr dirty="0" sz="2800" spc="-140">
                <a:latin typeface="Arial"/>
                <a:cs typeface="Arial"/>
              </a:rPr>
              <a:t>makna, </a:t>
            </a:r>
            <a:r>
              <a:rPr dirty="0" sz="2800" spc="-135">
                <a:latin typeface="Arial"/>
                <a:cs typeface="Arial"/>
              </a:rPr>
              <a:t>sementara </a:t>
            </a:r>
            <a:r>
              <a:rPr dirty="0" sz="2800" spc="-30">
                <a:latin typeface="Arial"/>
                <a:cs typeface="Arial"/>
              </a:rPr>
              <a:t>di </a:t>
            </a:r>
            <a:r>
              <a:rPr dirty="0" sz="2800" spc="-150">
                <a:latin typeface="Arial"/>
                <a:cs typeface="Arial"/>
              </a:rPr>
              <a:t>Kombinasi  </a:t>
            </a:r>
            <a:r>
              <a:rPr dirty="0" sz="2800" spc="-120">
                <a:latin typeface="Arial"/>
                <a:cs typeface="Arial"/>
              </a:rPr>
              <a:t>perbedaan </a:t>
            </a:r>
            <a:r>
              <a:rPr dirty="0" sz="2800" spc="-60">
                <a:latin typeface="Arial"/>
                <a:cs typeface="Arial"/>
              </a:rPr>
              <a:t>urutan </a:t>
            </a:r>
            <a:r>
              <a:rPr dirty="0" sz="2800" spc="-55">
                <a:latin typeface="Arial"/>
                <a:cs typeface="Arial"/>
              </a:rPr>
              <a:t>tidak </a:t>
            </a:r>
            <a:r>
              <a:rPr dirty="0" sz="2800" spc="-180">
                <a:latin typeface="Arial"/>
                <a:cs typeface="Arial"/>
              </a:rPr>
              <a:t>akan </a:t>
            </a:r>
            <a:r>
              <a:rPr dirty="0" sz="2800" spc="-110">
                <a:latin typeface="Arial"/>
                <a:cs typeface="Arial"/>
              </a:rPr>
              <a:t>menjadikan </a:t>
            </a:r>
            <a:r>
              <a:rPr dirty="0" sz="2800" spc="-125">
                <a:latin typeface="Arial"/>
                <a:cs typeface="Arial"/>
              </a:rPr>
              <a:t>perbedaan  </a:t>
            </a:r>
            <a:r>
              <a:rPr dirty="0" sz="2800" spc="-135">
                <a:latin typeface="Arial"/>
                <a:cs typeface="Arial"/>
              </a:rPr>
              <a:t>makna.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algn="just" marL="12700" marR="5080">
              <a:lnSpc>
                <a:spcPct val="90100"/>
              </a:lnSpc>
              <a:spcBef>
                <a:spcPts val="1800"/>
              </a:spcBef>
            </a:pPr>
            <a:r>
              <a:rPr dirty="0" sz="2800" spc="-110">
                <a:latin typeface="Arial"/>
                <a:cs typeface="Arial"/>
              </a:rPr>
              <a:t>Contoh: </a:t>
            </a:r>
            <a:r>
              <a:rPr dirty="0" sz="2800" spc="-120">
                <a:latin typeface="Arial"/>
                <a:cs typeface="Arial"/>
              </a:rPr>
              <a:t>{a,b,c} pengambilan </a:t>
            </a:r>
            <a:r>
              <a:rPr dirty="0" sz="2800" spc="-140">
                <a:latin typeface="Arial"/>
                <a:cs typeface="Arial"/>
              </a:rPr>
              <a:t>2 </a:t>
            </a:r>
            <a:r>
              <a:rPr dirty="0" sz="2800" spc="-110">
                <a:latin typeface="Arial"/>
                <a:cs typeface="Arial"/>
              </a:rPr>
              <a:t>unsur </a:t>
            </a:r>
            <a:r>
              <a:rPr dirty="0" sz="2800" spc="-60">
                <a:latin typeface="Arial"/>
                <a:cs typeface="Arial"/>
              </a:rPr>
              <a:t>dari </a:t>
            </a:r>
            <a:r>
              <a:rPr dirty="0" sz="2800" spc="-140">
                <a:latin typeface="Arial"/>
                <a:cs typeface="Arial"/>
              </a:rPr>
              <a:t>3 </a:t>
            </a:r>
            <a:r>
              <a:rPr dirty="0" sz="2800" spc="-110">
                <a:latin typeface="Arial"/>
                <a:cs typeface="Arial"/>
              </a:rPr>
              <a:t>unsur </a:t>
            </a:r>
            <a:r>
              <a:rPr dirty="0" sz="2800" spc="-85">
                <a:latin typeface="Arial"/>
                <a:cs typeface="Arial"/>
              </a:rPr>
              <a:t>jika  </a:t>
            </a:r>
            <a:r>
              <a:rPr dirty="0" sz="2800" spc="-155">
                <a:latin typeface="Arial"/>
                <a:cs typeface="Arial"/>
              </a:rPr>
              <a:t>menggunakan </a:t>
            </a:r>
            <a:r>
              <a:rPr dirty="0" sz="2800" spc="-150" b="1">
                <a:latin typeface="Trebuchet MS"/>
                <a:cs typeface="Trebuchet MS"/>
              </a:rPr>
              <a:t>permutasi </a:t>
            </a:r>
            <a:r>
              <a:rPr dirty="0" sz="2800" spc="-180">
                <a:latin typeface="Arial"/>
                <a:cs typeface="Arial"/>
              </a:rPr>
              <a:t>maka </a:t>
            </a:r>
            <a:r>
              <a:rPr dirty="0" sz="2800" spc="-185">
                <a:latin typeface="Arial"/>
                <a:cs typeface="Arial"/>
              </a:rPr>
              <a:t>akan </a:t>
            </a:r>
            <a:r>
              <a:rPr dirty="0" sz="2800" spc="-75">
                <a:latin typeface="Arial"/>
                <a:cs typeface="Arial"/>
              </a:rPr>
              <a:t>diperoleh </a:t>
            </a:r>
            <a:r>
              <a:rPr dirty="0" sz="2800" spc="-125">
                <a:latin typeface="Arial"/>
                <a:cs typeface="Arial"/>
              </a:rPr>
              <a:t>hasil  </a:t>
            </a:r>
            <a:r>
              <a:rPr dirty="0" sz="2800" spc="-130">
                <a:latin typeface="Arial"/>
                <a:cs typeface="Arial"/>
              </a:rPr>
              <a:t>ab, </a:t>
            </a:r>
            <a:r>
              <a:rPr dirty="0" sz="2800" spc="-125">
                <a:latin typeface="Arial"/>
                <a:cs typeface="Arial"/>
              </a:rPr>
              <a:t>ba, </a:t>
            </a:r>
            <a:r>
              <a:rPr dirty="0" sz="2800" spc="-170">
                <a:latin typeface="Arial"/>
                <a:cs typeface="Arial"/>
              </a:rPr>
              <a:t>ac, </a:t>
            </a:r>
            <a:r>
              <a:rPr dirty="0" sz="2800" spc="-180">
                <a:latin typeface="Arial"/>
                <a:cs typeface="Arial"/>
              </a:rPr>
              <a:t>ca, </a:t>
            </a:r>
            <a:r>
              <a:rPr dirty="0" sz="2800" spc="-130">
                <a:latin typeface="Arial"/>
                <a:cs typeface="Arial"/>
              </a:rPr>
              <a:t>bc, </a:t>
            </a:r>
            <a:r>
              <a:rPr dirty="0" sz="2800" spc="-125">
                <a:latin typeface="Arial"/>
                <a:cs typeface="Arial"/>
              </a:rPr>
              <a:t>cb. </a:t>
            </a:r>
            <a:r>
              <a:rPr dirty="0" sz="2800" spc="-155">
                <a:latin typeface="Arial"/>
                <a:cs typeface="Arial"/>
              </a:rPr>
              <a:t>Tetapi </a:t>
            </a:r>
            <a:r>
              <a:rPr dirty="0" sz="2800" spc="-85">
                <a:latin typeface="Arial"/>
                <a:cs typeface="Arial"/>
              </a:rPr>
              <a:t>jika </a:t>
            </a:r>
            <a:r>
              <a:rPr dirty="0" sz="2800" spc="-155">
                <a:latin typeface="Arial"/>
                <a:cs typeface="Arial"/>
              </a:rPr>
              <a:t>menggunakan  </a:t>
            </a:r>
            <a:r>
              <a:rPr dirty="0" sz="2800" spc="-145" b="1">
                <a:latin typeface="Trebuchet MS"/>
                <a:cs typeface="Trebuchet MS"/>
              </a:rPr>
              <a:t>kombinasi </a:t>
            </a:r>
            <a:r>
              <a:rPr dirty="0" sz="2800" spc="-114">
                <a:latin typeface="Arial"/>
                <a:cs typeface="Arial"/>
              </a:rPr>
              <a:t>hasil </a:t>
            </a:r>
            <a:r>
              <a:rPr dirty="0" sz="2800" spc="-180">
                <a:latin typeface="Arial"/>
                <a:cs typeface="Arial"/>
              </a:rPr>
              <a:t>yang </a:t>
            </a:r>
            <a:r>
              <a:rPr dirty="0" sz="2800" spc="-70">
                <a:latin typeface="Arial"/>
                <a:cs typeface="Arial"/>
              </a:rPr>
              <a:t>diperoleh </a:t>
            </a:r>
            <a:r>
              <a:rPr dirty="0" sz="2800" spc="-135">
                <a:latin typeface="Arial"/>
                <a:cs typeface="Arial"/>
              </a:rPr>
              <a:t>adalah </a:t>
            </a:r>
            <a:r>
              <a:rPr dirty="0" sz="2800" spc="-130">
                <a:latin typeface="Arial"/>
                <a:cs typeface="Arial"/>
              </a:rPr>
              <a:t>ab, </a:t>
            </a:r>
            <a:r>
              <a:rPr dirty="0" sz="2800" spc="-180">
                <a:latin typeface="Arial"/>
                <a:cs typeface="Arial"/>
              </a:rPr>
              <a:t>ca,</a:t>
            </a:r>
            <a:r>
              <a:rPr dirty="0" sz="2800" spc="-335">
                <a:latin typeface="Arial"/>
                <a:cs typeface="Arial"/>
              </a:rPr>
              <a:t> </a:t>
            </a:r>
            <a:r>
              <a:rPr dirty="0" sz="2800" spc="-150">
                <a:latin typeface="Arial"/>
                <a:cs typeface="Arial"/>
              </a:rPr>
              <a:t>bc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6167" y="2358072"/>
            <a:ext cx="6732905" cy="10318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190" b="1">
                <a:solidFill>
                  <a:srgbClr val="C55A11"/>
                </a:solidFill>
                <a:latin typeface="Georgia"/>
                <a:cs typeface="Georgia"/>
              </a:rPr>
              <a:t>TERIMA</a:t>
            </a:r>
            <a:r>
              <a:rPr dirty="0" sz="6600" spc="470" b="1">
                <a:solidFill>
                  <a:srgbClr val="C55A11"/>
                </a:solidFill>
                <a:latin typeface="Georgia"/>
                <a:cs typeface="Georgia"/>
              </a:rPr>
              <a:t> </a:t>
            </a:r>
            <a:r>
              <a:rPr dirty="0" sz="6600" spc="-240" b="1">
                <a:solidFill>
                  <a:srgbClr val="C55A11"/>
                </a:solidFill>
                <a:latin typeface="Georgia"/>
                <a:cs typeface="Georgia"/>
              </a:rPr>
              <a:t>KASIH</a:t>
            </a:r>
            <a:endParaRPr sz="6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5909" y="1691004"/>
            <a:ext cx="112966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95" b="1">
                <a:latin typeface="Trebuchet MS"/>
                <a:cs typeface="Trebuchet MS"/>
              </a:rPr>
              <a:t>Penyelesaian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3767" y="2420239"/>
            <a:ext cx="292100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50" spc="5">
                <a:latin typeface="DejaVu Serif"/>
                <a:cs typeface="DejaVu Serif"/>
              </a:rPr>
              <a:t>𝟓𝟎𝟎</a:t>
            </a:r>
            <a:endParaRPr sz="1150">
              <a:latin typeface="DejaVu Serif"/>
              <a:cs typeface="DejaVu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2906" y="2641600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 h="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5909" y="2118105"/>
            <a:ext cx="8589645" cy="6350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600" spc="-100">
                <a:latin typeface="Arial"/>
                <a:cs typeface="Arial"/>
              </a:rPr>
              <a:t>Jumlah </a:t>
            </a:r>
            <a:r>
              <a:rPr dirty="0" sz="1600" spc="-65">
                <a:latin typeface="Arial"/>
                <a:cs typeface="Arial"/>
              </a:rPr>
              <a:t>produksi </a:t>
            </a:r>
            <a:r>
              <a:rPr dirty="0" sz="1600" spc="-70" b="1">
                <a:latin typeface="Trebuchet MS"/>
                <a:cs typeface="Trebuchet MS"/>
              </a:rPr>
              <a:t>S</a:t>
            </a:r>
            <a:r>
              <a:rPr dirty="0" baseline="-21164" sz="1575" spc="-104" b="1">
                <a:latin typeface="Trebuchet MS"/>
                <a:cs typeface="Trebuchet MS"/>
              </a:rPr>
              <a:t>1 </a:t>
            </a:r>
            <a:r>
              <a:rPr dirty="0" sz="1600" spc="-145" b="1">
                <a:latin typeface="Trebuchet MS"/>
                <a:cs typeface="Trebuchet MS"/>
              </a:rPr>
              <a:t>+ </a:t>
            </a:r>
            <a:r>
              <a:rPr dirty="0" sz="1600" spc="-70" b="1">
                <a:latin typeface="Trebuchet MS"/>
                <a:cs typeface="Trebuchet MS"/>
              </a:rPr>
              <a:t>S</a:t>
            </a:r>
            <a:r>
              <a:rPr dirty="0" baseline="-21164" sz="1575" spc="-104" b="1">
                <a:latin typeface="Trebuchet MS"/>
                <a:cs typeface="Trebuchet MS"/>
              </a:rPr>
              <a:t>2 </a:t>
            </a:r>
            <a:r>
              <a:rPr dirty="0" sz="1600" spc="-145" b="1">
                <a:latin typeface="Trebuchet MS"/>
                <a:cs typeface="Trebuchet MS"/>
              </a:rPr>
              <a:t>+ </a:t>
            </a:r>
            <a:r>
              <a:rPr dirty="0" sz="1600" spc="-70" b="1">
                <a:latin typeface="Trebuchet MS"/>
                <a:cs typeface="Trebuchet MS"/>
              </a:rPr>
              <a:t>S</a:t>
            </a:r>
            <a:r>
              <a:rPr dirty="0" baseline="-21164" sz="1575" spc="-104" b="1">
                <a:latin typeface="Trebuchet MS"/>
                <a:cs typeface="Trebuchet MS"/>
              </a:rPr>
              <a:t>3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sz="1600" spc="-125" b="1">
                <a:latin typeface="Trebuchet MS"/>
                <a:cs typeface="Trebuchet MS"/>
              </a:rPr>
              <a:t>500 </a:t>
            </a:r>
            <a:r>
              <a:rPr dirty="0" sz="1600" spc="-145" b="1">
                <a:latin typeface="Trebuchet MS"/>
                <a:cs typeface="Trebuchet MS"/>
              </a:rPr>
              <a:t>+ </a:t>
            </a:r>
            <a:r>
              <a:rPr dirty="0" sz="1600" spc="-125" b="1">
                <a:latin typeface="Trebuchet MS"/>
                <a:cs typeface="Trebuchet MS"/>
              </a:rPr>
              <a:t>2000 </a:t>
            </a:r>
            <a:r>
              <a:rPr dirty="0" sz="1600" spc="-145" b="1">
                <a:latin typeface="Trebuchet MS"/>
                <a:cs typeface="Trebuchet MS"/>
              </a:rPr>
              <a:t>+ </a:t>
            </a:r>
            <a:r>
              <a:rPr dirty="0" sz="1600" spc="-125" b="1">
                <a:latin typeface="Trebuchet MS"/>
                <a:cs typeface="Trebuchet MS"/>
              </a:rPr>
              <a:t>1500 </a:t>
            </a:r>
            <a:r>
              <a:rPr dirty="0" sz="1600" spc="-145" b="1">
                <a:latin typeface="Trebuchet MS"/>
                <a:cs typeface="Trebuchet MS"/>
              </a:rPr>
              <a:t>=</a:t>
            </a:r>
            <a:r>
              <a:rPr dirty="0" sz="1600" spc="60" b="1">
                <a:latin typeface="Trebuchet MS"/>
                <a:cs typeface="Trebuchet MS"/>
              </a:rPr>
              <a:t> </a:t>
            </a:r>
            <a:r>
              <a:rPr dirty="0" sz="1600" spc="-125" b="1">
                <a:latin typeface="Trebuchet MS"/>
                <a:cs typeface="Trebuchet MS"/>
              </a:rPr>
              <a:t>4000</a:t>
            </a:r>
            <a:endParaRPr sz="1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600" spc="-80" b="1">
                <a:latin typeface="Trebuchet MS"/>
                <a:cs typeface="Trebuchet MS"/>
              </a:rPr>
              <a:t>P(S</a:t>
            </a:r>
            <a:r>
              <a:rPr dirty="0" baseline="-21164" sz="1575" spc="-120" b="1">
                <a:latin typeface="Trebuchet MS"/>
                <a:cs typeface="Trebuchet MS"/>
              </a:rPr>
              <a:t>1</a:t>
            </a:r>
            <a:r>
              <a:rPr dirty="0" sz="1600" spc="-80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baseline="-38647" sz="1725">
                <a:latin typeface="DejaVu Serif"/>
                <a:cs typeface="DejaVu Serif"/>
              </a:rPr>
              <a:t>𝟒𝟎𝟎𝟎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55">
                <a:latin typeface="Arial"/>
                <a:cs typeface="Arial"/>
              </a:rPr>
              <a:t>baterai </a:t>
            </a:r>
            <a:r>
              <a:rPr dirty="0" sz="1600" spc="-90">
                <a:latin typeface="Arial"/>
                <a:cs typeface="Arial"/>
              </a:rPr>
              <a:t>berasal </a:t>
            </a:r>
            <a:r>
              <a:rPr dirty="0" sz="1600" spc="-40">
                <a:latin typeface="Arial"/>
                <a:cs typeface="Arial"/>
              </a:rPr>
              <a:t>dari </a:t>
            </a:r>
            <a:r>
              <a:rPr dirty="0" sz="1600" spc="-50">
                <a:latin typeface="Arial"/>
                <a:cs typeface="Arial"/>
              </a:rPr>
              <a:t>pabrik 1; </a:t>
            </a:r>
            <a:r>
              <a:rPr dirty="0" sz="1600" spc="-65" b="1">
                <a:latin typeface="Trebuchet MS"/>
                <a:cs typeface="Trebuchet MS"/>
              </a:rPr>
              <a:t>P(R/S</a:t>
            </a:r>
            <a:r>
              <a:rPr dirty="0" baseline="-21164" sz="1575" spc="-97" b="1">
                <a:latin typeface="Trebuchet MS"/>
                <a:cs typeface="Trebuchet MS"/>
              </a:rPr>
              <a:t>1</a:t>
            </a:r>
            <a:r>
              <a:rPr dirty="0" sz="1600" spc="-65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sz="1600" spc="-135" b="1">
                <a:latin typeface="Trebuchet MS"/>
                <a:cs typeface="Trebuchet MS"/>
              </a:rPr>
              <a:t>0.020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90">
                <a:latin typeface="Arial"/>
                <a:cs typeface="Arial"/>
              </a:rPr>
              <a:t>barang </a:t>
            </a:r>
            <a:r>
              <a:rPr dirty="0" sz="1600" spc="-85">
                <a:latin typeface="Arial"/>
                <a:cs typeface="Arial"/>
              </a:rPr>
              <a:t>rusak </a:t>
            </a:r>
            <a:r>
              <a:rPr dirty="0" sz="1600" spc="-50">
                <a:latin typeface="Arial"/>
                <a:cs typeface="Arial"/>
              </a:rPr>
              <a:t>pabrik</a:t>
            </a:r>
            <a:r>
              <a:rPr dirty="0" sz="1600" spc="-195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0587" y="3017520"/>
            <a:ext cx="381000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50" spc="5">
                <a:latin typeface="DejaVu Serif"/>
                <a:cs typeface="DejaVu Serif"/>
              </a:rPr>
              <a:t>𝟐𝟎𝟎𝟎</a:t>
            </a:r>
            <a:endParaRPr sz="115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2906" y="3238500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 h="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95909" y="3081020"/>
            <a:ext cx="85896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80" b="1">
                <a:latin typeface="Trebuchet MS"/>
                <a:cs typeface="Trebuchet MS"/>
              </a:rPr>
              <a:t>P(S</a:t>
            </a:r>
            <a:r>
              <a:rPr dirty="0" baseline="-21164" sz="1575" spc="-120" b="1">
                <a:latin typeface="Trebuchet MS"/>
                <a:cs typeface="Trebuchet MS"/>
              </a:rPr>
              <a:t>2</a:t>
            </a:r>
            <a:r>
              <a:rPr dirty="0" sz="1600" spc="-80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baseline="-38647" sz="1725">
                <a:latin typeface="DejaVu Serif"/>
                <a:cs typeface="DejaVu Serif"/>
              </a:rPr>
              <a:t>𝟒𝟎𝟎𝟎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55">
                <a:latin typeface="Arial"/>
                <a:cs typeface="Arial"/>
              </a:rPr>
              <a:t>baterai </a:t>
            </a:r>
            <a:r>
              <a:rPr dirty="0" sz="1600" spc="-90">
                <a:latin typeface="Arial"/>
                <a:cs typeface="Arial"/>
              </a:rPr>
              <a:t>berasal </a:t>
            </a:r>
            <a:r>
              <a:rPr dirty="0" sz="1600" spc="-40">
                <a:latin typeface="Arial"/>
                <a:cs typeface="Arial"/>
              </a:rPr>
              <a:t>dari </a:t>
            </a:r>
            <a:r>
              <a:rPr dirty="0" sz="1600" spc="-50">
                <a:latin typeface="Arial"/>
                <a:cs typeface="Arial"/>
              </a:rPr>
              <a:t>pabrik 2; </a:t>
            </a:r>
            <a:r>
              <a:rPr dirty="0" sz="1600" spc="-65" b="1">
                <a:latin typeface="Trebuchet MS"/>
                <a:cs typeface="Trebuchet MS"/>
              </a:rPr>
              <a:t>P(R/S</a:t>
            </a:r>
            <a:r>
              <a:rPr dirty="0" baseline="-21164" sz="1575" spc="-97" b="1">
                <a:latin typeface="Trebuchet MS"/>
                <a:cs typeface="Trebuchet MS"/>
              </a:rPr>
              <a:t>2</a:t>
            </a:r>
            <a:r>
              <a:rPr dirty="0" sz="1600" spc="-65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sz="1600" spc="-135" b="1">
                <a:latin typeface="Trebuchet MS"/>
                <a:cs typeface="Trebuchet MS"/>
              </a:rPr>
              <a:t>0.015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90">
                <a:latin typeface="Arial"/>
                <a:cs typeface="Arial"/>
              </a:rPr>
              <a:t>barang </a:t>
            </a:r>
            <a:r>
              <a:rPr dirty="0" sz="1600" spc="-85">
                <a:latin typeface="Arial"/>
                <a:cs typeface="Arial"/>
              </a:rPr>
              <a:t>rusak </a:t>
            </a:r>
            <a:r>
              <a:rPr dirty="0" sz="1600" spc="-50">
                <a:latin typeface="Arial"/>
                <a:cs typeface="Arial"/>
              </a:rPr>
              <a:t>pabrik</a:t>
            </a:r>
            <a:r>
              <a:rPr dirty="0" sz="1600" spc="-200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90587" y="3617214"/>
            <a:ext cx="381000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50" spc="5">
                <a:latin typeface="DejaVu Serif"/>
                <a:cs typeface="DejaVu Serif"/>
              </a:rPr>
              <a:t>𝟏𝟓𝟎𝟎</a:t>
            </a:r>
            <a:endParaRPr sz="1150">
              <a:latin typeface="DejaVu Serif"/>
              <a:cs typeface="DejaVu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02906" y="3837940"/>
            <a:ext cx="355600" cy="0"/>
          </a:xfrm>
          <a:custGeom>
            <a:avLst/>
            <a:gdLst/>
            <a:ahLst/>
            <a:cxnLst/>
            <a:rect l="l" t="t" r="r" b="b"/>
            <a:pathLst>
              <a:path w="355600" h="0">
                <a:moveTo>
                  <a:pt x="0" y="0"/>
                </a:moveTo>
                <a:lnTo>
                  <a:pt x="355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5909" y="3680841"/>
            <a:ext cx="85896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80" b="1">
                <a:latin typeface="Trebuchet MS"/>
                <a:cs typeface="Trebuchet MS"/>
              </a:rPr>
              <a:t>P(S</a:t>
            </a:r>
            <a:r>
              <a:rPr dirty="0" baseline="-21164" sz="1575" spc="-120" b="1">
                <a:latin typeface="Trebuchet MS"/>
                <a:cs typeface="Trebuchet MS"/>
              </a:rPr>
              <a:t>3</a:t>
            </a:r>
            <a:r>
              <a:rPr dirty="0" sz="1600" spc="-80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baseline="-38647" sz="1725">
                <a:latin typeface="DejaVu Serif"/>
                <a:cs typeface="DejaVu Serif"/>
              </a:rPr>
              <a:t>𝟒𝟎𝟎𝟎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55">
                <a:latin typeface="Arial"/>
                <a:cs typeface="Arial"/>
              </a:rPr>
              <a:t>baterai </a:t>
            </a:r>
            <a:r>
              <a:rPr dirty="0" sz="1600" spc="-90">
                <a:latin typeface="Arial"/>
                <a:cs typeface="Arial"/>
              </a:rPr>
              <a:t>berasal </a:t>
            </a:r>
            <a:r>
              <a:rPr dirty="0" sz="1600" spc="-40">
                <a:latin typeface="Arial"/>
                <a:cs typeface="Arial"/>
              </a:rPr>
              <a:t>dari </a:t>
            </a:r>
            <a:r>
              <a:rPr dirty="0" sz="1600" spc="-50">
                <a:latin typeface="Arial"/>
                <a:cs typeface="Arial"/>
              </a:rPr>
              <a:t>pabrik 3; </a:t>
            </a:r>
            <a:r>
              <a:rPr dirty="0" sz="1600" spc="-65" b="1">
                <a:latin typeface="Trebuchet MS"/>
                <a:cs typeface="Trebuchet MS"/>
              </a:rPr>
              <a:t>P(R/S</a:t>
            </a:r>
            <a:r>
              <a:rPr dirty="0" baseline="-21164" sz="1575" spc="-97" b="1">
                <a:latin typeface="Trebuchet MS"/>
                <a:cs typeface="Trebuchet MS"/>
              </a:rPr>
              <a:t>3</a:t>
            </a:r>
            <a:r>
              <a:rPr dirty="0" sz="1600" spc="-65" b="1">
                <a:latin typeface="Trebuchet MS"/>
                <a:cs typeface="Trebuchet MS"/>
              </a:rPr>
              <a:t>) </a:t>
            </a:r>
            <a:r>
              <a:rPr dirty="0" sz="1600" spc="-145" b="1">
                <a:latin typeface="Trebuchet MS"/>
                <a:cs typeface="Trebuchet MS"/>
              </a:rPr>
              <a:t>= </a:t>
            </a:r>
            <a:r>
              <a:rPr dirty="0" sz="1600" spc="-135" b="1">
                <a:latin typeface="Trebuchet MS"/>
                <a:cs typeface="Trebuchet MS"/>
              </a:rPr>
              <a:t>0.030 </a:t>
            </a:r>
            <a:r>
              <a:rPr dirty="0" sz="1600" spc="-50">
                <a:latin typeface="Arial"/>
                <a:cs typeface="Arial"/>
              </a:rPr>
              <a:t>probabilitas </a:t>
            </a:r>
            <a:r>
              <a:rPr dirty="0" sz="1600" spc="-90">
                <a:latin typeface="Arial"/>
                <a:cs typeface="Arial"/>
              </a:rPr>
              <a:t>barang </a:t>
            </a:r>
            <a:r>
              <a:rPr dirty="0" sz="1600" spc="-85">
                <a:latin typeface="Arial"/>
                <a:cs typeface="Arial"/>
              </a:rPr>
              <a:t>rusak </a:t>
            </a:r>
            <a:r>
              <a:rPr dirty="0" sz="1600" spc="-50">
                <a:latin typeface="Arial"/>
                <a:cs typeface="Arial"/>
              </a:rPr>
              <a:t>pabrik</a:t>
            </a:r>
            <a:r>
              <a:rPr dirty="0" sz="1600" spc="-195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9890" y="4247133"/>
            <a:ext cx="4396105" cy="846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98700" algn="l"/>
              </a:tabLst>
            </a:pPr>
            <a:r>
              <a:rPr dirty="0" sz="1800" spc="-70">
                <a:latin typeface="Arial"/>
                <a:cs typeface="Arial"/>
              </a:rPr>
              <a:t>Probabilitas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30">
                <a:latin typeface="Arial"/>
                <a:cs typeface="Arial"/>
              </a:rPr>
              <a:t>Marjinal	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114">
                <a:latin typeface="Arial"/>
                <a:cs typeface="Arial"/>
              </a:rPr>
              <a:t>P(</a:t>
            </a:r>
            <a:r>
              <a:rPr dirty="0" sz="1800" spc="-114" i="1">
                <a:latin typeface="Trebuchet MS"/>
                <a:cs typeface="Trebuchet MS"/>
              </a:rPr>
              <a:t>R</a:t>
            </a:r>
            <a:r>
              <a:rPr dirty="0" sz="1800" spc="-114">
                <a:latin typeface="Arial"/>
                <a:cs typeface="Arial"/>
              </a:rPr>
              <a:t>) 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baseline="3086" sz="2700" spc="-232">
                <a:latin typeface="Arial"/>
                <a:cs typeface="Arial"/>
              </a:rPr>
              <a:t>   </a:t>
            </a:r>
            <a:r>
              <a:rPr dirty="0" baseline="3086" sz="2700" spc="225">
                <a:latin typeface="Arial"/>
                <a:cs typeface="Arial"/>
              </a:rPr>
              <a:t> </a:t>
            </a:r>
            <a:r>
              <a:rPr dirty="0" sz="1800" spc="-125">
                <a:latin typeface="DejaVu Serif"/>
                <a:cs typeface="DejaVu Serif"/>
              </a:rPr>
              <a:t>𝑃</a:t>
            </a:r>
            <a:r>
              <a:rPr dirty="0" sz="1800" spc="-125">
                <a:latin typeface="Arial"/>
                <a:cs typeface="Arial"/>
              </a:rPr>
              <a:t>(S</a:t>
            </a:r>
            <a:r>
              <a:rPr dirty="0" baseline="-20833" sz="1800" spc="-187">
                <a:latin typeface="Arial"/>
                <a:cs typeface="Arial"/>
              </a:rPr>
              <a:t>1</a:t>
            </a:r>
            <a:r>
              <a:rPr dirty="0" sz="1800" spc="-125">
                <a:latin typeface="Arial"/>
                <a:cs typeface="Arial"/>
              </a:rPr>
              <a:t>)P(R/S</a:t>
            </a:r>
            <a:r>
              <a:rPr dirty="0" baseline="-20833" sz="1800" spc="-187">
                <a:latin typeface="Arial"/>
                <a:cs typeface="Arial"/>
              </a:rPr>
              <a:t>1</a:t>
            </a:r>
            <a:r>
              <a:rPr dirty="0" sz="1800" spc="-125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80">
                <a:latin typeface="Arial"/>
                <a:cs typeface="Arial"/>
              </a:rPr>
              <a:t>P(R)  </a:t>
            </a: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150">
                <a:latin typeface="Arial"/>
                <a:cs typeface="Arial"/>
              </a:rPr>
              <a:t>P(S</a:t>
            </a:r>
            <a:r>
              <a:rPr dirty="0" baseline="-20833" sz="1800" spc="-225">
                <a:latin typeface="Arial"/>
                <a:cs typeface="Arial"/>
              </a:rPr>
              <a:t>1</a:t>
            </a:r>
            <a:r>
              <a:rPr dirty="0" sz="1800" spc="-150">
                <a:latin typeface="Arial"/>
                <a:cs typeface="Arial"/>
              </a:rPr>
              <a:t>)P(R/S</a:t>
            </a:r>
            <a:r>
              <a:rPr dirty="0" baseline="-20833" sz="1800" spc="-225">
                <a:latin typeface="Arial"/>
                <a:cs typeface="Arial"/>
              </a:rPr>
              <a:t>1</a:t>
            </a:r>
            <a:r>
              <a:rPr dirty="0" sz="1800" spc="-150">
                <a:latin typeface="Arial"/>
                <a:cs typeface="Arial"/>
              </a:rPr>
              <a:t>) </a:t>
            </a:r>
            <a:r>
              <a:rPr dirty="0" sz="1800" spc="-155">
                <a:latin typeface="Arial"/>
                <a:cs typeface="Arial"/>
              </a:rPr>
              <a:t>+ </a:t>
            </a:r>
            <a:r>
              <a:rPr dirty="0" sz="1800" spc="-150">
                <a:latin typeface="Arial"/>
                <a:cs typeface="Arial"/>
              </a:rPr>
              <a:t>P(S</a:t>
            </a:r>
            <a:r>
              <a:rPr dirty="0" baseline="-20833" sz="1800" spc="-225">
                <a:latin typeface="Arial"/>
                <a:cs typeface="Arial"/>
              </a:rPr>
              <a:t>2</a:t>
            </a:r>
            <a:r>
              <a:rPr dirty="0" sz="1800" spc="-150">
                <a:latin typeface="Arial"/>
                <a:cs typeface="Arial"/>
              </a:rPr>
              <a:t>)P(R/S</a:t>
            </a:r>
            <a:r>
              <a:rPr dirty="0" baseline="-20833" sz="1800" spc="-225">
                <a:latin typeface="Arial"/>
                <a:cs typeface="Arial"/>
              </a:rPr>
              <a:t>2</a:t>
            </a:r>
            <a:r>
              <a:rPr dirty="0" sz="1800" spc="-150">
                <a:latin typeface="Arial"/>
                <a:cs typeface="Arial"/>
              </a:rPr>
              <a:t>) </a:t>
            </a:r>
            <a:r>
              <a:rPr dirty="0" sz="1800" spc="-155">
                <a:latin typeface="Arial"/>
                <a:cs typeface="Arial"/>
              </a:rPr>
              <a:t>+</a:t>
            </a:r>
            <a:r>
              <a:rPr dirty="0" sz="1800" spc="120">
                <a:latin typeface="Arial"/>
                <a:cs typeface="Arial"/>
              </a:rPr>
              <a:t> </a:t>
            </a:r>
            <a:r>
              <a:rPr dirty="0" sz="1800" spc="-150">
                <a:latin typeface="Arial"/>
                <a:cs typeface="Arial"/>
              </a:rPr>
              <a:t>P(S</a:t>
            </a:r>
            <a:r>
              <a:rPr dirty="0" baseline="-20833" sz="1800" spc="-225">
                <a:latin typeface="Arial"/>
                <a:cs typeface="Arial"/>
              </a:rPr>
              <a:t>3</a:t>
            </a:r>
            <a:r>
              <a:rPr dirty="0" sz="1800" spc="-150">
                <a:latin typeface="Arial"/>
                <a:cs typeface="Arial"/>
              </a:rPr>
              <a:t>)P(R/S</a:t>
            </a:r>
            <a:r>
              <a:rPr dirty="0" baseline="-20833" sz="1800" spc="-225">
                <a:latin typeface="Arial"/>
                <a:cs typeface="Arial"/>
              </a:rPr>
              <a:t>3</a:t>
            </a:r>
            <a:r>
              <a:rPr dirty="0" sz="1800" spc="-15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089" y="5131434"/>
            <a:ext cx="1397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5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27175" y="5302122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 h="0">
                <a:moveTo>
                  <a:pt x="0" y="0"/>
                </a:moveTo>
                <a:lnTo>
                  <a:pt x="38861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014730" y="5306695"/>
            <a:ext cx="184213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442720" algn="l"/>
              </a:tabLst>
            </a:pPr>
            <a:r>
              <a:rPr dirty="0" sz="1300" spc="-70">
                <a:latin typeface="DejaVu Serif"/>
                <a:cs typeface="DejaVu Serif"/>
              </a:rPr>
              <a:t>400</a:t>
            </a:r>
            <a:r>
              <a:rPr dirty="0" sz="1300" spc="-65">
                <a:latin typeface="DejaVu Serif"/>
                <a:cs typeface="DejaVu Serif"/>
              </a:rPr>
              <a:t>0</a:t>
            </a:r>
            <a:r>
              <a:rPr dirty="0" sz="1300">
                <a:latin typeface="DejaVu Serif"/>
                <a:cs typeface="DejaVu Serif"/>
              </a:rPr>
              <a:t>	</a:t>
            </a:r>
            <a:r>
              <a:rPr dirty="0" sz="1300" spc="-70">
                <a:latin typeface="DejaVu Serif"/>
                <a:cs typeface="DejaVu Serif"/>
              </a:rPr>
              <a:t>4000</a:t>
            </a:r>
            <a:endParaRPr sz="1300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457195" y="5302122"/>
            <a:ext cx="388620" cy="0"/>
          </a:xfrm>
          <a:custGeom>
            <a:avLst/>
            <a:gdLst/>
            <a:ahLst/>
            <a:cxnLst/>
            <a:rect l="l" t="t" r="r" b="b"/>
            <a:pathLst>
              <a:path w="388619" h="0">
                <a:moveTo>
                  <a:pt x="0" y="0"/>
                </a:moveTo>
                <a:lnTo>
                  <a:pt x="388619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62989" y="5057775"/>
            <a:ext cx="322453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1394460" algn="l"/>
                <a:tab pos="2825115" algn="l"/>
              </a:tabLst>
            </a:pPr>
            <a:r>
              <a:rPr dirty="0" sz="1300" spc="-70">
                <a:latin typeface="DejaVu Serif"/>
                <a:cs typeface="DejaVu Serif"/>
              </a:rPr>
              <a:t>50</a:t>
            </a:r>
            <a:r>
              <a:rPr dirty="0" sz="1300" spc="-65">
                <a:latin typeface="DejaVu Serif"/>
                <a:cs typeface="DejaVu Serif"/>
              </a:rPr>
              <a:t>0</a:t>
            </a:r>
            <a:r>
              <a:rPr dirty="0" sz="1300">
                <a:latin typeface="DejaVu Serif"/>
                <a:cs typeface="DejaVu Serif"/>
              </a:rPr>
              <a:t>	</a:t>
            </a:r>
            <a:r>
              <a:rPr dirty="0" sz="1300" spc="-70">
                <a:latin typeface="DejaVu Serif"/>
                <a:cs typeface="DejaVu Serif"/>
              </a:rPr>
              <a:t>200</a:t>
            </a:r>
            <a:r>
              <a:rPr dirty="0" sz="1300" spc="-65">
                <a:latin typeface="DejaVu Serif"/>
                <a:cs typeface="DejaVu Serif"/>
              </a:rPr>
              <a:t>0</a:t>
            </a:r>
            <a:r>
              <a:rPr dirty="0" sz="1300">
                <a:latin typeface="DejaVu Serif"/>
                <a:cs typeface="DejaVu Serif"/>
              </a:rPr>
              <a:t>	</a:t>
            </a:r>
            <a:r>
              <a:rPr dirty="0" sz="1300" spc="-70">
                <a:latin typeface="DejaVu Serif"/>
                <a:cs typeface="DejaVu Serif"/>
              </a:rPr>
              <a:t>1500</a:t>
            </a:r>
            <a:endParaRPr sz="1300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75659" y="5306695"/>
            <a:ext cx="411480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-70">
                <a:latin typeface="DejaVu Serif"/>
                <a:cs typeface="DejaVu Serif"/>
              </a:rPr>
              <a:t>4000</a:t>
            </a:r>
            <a:endParaRPr sz="1300">
              <a:latin typeface="DejaVu Serif"/>
              <a:cs typeface="DejaVu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7215" y="5302122"/>
            <a:ext cx="388620" cy="0"/>
          </a:xfrm>
          <a:custGeom>
            <a:avLst/>
            <a:gdLst/>
            <a:ahLst/>
            <a:cxnLst/>
            <a:rect l="l" t="t" r="r" b="b"/>
            <a:pathLst>
              <a:path w="388620" h="0">
                <a:moveTo>
                  <a:pt x="0" y="0"/>
                </a:moveTo>
                <a:lnTo>
                  <a:pt x="388620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489963" y="5131434"/>
            <a:ext cx="362331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2720" algn="l"/>
                <a:tab pos="2875280" algn="l"/>
              </a:tabLst>
            </a:pPr>
            <a:r>
              <a:rPr dirty="0" sz="1800" spc="-125">
                <a:latin typeface="DejaVu Serif"/>
                <a:cs typeface="DejaVu Serif"/>
              </a:rPr>
              <a:t>𝑥</a:t>
            </a:r>
            <a:r>
              <a:rPr dirty="0" sz="1800" spc="-114">
                <a:latin typeface="DejaVu Serif"/>
                <a:cs typeface="DejaVu Serif"/>
              </a:rPr>
              <a:t> </a:t>
            </a:r>
            <a:r>
              <a:rPr dirty="0" sz="1800" spc="-160">
                <a:latin typeface="DejaVu Serif"/>
                <a:cs typeface="DejaVu Serif"/>
              </a:rPr>
              <a:t>0.020</a:t>
            </a:r>
            <a:r>
              <a:rPr dirty="0" sz="1800" spc="-165">
                <a:latin typeface="DejaVu Serif"/>
                <a:cs typeface="DejaVu Serif"/>
              </a:rPr>
              <a:t> </a:t>
            </a:r>
            <a:r>
              <a:rPr dirty="0" sz="1800" spc="-155">
                <a:latin typeface="Arial"/>
                <a:cs typeface="Arial"/>
              </a:rPr>
              <a:t>+	</a:t>
            </a:r>
            <a:r>
              <a:rPr dirty="0" sz="1800" spc="-125">
                <a:latin typeface="DejaVu Serif"/>
                <a:cs typeface="DejaVu Serif"/>
              </a:rPr>
              <a:t>𝑥</a:t>
            </a:r>
            <a:r>
              <a:rPr dirty="0" sz="1800" spc="-110">
                <a:latin typeface="DejaVu Serif"/>
                <a:cs typeface="DejaVu Serif"/>
              </a:rPr>
              <a:t> </a:t>
            </a:r>
            <a:r>
              <a:rPr dirty="0" sz="1800" spc="-160">
                <a:latin typeface="DejaVu Serif"/>
                <a:cs typeface="DejaVu Serif"/>
              </a:rPr>
              <a:t>0.015</a:t>
            </a:r>
            <a:r>
              <a:rPr dirty="0" sz="1800" spc="-150">
                <a:latin typeface="DejaVu Serif"/>
                <a:cs typeface="DejaVu Serif"/>
              </a:rPr>
              <a:t> </a:t>
            </a:r>
            <a:r>
              <a:rPr dirty="0" sz="1800" spc="-155">
                <a:latin typeface="Arial"/>
                <a:cs typeface="Arial"/>
              </a:rPr>
              <a:t>+	</a:t>
            </a:r>
            <a:r>
              <a:rPr dirty="0" sz="1800" spc="-125">
                <a:latin typeface="DejaVu Serif"/>
                <a:cs typeface="DejaVu Serif"/>
              </a:rPr>
              <a:t>𝑥</a:t>
            </a:r>
            <a:r>
              <a:rPr dirty="0" sz="1800" spc="-170">
                <a:latin typeface="DejaVu Serif"/>
                <a:cs typeface="DejaVu Serif"/>
              </a:rPr>
              <a:t> </a:t>
            </a:r>
            <a:r>
              <a:rPr dirty="0" sz="1800" spc="-165">
                <a:latin typeface="DejaVu Serif"/>
                <a:cs typeface="DejaVu Serif"/>
              </a:rPr>
              <a:t>0.030</a:t>
            </a:r>
            <a:endParaRPr sz="1800">
              <a:latin typeface="DejaVu Serif"/>
              <a:cs typeface="DejaVu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47089" y="5461634"/>
            <a:ext cx="8337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5">
                <a:latin typeface="Arial"/>
                <a:cs typeface="Arial"/>
              </a:rPr>
              <a:t>= </a:t>
            </a:r>
            <a:r>
              <a:rPr dirty="0" sz="1800" spc="-80">
                <a:latin typeface="Arial"/>
                <a:cs typeface="Arial"/>
              </a:rPr>
              <a:t>0.0213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913254" y="768032"/>
            <a:ext cx="567690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60"/>
              <a:t>PROBABILITAS</a:t>
            </a:r>
            <a:r>
              <a:rPr dirty="0" spc="-505"/>
              <a:t> </a:t>
            </a:r>
            <a:r>
              <a:rPr dirty="0" spc="-120"/>
              <a:t>MARGINAL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045" y="768032"/>
            <a:ext cx="3707129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0"/>
              <a:t>TEOREMA</a:t>
            </a:r>
            <a:r>
              <a:rPr dirty="0" spc="-500"/>
              <a:t> </a:t>
            </a:r>
            <a:r>
              <a:rPr dirty="0" spc="-310"/>
              <a:t>BAYES</a:t>
            </a:r>
          </a:p>
        </p:txBody>
      </p:sp>
      <p:sp>
        <p:nvSpPr>
          <p:cNvPr id="3" name="object 3"/>
          <p:cNvSpPr/>
          <p:nvPr/>
        </p:nvSpPr>
        <p:spPr>
          <a:xfrm>
            <a:off x="674484" y="2417445"/>
            <a:ext cx="700405" cy="282575"/>
          </a:xfrm>
          <a:custGeom>
            <a:avLst/>
            <a:gdLst/>
            <a:ahLst/>
            <a:cxnLst/>
            <a:rect l="l" t="t" r="r" b="b"/>
            <a:pathLst>
              <a:path w="700405" h="282575">
                <a:moveTo>
                  <a:pt x="355473" y="2031"/>
                </a:moveTo>
                <a:lnTo>
                  <a:pt x="332562" y="2031"/>
                </a:lnTo>
                <a:lnTo>
                  <a:pt x="332562" y="279018"/>
                </a:lnTo>
                <a:lnTo>
                  <a:pt x="355473" y="279018"/>
                </a:lnTo>
                <a:lnTo>
                  <a:pt x="355473" y="2031"/>
                </a:lnTo>
                <a:close/>
              </a:path>
              <a:path w="700405" h="282575">
                <a:moveTo>
                  <a:pt x="610247" y="0"/>
                </a:moveTo>
                <a:lnTo>
                  <a:pt x="606310" y="11429"/>
                </a:lnTo>
                <a:lnTo>
                  <a:pt x="622618" y="18504"/>
                </a:lnTo>
                <a:lnTo>
                  <a:pt x="636663" y="28305"/>
                </a:lnTo>
                <a:lnTo>
                  <a:pt x="665187" y="73852"/>
                </a:lnTo>
                <a:lnTo>
                  <a:pt x="673481" y="115623"/>
                </a:lnTo>
                <a:lnTo>
                  <a:pt x="674509" y="139700"/>
                </a:lnTo>
                <a:lnTo>
                  <a:pt x="673463" y="164580"/>
                </a:lnTo>
                <a:lnTo>
                  <a:pt x="665133" y="207529"/>
                </a:lnTo>
                <a:lnTo>
                  <a:pt x="636711" y="253777"/>
                </a:lnTo>
                <a:lnTo>
                  <a:pt x="606691" y="270763"/>
                </a:lnTo>
                <a:lnTo>
                  <a:pt x="610247" y="282320"/>
                </a:lnTo>
                <a:lnTo>
                  <a:pt x="648744" y="264239"/>
                </a:lnTo>
                <a:lnTo>
                  <a:pt x="677049" y="232917"/>
                </a:lnTo>
                <a:lnTo>
                  <a:pt x="694480" y="191071"/>
                </a:lnTo>
                <a:lnTo>
                  <a:pt x="700290" y="141224"/>
                </a:lnTo>
                <a:lnTo>
                  <a:pt x="698838" y="115339"/>
                </a:lnTo>
                <a:lnTo>
                  <a:pt x="687217" y="69429"/>
                </a:lnTo>
                <a:lnTo>
                  <a:pt x="664093" y="32093"/>
                </a:lnTo>
                <a:lnTo>
                  <a:pt x="630704" y="7379"/>
                </a:lnTo>
                <a:lnTo>
                  <a:pt x="610247" y="0"/>
                </a:lnTo>
                <a:close/>
              </a:path>
              <a:path w="700405" h="282575">
                <a:moveTo>
                  <a:pt x="90042" y="0"/>
                </a:moveTo>
                <a:lnTo>
                  <a:pt x="51628" y="18081"/>
                </a:lnTo>
                <a:lnTo>
                  <a:pt x="23291" y="49402"/>
                </a:lnTo>
                <a:lnTo>
                  <a:pt x="5826" y="91408"/>
                </a:lnTo>
                <a:lnTo>
                  <a:pt x="0" y="141224"/>
                </a:lnTo>
                <a:lnTo>
                  <a:pt x="1452" y="167159"/>
                </a:lnTo>
                <a:lnTo>
                  <a:pt x="13062" y="212982"/>
                </a:lnTo>
                <a:lnTo>
                  <a:pt x="36100" y="250227"/>
                </a:lnTo>
                <a:lnTo>
                  <a:pt x="69514" y="274941"/>
                </a:lnTo>
                <a:lnTo>
                  <a:pt x="90042" y="282320"/>
                </a:lnTo>
                <a:lnTo>
                  <a:pt x="93611" y="270763"/>
                </a:lnTo>
                <a:lnTo>
                  <a:pt x="77528" y="263663"/>
                </a:lnTo>
                <a:lnTo>
                  <a:pt x="63647" y="253777"/>
                </a:lnTo>
                <a:lnTo>
                  <a:pt x="35169" y="207529"/>
                </a:lnTo>
                <a:lnTo>
                  <a:pt x="26801" y="164580"/>
                </a:lnTo>
                <a:lnTo>
                  <a:pt x="25755" y="139700"/>
                </a:lnTo>
                <a:lnTo>
                  <a:pt x="26801" y="115623"/>
                </a:lnTo>
                <a:lnTo>
                  <a:pt x="35169" y="73852"/>
                </a:lnTo>
                <a:lnTo>
                  <a:pt x="63757" y="28305"/>
                </a:lnTo>
                <a:lnTo>
                  <a:pt x="94068" y="11429"/>
                </a:lnTo>
                <a:lnTo>
                  <a:pt x="90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9419" y="2326004"/>
            <a:ext cx="12871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46480" algn="l"/>
              </a:tabLst>
            </a:pPr>
            <a:r>
              <a:rPr dirty="0" sz="2400" spc="80">
                <a:latin typeface="DejaVu Serif"/>
                <a:cs typeface="DejaVu Serif"/>
              </a:rPr>
              <a:t>𝑃</a:t>
            </a:r>
            <a:r>
              <a:rPr dirty="0" sz="2400" spc="290">
                <a:latin typeface="DejaVu Serif"/>
                <a:cs typeface="DejaVu Serif"/>
              </a:rPr>
              <a:t> </a:t>
            </a:r>
            <a:r>
              <a:rPr dirty="0" sz="2400" spc="130">
                <a:latin typeface="DejaVu Serif"/>
                <a:cs typeface="DejaVu Serif"/>
              </a:rPr>
              <a:t>𝐴</a:t>
            </a:r>
            <a:r>
              <a:rPr dirty="0" sz="2400" spc="15">
                <a:latin typeface="DejaVu Serif"/>
                <a:cs typeface="DejaVu Serif"/>
              </a:rPr>
              <a:t> </a:t>
            </a:r>
            <a:r>
              <a:rPr dirty="0" sz="2400" spc="220">
                <a:latin typeface="DejaVu Serif"/>
                <a:cs typeface="DejaVu Serif"/>
              </a:rPr>
              <a:t>𝐵</a:t>
            </a:r>
            <a:r>
              <a:rPr dirty="0" sz="2400">
                <a:latin typeface="DejaVu Serif"/>
                <a:cs typeface="DejaVu Serif"/>
              </a:rPr>
              <a:t>	</a:t>
            </a:r>
            <a:r>
              <a:rPr dirty="0" sz="2400" spc="-220">
                <a:latin typeface="DejaVu Serif"/>
                <a:cs typeface="DejaVu Serif"/>
              </a:rPr>
              <a:t>=</a:t>
            </a:r>
            <a:endParaRPr sz="2400">
              <a:latin typeface="DejaVu Serif"/>
              <a:cs typeface="DejaVu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20697" y="2186304"/>
            <a:ext cx="700405" cy="282575"/>
          </a:xfrm>
          <a:custGeom>
            <a:avLst/>
            <a:gdLst/>
            <a:ahLst/>
            <a:cxnLst/>
            <a:rect l="l" t="t" r="r" b="b"/>
            <a:pathLst>
              <a:path w="700405" h="282575">
                <a:moveTo>
                  <a:pt x="368172" y="2032"/>
                </a:moveTo>
                <a:lnTo>
                  <a:pt x="345185" y="2032"/>
                </a:lnTo>
                <a:lnTo>
                  <a:pt x="345185" y="279019"/>
                </a:lnTo>
                <a:lnTo>
                  <a:pt x="368172" y="279019"/>
                </a:lnTo>
                <a:lnTo>
                  <a:pt x="368172" y="2032"/>
                </a:lnTo>
                <a:close/>
              </a:path>
              <a:path w="700405" h="282575">
                <a:moveTo>
                  <a:pt x="610234" y="0"/>
                </a:moveTo>
                <a:lnTo>
                  <a:pt x="606297" y="11430"/>
                </a:lnTo>
                <a:lnTo>
                  <a:pt x="622605" y="18504"/>
                </a:lnTo>
                <a:lnTo>
                  <a:pt x="636650" y="28305"/>
                </a:lnTo>
                <a:lnTo>
                  <a:pt x="665174" y="73852"/>
                </a:lnTo>
                <a:lnTo>
                  <a:pt x="673469" y="115623"/>
                </a:lnTo>
                <a:lnTo>
                  <a:pt x="674496" y="139700"/>
                </a:lnTo>
                <a:lnTo>
                  <a:pt x="673451" y="164580"/>
                </a:lnTo>
                <a:lnTo>
                  <a:pt x="665120" y="207529"/>
                </a:lnTo>
                <a:lnTo>
                  <a:pt x="636698" y="253777"/>
                </a:lnTo>
                <a:lnTo>
                  <a:pt x="606678" y="270764"/>
                </a:lnTo>
                <a:lnTo>
                  <a:pt x="610234" y="282321"/>
                </a:lnTo>
                <a:lnTo>
                  <a:pt x="648731" y="264239"/>
                </a:lnTo>
                <a:lnTo>
                  <a:pt x="677036" y="232918"/>
                </a:lnTo>
                <a:lnTo>
                  <a:pt x="694467" y="191071"/>
                </a:lnTo>
                <a:lnTo>
                  <a:pt x="700277" y="141224"/>
                </a:lnTo>
                <a:lnTo>
                  <a:pt x="698825" y="115339"/>
                </a:lnTo>
                <a:lnTo>
                  <a:pt x="687204" y="69429"/>
                </a:lnTo>
                <a:lnTo>
                  <a:pt x="664081" y="32093"/>
                </a:lnTo>
                <a:lnTo>
                  <a:pt x="630691" y="7379"/>
                </a:lnTo>
                <a:lnTo>
                  <a:pt x="610234" y="0"/>
                </a:lnTo>
                <a:close/>
              </a:path>
              <a:path w="700405" h="282575">
                <a:moveTo>
                  <a:pt x="90042" y="0"/>
                </a:moveTo>
                <a:lnTo>
                  <a:pt x="51641" y="18081"/>
                </a:lnTo>
                <a:lnTo>
                  <a:pt x="23240" y="49403"/>
                </a:lnTo>
                <a:lnTo>
                  <a:pt x="5810" y="91408"/>
                </a:lnTo>
                <a:lnTo>
                  <a:pt x="0" y="141224"/>
                </a:lnTo>
                <a:lnTo>
                  <a:pt x="1452" y="167159"/>
                </a:lnTo>
                <a:lnTo>
                  <a:pt x="13073" y="212982"/>
                </a:lnTo>
                <a:lnTo>
                  <a:pt x="36125" y="250227"/>
                </a:lnTo>
                <a:lnTo>
                  <a:pt x="69514" y="274941"/>
                </a:lnTo>
                <a:lnTo>
                  <a:pt x="90042" y="282321"/>
                </a:lnTo>
                <a:lnTo>
                  <a:pt x="93598" y="270764"/>
                </a:lnTo>
                <a:lnTo>
                  <a:pt x="77531" y="263663"/>
                </a:lnTo>
                <a:lnTo>
                  <a:pt x="63642" y="253777"/>
                </a:lnTo>
                <a:lnTo>
                  <a:pt x="35210" y="207529"/>
                </a:lnTo>
                <a:lnTo>
                  <a:pt x="26828" y="164580"/>
                </a:lnTo>
                <a:lnTo>
                  <a:pt x="25780" y="139700"/>
                </a:lnTo>
                <a:lnTo>
                  <a:pt x="26828" y="115623"/>
                </a:lnTo>
                <a:lnTo>
                  <a:pt x="35210" y="73852"/>
                </a:lnTo>
                <a:lnTo>
                  <a:pt x="63753" y="28305"/>
                </a:lnTo>
                <a:lnTo>
                  <a:pt x="94106" y="11430"/>
                </a:lnTo>
                <a:lnTo>
                  <a:pt x="900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86254" y="2094865"/>
            <a:ext cx="17348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45">
                <a:latin typeface="DejaVu Serif"/>
                <a:cs typeface="DejaVu Serif"/>
              </a:rPr>
              <a:t>𝑃 </a:t>
            </a:r>
            <a:r>
              <a:rPr dirty="0" sz="2400" spc="130">
                <a:latin typeface="DejaVu Serif"/>
                <a:cs typeface="DejaVu Serif"/>
              </a:rPr>
              <a:t>𝐵 </a:t>
            </a:r>
            <a:r>
              <a:rPr dirty="0" sz="2400" spc="75">
                <a:latin typeface="DejaVu Serif"/>
                <a:cs typeface="DejaVu Serif"/>
              </a:rPr>
              <a:t>𝐴 </a:t>
            </a:r>
            <a:r>
              <a:rPr dirty="0" sz="2400" spc="-275">
                <a:latin typeface="DejaVu Serif"/>
                <a:cs typeface="DejaVu Serif"/>
              </a:rPr>
              <a:t>.</a:t>
            </a:r>
            <a:r>
              <a:rPr dirty="0" sz="2400" spc="-95">
                <a:latin typeface="DejaVu Serif"/>
                <a:cs typeface="DejaVu Serif"/>
              </a:rPr>
              <a:t> </a:t>
            </a:r>
            <a:r>
              <a:rPr dirty="0" sz="2400" spc="80">
                <a:latin typeface="DejaVu Serif"/>
                <a:cs typeface="DejaVu Serif"/>
              </a:rPr>
              <a:t>𝑃(𝐴)</a:t>
            </a:r>
            <a:endParaRPr sz="240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12035" y="2529459"/>
            <a:ext cx="6832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130">
                <a:latin typeface="DejaVu Serif"/>
                <a:cs typeface="DejaVu Serif"/>
              </a:rPr>
              <a:t>𝑃</a:t>
            </a:r>
            <a:r>
              <a:rPr dirty="0" sz="2400" spc="55">
                <a:latin typeface="DejaVu Serif"/>
                <a:cs typeface="DejaVu Serif"/>
              </a:rPr>
              <a:t>(</a:t>
            </a:r>
            <a:r>
              <a:rPr dirty="0" sz="2400" spc="285">
                <a:latin typeface="DejaVu Serif"/>
                <a:cs typeface="DejaVu Serif"/>
              </a:rPr>
              <a:t>𝐵</a:t>
            </a:r>
            <a:r>
              <a:rPr dirty="0" sz="2400" spc="55">
                <a:latin typeface="DejaVu Serif"/>
                <a:cs typeface="DejaVu Serif"/>
              </a:rPr>
              <a:t>)</a:t>
            </a:r>
            <a:endParaRPr sz="2400">
              <a:latin typeface="DejaVu Serif"/>
              <a:cs typeface="DejaVu Serif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98320" y="2556255"/>
            <a:ext cx="1709420" cy="0"/>
          </a:xfrm>
          <a:custGeom>
            <a:avLst/>
            <a:gdLst/>
            <a:ahLst/>
            <a:cxnLst/>
            <a:rect l="l" t="t" r="r" b="b"/>
            <a:pathLst>
              <a:path w="1709420" h="0">
                <a:moveTo>
                  <a:pt x="0" y="0"/>
                </a:moveTo>
                <a:lnTo>
                  <a:pt x="1709420" y="0"/>
                </a:lnTo>
              </a:path>
            </a:pathLst>
          </a:custGeom>
          <a:ln w="203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2315" y="3316478"/>
            <a:ext cx="8604885" cy="1007110"/>
          </a:xfrm>
          <a:custGeom>
            <a:avLst/>
            <a:gdLst/>
            <a:ahLst/>
            <a:cxnLst/>
            <a:rect l="l" t="t" r="r" b="b"/>
            <a:pathLst>
              <a:path w="8604885" h="1007110">
                <a:moveTo>
                  <a:pt x="8436737" y="0"/>
                </a:moveTo>
                <a:lnTo>
                  <a:pt x="167830" y="0"/>
                </a:lnTo>
                <a:lnTo>
                  <a:pt x="123212" y="5998"/>
                </a:lnTo>
                <a:lnTo>
                  <a:pt x="83120" y="22925"/>
                </a:lnTo>
                <a:lnTo>
                  <a:pt x="49153" y="49180"/>
                </a:lnTo>
                <a:lnTo>
                  <a:pt x="22912" y="83161"/>
                </a:lnTo>
                <a:lnTo>
                  <a:pt x="5994" y="123266"/>
                </a:lnTo>
                <a:lnTo>
                  <a:pt x="0" y="167894"/>
                </a:lnTo>
                <a:lnTo>
                  <a:pt x="0" y="839089"/>
                </a:lnTo>
                <a:lnTo>
                  <a:pt x="5994" y="883716"/>
                </a:lnTo>
                <a:lnTo>
                  <a:pt x="22912" y="923821"/>
                </a:lnTo>
                <a:lnTo>
                  <a:pt x="49153" y="957802"/>
                </a:lnTo>
                <a:lnTo>
                  <a:pt x="83120" y="984057"/>
                </a:lnTo>
                <a:lnTo>
                  <a:pt x="123212" y="1000984"/>
                </a:lnTo>
                <a:lnTo>
                  <a:pt x="167830" y="1006983"/>
                </a:lnTo>
                <a:lnTo>
                  <a:pt x="8436737" y="1006983"/>
                </a:lnTo>
                <a:lnTo>
                  <a:pt x="8481311" y="1000984"/>
                </a:lnTo>
                <a:lnTo>
                  <a:pt x="8521380" y="984057"/>
                </a:lnTo>
                <a:lnTo>
                  <a:pt x="8555339" y="957802"/>
                </a:lnTo>
                <a:lnTo>
                  <a:pt x="8581582" y="923821"/>
                </a:lnTo>
                <a:lnTo>
                  <a:pt x="8598506" y="883716"/>
                </a:lnTo>
                <a:lnTo>
                  <a:pt x="8604504" y="839089"/>
                </a:lnTo>
                <a:lnTo>
                  <a:pt x="8604504" y="167894"/>
                </a:lnTo>
                <a:lnTo>
                  <a:pt x="8598506" y="123266"/>
                </a:lnTo>
                <a:lnTo>
                  <a:pt x="8581582" y="83161"/>
                </a:lnTo>
                <a:lnTo>
                  <a:pt x="8555339" y="49180"/>
                </a:lnTo>
                <a:lnTo>
                  <a:pt x="8521380" y="22925"/>
                </a:lnTo>
                <a:lnTo>
                  <a:pt x="8481311" y="5998"/>
                </a:lnTo>
                <a:lnTo>
                  <a:pt x="8436737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42315" y="3316478"/>
            <a:ext cx="8604885" cy="1007110"/>
          </a:xfrm>
          <a:custGeom>
            <a:avLst/>
            <a:gdLst/>
            <a:ahLst/>
            <a:cxnLst/>
            <a:rect l="l" t="t" r="r" b="b"/>
            <a:pathLst>
              <a:path w="8604885" h="1007110">
                <a:moveTo>
                  <a:pt x="0" y="167894"/>
                </a:moveTo>
                <a:lnTo>
                  <a:pt x="5994" y="123266"/>
                </a:lnTo>
                <a:lnTo>
                  <a:pt x="22912" y="83161"/>
                </a:lnTo>
                <a:lnTo>
                  <a:pt x="49153" y="49180"/>
                </a:lnTo>
                <a:lnTo>
                  <a:pt x="83120" y="22925"/>
                </a:lnTo>
                <a:lnTo>
                  <a:pt x="123212" y="5998"/>
                </a:lnTo>
                <a:lnTo>
                  <a:pt x="167830" y="0"/>
                </a:lnTo>
                <a:lnTo>
                  <a:pt x="8436737" y="0"/>
                </a:lnTo>
                <a:lnTo>
                  <a:pt x="8481311" y="5998"/>
                </a:lnTo>
                <a:lnTo>
                  <a:pt x="8521380" y="22925"/>
                </a:lnTo>
                <a:lnTo>
                  <a:pt x="8555339" y="49180"/>
                </a:lnTo>
                <a:lnTo>
                  <a:pt x="8581582" y="83161"/>
                </a:lnTo>
                <a:lnTo>
                  <a:pt x="8598506" y="123266"/>
                </a:lnTo>
                <a:lnTo>
                  <a:pt x="8604504" y="167894"/>
                </a:lnTo>
                <a:lnTo>
                  <a:pt x="8604504" y="839089"/>
                </a:lnTo>
                <a:lnTo>
                  <a:pt x="8598506" y="883716"/>
                </a:lnTo>
                <a:lnTo>
                  <a:pt x="8581582" y="923821"/>
                </a:lnTo>
                <a:lnTo>
                  <a:pt x="8555339" y="957802"/>
                </a:lnTo>
                <a:lnTo>
                  <a:pt x="8521380" y="984057"/>
                </a:lnTo>
                <a:lnTo>
                  <a:pt x="8481311" y="1000984"/>
                </a:lnTo>
                <a:lnTo>
                  <a:pt x="8436737" y="1006983"/>
                </a:lnTo>
                <a:lnTo>
                  <a:pt x="167830" y="1006983"/>
                </a:lnTo>
                <a:lnTo>
                  <a:pt x="123212" y="1000984"/>
                </a:lnTo>
                <a:lnTo>
                  <a:pt x="83120" y="984057"/>
                </a:lnTo>
                <a:lnTo>
                  <a:pt x="49153" y="957802"/>
                </a:lnTo>
                <a:lnTo>
                  <a:pt x="22912" y="923821"/>
                </a:lnTo>
                <a:lnTo>
                  <a:pt x="5994" y="883716"/>
                </a:lnTo>
                <a:lnTo>
                  <a:pt x="0" y="839089"/>
                </a:lnTo>
                <a:lnTo>
                  <a:pt x="0" y="16789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2315" y="4375277"/>
            <a:ext cx="8604885" cy="1007110"/>
          </a:xfrm>
          <a:custGeom>
            <a:avLst/>
            <a:gdLst/>
            <a:ahLst/>
            <a:cxnLst/>
            <a:rect l="l" t="t" r="r" b="b"/>
            <a:pathLst>
              <a:path w="8604885" h="1007110">
                <a:moveTo>
                  <a:pt x="8436737" y="0"/>
                </a:moveTo>
                <a:lnTo>
                  <a:pt x="167830" y="0"/>
                </a:lnTo>
                <a:lnTo>
                  <a:pt x="123212" y="5998"/>
                </a:lnTo>
                <a:lnTo>
                  <a:pt x="83120" y="22925"/>
                </a:lnTo>
                <a:lnTo>
                  <a:pt x="49153" y="49180"/>
                </a:lnTo>
                <a:lnTo>
                  <a:pt x="22912" y="83161"/>
                </a:lnTo>
                <a:lnTo>
                  <a:pt x="5994" y="123266"/>
                </a:lnTo>
                <a:lnTo>
                  <a:pt x="0" y="167894"/>
                </a:lnTo>
                <a:lnTo>
                  <a:pt x="0" y="839089"/>
                </a:lnTo>
                <a:lnTo>
                  <a:pt x="5994" y="883716"/>
                </a:lnTo>
                <a:lnTo>
                  <a:pt x="22912" y="923821"/>
                </a:lnTo>
                <a:lnTo>
                  <a:pt x="49153" y="957802"/>
                </a:lnTo>
                <a:lnTo>
                  <a:pt x="83120" y="984057"/>
                </a:lnTo>
                <a:lnTo>
                  <a:pt x="123212" y="1000984"/>
                </a:lnTo>
                <a:lnTo>
                  <a:pt x="167830" y="1006983"/>
                </a:lnTo>
                <a:lnTo>
                  <a:pt x="8436737" y="1006983"/>
                </a:lnTo>
                <a:lnTo>
                  <a:pt x="8481311" y="1000984"/>
                </a:lnTo>
                <a:lnTo>
                  <a:pt x="8521380" y="984057"/>
                </a:lnTo>
                <a:lnTo>
                  <a:pt x="8555339" y="957802"/>
                </a:lnTo>
                <a:lnTo>
                  <a:pt x="8581582" y="923821"/>
                </a:lnTo>
                <a:lnTo>
                  <a:pt x="8598506" y="883716"/>
                </a:lnTo>
                <a:lnTo>
                  <a:pt x="8604504" y="839089"/>
                </a:lnTo>
                <a:lnTo>
                  <a:pt x="8604504" y="167894"/>
                </a:lnTo>
                <a:lnTo>
                  <a:pt x="8598506" y="123266"/>
                </a:lnTo>
                <a:lnTo>
                  <a:pt x="8581582" y="83161"/>
                </a:lnTo>
                <a:lnTo>
                  <a:pt x="8555339" y="49180"/>
                </a:lnTo>
                <a:lnTo>
                  <a:pt x="8521380" y="22925"/>
                </a:lnTo>
                <a:lnTo>
                  <a:pt x="8481311" y="5998"/>
                </a:lnTo>
                <a:lnTo>
                  <a:pt x="8436737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2315" y="4375277"/>
            <a:ext cx="8604885" cy="1007110"/>
          </a:xfrm>
          <a:custGeom>
            <a:avLst/>
            <a:gdLst/>
            <a:ahLst/>
            <a:cxnLst/>
            <a:rect l="l" t="t" r="r" b="b"/>
            <a:pathLst>
              <a:path w="8604885" h="1007110">
                <a:moveTo>
                  <a:pt x="0" y="167894"/>
                </a:moveTo>
                <a:lnTo>
                  <a:pt x="5994" y="123266"/>
                </a:lnTo>
                <a:lnTo>
                  <a:pt x="22912" y="83161"/>
                </a:lnTo>
                <a:lnTo>
                  <a:pt x="49153" y="49180"/>
                </a:lnTo>
                <a:lnTo>
                  <a:pt x="83120" y="22925"/>
                </a:lnTo>
                <a:lnTo>
                  <a:pt x="123212" y="5998"/>
                </a:lnTo>
                <a:lnTo>
                  <a:pt x="167830" y="0"/>
                </a:lnTo>
                <a:lnTo>
                  <a:pt x="8436737" y="0"/>
                </a:lnTo>
                <a:lnTo>
                  <a:pt x="8481311" y="5998"/>
                </a:lnTo>
                <a:lnTo>
                  <a:pt x="8521380" y="22925"/>
                </a:lnTo>
                <a:lnTo>
                  <a:pt x="8555339" y="49180"/>
                </a:lnTo>
                <a:lnTo>
                  <a:pt x="8581582" y="83161"/>
                </a:lnTo>
                <a:lnTo>
                  <a:pt x="8598506" y="123266"/>
                </a:lnTo>
                <a:lnTo>
                  <a:pt x="8604504" y="167894"/>
                </a:lnTo>
                <a:lnTo>
                  <a:pt x="8604504" y="839089"/>
                </a:lnTo>
                <a:lnTo>
                  <a:pt x="8598506" y="883716"/>
                </a:lnTo>
                <a:lnTo>
                  <a:pt x="8581582" y="923821"/>
                </a:lnTo>
                <a:lnTo>
                  <a:pt x="8555339" y="957802"/>
                </a:lnTo>
                <a:lnTo>
                  <a:pt x="8521380" y="984057"/>
                </a:lnTo>
                <a:lnTo>
                  <a:pt x="8481311" y="1000984"/>
                </a:lnTo>
                <a:lnTo>
                  <a:pt x="8436737" y="1006983"/>
                </a:lnTo>
                <a:lnTo>
                  <a:pt x="167830" y="1006983"/>
                </a:lnTo>
                <a:lnTo>
                  <a:pt x="123212" y="1000984"/>
                </a:lnTo>
                <a:lnTo>
                  <a:pt x="83120" y="984057"/>
                </a:lnTo>
                <a:lnTo>
                  <a:pt x="49153" y="957802"/>
                </a:lnTo>
                <a:lnTo>
                  <a:pt x="22912" y="923821"/>
                </a:lnTo>
                <a:lnTo>
                  <a:pt x="5994" y="883716"/>
                </a:lnTo>
                <a:lnTo>
                  <a:pt x="0" y="839089"/>
                </a:lnTo>
                <a:lnTo>
                  <a:pt x="0" y="167894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47345" y="3519423"/>
            <a:ext cx="8261350" cy="173672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634">
              <a:lnSpc>
                <a:spcPts val="1980"/>
              </a:lnSpc>
              <a:spcBef>
                <a:spcPts val="315"/>
              </a:spcBef>
            </a:pP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Dalam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65">
                <a:solidFill>
                  <a:srgbClr val="FFFFFF"/>
                </a:solidFill>
                <a:latin typeface="Arial"/>
                <a:cs typeface="Arial"/>
              </a:rPr>
              <a:t>notasi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ini</a:t>
            </a:r>
            <a:r>
              <a:rPr dirty="0" sz="18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30">
                <a:solidFill>
                  <a:srgbClr val="FFFFFF"/>
                </a:solidFill>
                <a:latin typeface="Arial"/>
                <a:cs typeface="Arial"/>
              </a:rPr>
              <a:t>berarti</a:t>
            </a:r>
            <a:r>
              <a:rPr dirty="0" sz="1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peluang 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kejadian</a:t>
            </a:r>
            <a:r>
              <a:rPr dirty="0" sz="180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60" i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800" spc="-145" i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bila</a:t>
            </a: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40" i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800" spc="-125" i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terjadi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|</a:t>
            </a:r>
            <a:r>
              <a:rPr dirty="0" sz="1800" spc="15" i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800" spc="15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 peluang  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kejadian </a:t>
            </a:r>
            <a:r>
              <a:rPr dirty="0" sz="1800" spc="-40" i="1">
                <a:solidFill>
                  <a:srgbClr val="FFFFFF"/>
                </a:solidFill>
                <a:latin typeface="Trebuchet MS"/>
                <a:cs typeface="Trebuchet MS"/>
              </a:rPr>
              <a:t>B 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bila </a:t>
            </a:r>
            <a:r>
              <a:rPr dirty="0" sz="1800" spc="-60" i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800" spc="-315" i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terjadi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91700"/>
              </a:lnSpc>
              <a:spcBef>
                <a:spcPts val="1285"/>
              </a:spcBef>
            </a:pP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teori 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probabilitas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dan 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statistika, teorema </a:t>
            </a:r>
            <a:r>
              <a:rPr dirty="0" sz="1800" spc="-165">
                <a:solidFill>
                  <a:srgbClr val="FFFFFF"/>
                </a:solidFill>
                <a:latin typeface="Arial"/>
                <a:cs typeface="Arial"/>
              </a:rPr>
              <a:t>Bayes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adalah 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sebuah 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teorema 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dengan 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dua </a:t>
            </a:r>
            <a:r>
              <a:rPr dirty="0" sz="1800" spc="-80">
                <a:solidFill>
                  <a:srgbClr val="FFFFFF"/>
                </a:solidFill>
                <a:latin typeface="Arial"/>
                <a:cs typeface="Arial"/>
              </a:rPr>
              <a:t>penafsiran 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berbeda. 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Dalam </a:t>
            </a:r>
            <a:r>
              <a:rPr dirty="0" sz="1800" spc="-80">
                <a:solidFill>
                  <a:srgbClr val="FFFFFF"/>
                </a:solidFill>
                <a:latin typeface="Arial"/>
                <a:cs typeface="Arial"/>
              </a:rPr>
              <a:t>penafsiran </a:t>
            </a:r>
            <a:r>
              <a:rPr dirty="0" sz="1800" spc="-145">
                <a:solidFill>
                  <a:srgbClr val="FFFFFF"/>
                </a:solidFill>
                <a:latin typeface="Arial"/>
                <a:cs typeface="Arial"/>
              </a:rPr>
              <a:t>Bayes, 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teorema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ini 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menyatakan 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seberapa 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jauh  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derajat </a:t>
            </a:r>
            <a:r>
              <a:rPr dirty="0" sz="1800" spc="-110">
                <a:solidFill>
                  <a:srgbClr val="FFFFFF"/>
                </a:solidFill>
                <a:latin typeface="Arial"/>
                <a:cs typeface="Arial"/>
              </a:rPr>
              <a:t>kepercayaan 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subjektif 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harus 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berubah </a:t>
            </a:r>
            <a:r>
              <a:rPr dirty="0" sz="1800" spc="-130">
                <a:solidFill>
                  <a:srgbClr val="FFFFFF"/>
                </a:solidFill>
                <a:latin typeface="Arial"/>
                <a:cs typeface="Arial"/>
              </a:rPr>
              <a:t>secara </a:t>
            </a:r>
            <a:r>
              <a:rPr dirty="0" sz="1800" spc="-80">
                <a:solidFill>
                  <a:srgbClr val="FFFFFF"/>
                </a:solidFill>
                <a:latin typeface="Arial"/>
                <a:cs typeface="Arial"/>
              </a:rPr>
              <a:t>rasional </a:t>
            </a:r>
            <a:r>
              <a:rPr dirty="0" sz="1800" spc="-65">
                <a:solidFill>
                  <a:srgbClr val="FFFFFF"/>
                </a:solidFill>
                <a:latin typeface="Arial"/>
                <a:cs typeface="Arial"/>
              </a:rPr>
              <a:t>ketika </a:t>
            </a:r>
            <a:r>
              <a:rPr dirty="0" sz="1800" spc="-114">
                <a:solidFill>
                  <a:srgbClr val="FFFFFF"/>
                </a:solidFill>
                <a:latin typeface="Arial"/>
                <a:cs typeface="Arial"/>
              </a:rPr>
              <a:t>ada 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petunjuk</a:t>
            </a:r>
            <a:r>
              <a:rPr dirty="0" sz="18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baru.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3660" y="711136"/>
            <a:ext cx="371157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0"/>
              <a:t>TEOREMA</a:t>
            </a:r>
            <a:r>
              <a:rPr dirty="0" spc="-490"/>
              <a:t> </a:t>
            </a:r>
            <a:r>
              <a:rPr dirty="0" spc="-305"/>
              <a:t>BAYES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9890" y="3903979"/>
            <a:ext cx="1931670" cy="8502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-20">
                <a:latin typeface="Arial"/>
                <a:cs typeface="Arial"/>
              </a:rPr>
              <a:t>tidak</a:t>
            </a:r>
            <a:r>
              <a:rPr dirty="0" sz="1350" spc="-120">
                <a:latin typeface="Arial"/>
                <a:cs typeface="Arial"/>
              </a:rPr>
              <a:t> </a:t>
            </a:r>
            <a:r>
              <a:rPr dirty="0" sz="1350" spc="-45">
                <a:latin typeface="Arial"/>
                <a:cs typeface="Arial"/>
              </a:rPr>
              <a:t>baik</a:t>
            </a:r>
            <a:endParaRPr sz="1350">
              <a:latin typeface="Arial"/>
              <a:cs typeface="Arial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350" spc="-114">
                <a:latin typeface="Arial"/>
                <a:cs typeface="Arial"/>
              </a:rPr>
              <a:t>B1 </a:t>
            </a:r>
            <a:r>
              <a:rPr dirty="0" sz="1350" spc="-15">
                <a:latin typeface="Arial"/>
                <a:cs typeface="Arial"/>
              </a:rPr>
              <a:t>: </a:t>
            </a:r>
            <a:r>
              <a:rPr dirty="0" sz="1350" spc="-50">
                <a:latin typeface="Arial"/>
                <a:cs typeface="Arial"/>
              </a:rPr>
              <a:t>penempatan </a:t>
            </a:r>
            <a:r>
              <a:rPr dirty="0" sz="1350" spc="-15">
                <a:latin typeface="Arial"/>
                <a:cs typeface="Arial"/>
              </a:rPr>
              <a:t>di </a:t>
            </a:r>
            <a:r>
              <a:rPr dirty="0" sz="1350" spc="-35">
                <a:latin typeface="Arial"/>
                <a:cs typeface="Arial"/>
              </a:rPr>
              <a:t>Hotel I  </a:t>
            </a:r>
            <a:r>
              <a:rPr dirty="0" sz="1350" spc="-110">
                <a:latin typeface="Arial"/>
                <a:cs typeface="Arial"/>
              </a:rPr>
              <a:t>B2</a:t>
            </a:r>
            <a:r>
              <a:rPr dirty="0" sz="1350" spc="-105">
                <a:latin typeface="Arial"/>
                <a:cs typeface="Arial"/>
              </a:rPr>
              <a:t> </a:t>
            </a:r>
            <a:r>
              <a:rPr dirty="0" sz="1350" spc="-15">
                <a:latin typeface="Arial"/>
                <a:cs typeface="Arial"/>
              </a:rPr>
              <a:t>:</a:t>
            </a:r>
            <a:r>
              <a:rPr dirty="0" sz="1350" spc="-95">
                <a:latin typeface="Arial"/>
                <a:cs typeface="Arial"/>
              </a:rPr>
              <a:t> </a:t>
            </a:r>
            <a:r>
              <a:rPr dirty="0" sz="1350" spc="-50">
                <a:latin typeface="Arial"/>
                <a:cs typeface="Arial"/>
              </a:rPr>
              <a:t>penempatan</a:t>
            </a:r>
            <a:r>
              <a:rPr dirty="0" sz="1350" spc="-145">
                <a:latin typeface="Arial"/>
                <a:cs typeface="Arial"/>
              </a:rPr>
              <a:t> </a:t>
            </a:r>
            <a:r>
              <a:rPr dirty="0" sz="1350" spc="-15">
                <a:latin typeface="Arial"/>
                <a:cs typeface="Arial"/>
              </a:rPr>
              <a:t>di</a:t>
            </a:r>
            <a:r>
              <a:rPr dirty="0" sz="1350" spc="-100">
                <a:latin typeface="Arial"/>
                <a:cs typeface="Arial"/>
              </a:rPr>
              <a:t> </a:t>
            </a:r>
            <a:r>
              <a:rPr dirty="0" sz="1350" spc="-35">
                <a:latin typeface="Arial"/>
                <a:cs typeface="Arial"/>
              </a:rPr>
              <a:t>Hotel</a:t>
            </a:r>
            <a:r>
              <a:rPr dirty="0" sz="1350" spc="-100">
                <a:latin typeface="Arial"/>
                <a:cs typeface="Arial"/>
              </a:rPr>
              <a:t> </a:t>
            </a:r>
            <a:r>
              <a:rPr dirty="0" sz="1350" spc="-160">
                <a:latin typeface="Arial"/>
                <a:cs typeface="Arial"/>
              </a:rPr>
              <a:t>B  </a:t>
            </a:r>
            <a:r>
              <a:rPr dirty="0" sz="1350" spc="-114">
                <a:latin typeface="Arial"/>
                <a:cs typeface="Arial"/>
              </a:rPr>
              <a:t>B3</a:t>
            </a:r>
            <a:r>
              <a:rPr dirty="0" sz="1350" spc="-95">
                <a:latin typeface="Arial"/>
                <a:cs typeface="Arial"/>
              </a:rPr>
              <a:t> </a:t>
            </a:r>
            <a:r>
              <a:rPr dirty="0" sz="1350" spc="-15">
                <a:latin typeface="Arial"/>
                <a:cs typeface="Arial"/>
              </a:rPr>
              <a:t>:</a:t>
            </a:r>
            <a:r>
              <a:rPr dirty="0" sz="1350" spc="-90">
                <a:latin typeface="Arial"/>
                <a:cs typeface="Arial"/>
              </a:rPr>
              <a:t> </a:t>
            </a:r>
            <a:r>
              <a:rPr dirty="0" sz="1350" spc="-50">
                <a:latin typeface="Arial"/>
                <a:cs typeface="Arial"/>
              </a:rPr>
              <a:t>penempatan</a:t>
            </a:r>
            <a:r>
              <a:rPr dirty="0" sz="1350" spc="-140">
                <a:latin typeface="Arial"/>
                <a:cs typeface="Arial"/>
              </a:rPr>
              <a:t> </a:t>
            </a:r>
            <a:r>
              <a:rPr dirty="0" sz="1350" spc="-15">
                <a:latin typeface="Arial"/>
                <a:cs typeface="Arial"/>
              </a:rPr>
              <a:t>di</a:t>
            </a:r>
            <a:r>
              <a:rPr dirty="0" sz="1350" spc="-95">
                <a:latin typeface="Arial"/>
                <a:cs typeface="Arial"/>
              </a:rPr>
              <a:t> </a:t>
            </a:r>
            <a:r>
              <a:rPr dirty="0" sz="1350" spc="-35">
                <a:latin typeface="Arial"/>
                <a:cs typeface="Arial"/>
              </a:rPr>
              <a:t>Hotel</a:t>
            </a:r>
            <a:r>
              <a:rPr dirty="0" sz="1350" spc="-100">
                <a:latin typeface="Arial"/>
                <a:cs typeface="Arial"/>
              </a:rPr>
              <a:t> </a:t>
            </a:r>
            <a:r>
              <a:rPr dirty="0" sz="1350" spc="-280">
                <a:latin typeface="Arial"/>
                <a:cs typeface="Arial"/>
              </a:rPr>
              <a:t>S</a:t>
            </a:r>
            <a:endParaRPr sz="1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890" y="1902840"/>
            <a:ext cx="7220584" cy="20281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436245">
              <a:lnSpc>
                <a:spcPct val="100000"/>
              </a:lnSpc>
              <a:spcBef>
                <a:spcPts val="100"/>
              </a:spcBef>
            </a:pPr>
            <a:r>
              <a:rPr dirty="0" sz="1400" spc="-90">
                <a:latin typeface="Arial"/>
                <a:cs typeface="Arial"/>
              </a:rPr>
              <a:t>Suatu </a:t>
            </a:r>
            <a:r>
              <a:rPr dirty="0" sz="1400" spc="-75">
                <a:latin typeface="Arial"/>
                <a:cs typeface="Arial"/>
              </a:rPr>
              <a:t>perusahaan besar menggunakan </a:t>
            </a:r>
            <a:r>
              <a:rPr dirty="0" sz="1400" spc="-70">
                <a:latin typeface="Arial"/>
                <a:cs typeface="Arial"/>
              </a:rPr>
              <a:t>3 </a:t>
            </a:r>
            <a:r>
              <a:rPr dirty="0" sz="1400" spc="-25">
                <a:latin typeface="Arial"/>
                <a:cs typeface="Arial"/>
              </a:rPr>
              <a:t>hotel </a:t>
            </a:r>
            <a:r>
              <a:rPr dirty="0" sz="1400" spc="-90">
                <a:latin typeface="Arial"/>
                <a:cs typeface="Arial"/>
              </a:rPr>
              <a:t>sebagai </a:t>
            </a:r>
            <a:r>
              <a:rPr dirty="0" sz="1400" spc="-30">
                <a:latin typeface="Arial"/>
                <a:cs typeface="Arial"/>
              </a:rPr>
              <a:t>tempat </a:t>
            </a:r>
            <a:r>
              <a:rPr dirty="0" sz="1400" spc="-60">
                <a:latin typeface="Arial"/>
                <a:cs typeface="Arial"/>
              </a:rPr>
              <a:t>menginap </a:t>
            </a:r>
            <a:r>
              <a:rPr dirty="0" sz="1400" spc="-70">
                <a:latin typeface="Arial"/>
                <a:cs typeface="Arial"/>
              </a:rPr>
              <a:t>para </a:t>
            </a:r>
            <a:r>
              <a:rPr dirty="0" sz="1400" spc="-75">
                <a:latin typeface="Arial"/>
                <a:cs typeface="Arial"/>
              </a:rPr>
              <a:t>langganannya.  </a:t>
            </a:r>
            <a:r>
              <a:rPr dirty="0" sz="1400" spc="-60">
                <a:latin typeface="Arial"/>
                <a:cs typeface="Arial"/>
              </a:rPr>
              <a:t>Dari </a:t>
            </a:r>
            <a:r>
              <a:rPr dirty="0" sz="1400" spc="-70">
                <a:latin typeface="Arial"/>
                <a:cs typeface="Arial"/>
              </a:rPr>
              <a:t>pengalaman </a:t>
            </a:r>
            <a:r>
              <a:rPr dirty="0" sz="1400" spc="-90">
                <a:latin typeface="Arial"/>
                <a:cs typeface="Arial"/>
              </a:rPr>
              <a:t>yang </a:t>
            </a:r>
            <a:r>
              <a:rPr dirty="0" sz="1400" spc="-35">
                <a:latin typeface="Arial"/>
                <a:cs typeface="Arial"/>
              </a:rPr>
              <a:t>lalu </a:t>
            </a:r>
            <a:r>
              <a:rPr dirty="0" sz="1400" spc="-40">
                <a:latin typeface="Arial"/>
                <a:cs typeface="Arial"/>
              </a:rPr>
              <a:t>diketahui </a:t>
            </a:r>
            <a:r>
              <a:rPr dirty="0" sz="1400" spc="-70">
                <a:latin typeface="Arial"/>
                <a:cs typeface="Arial"/>
              </a:rPr>
              <a:t>bahwa </a:t>
            </a:r>
            <a:r>
              <a:rPr dirty="0" sz="1400" spc="-135">
                <a:latin typeface="Arial"/>
                <a:cs typeface="Arial"/>
              </a:rPr>
              <a:t>20% </a:t>
            </a:r>
            <a:r>
              <a:rPr dirty="0" sz="1400" spc="-80">
                <a:latin typeface="Arial"/>
                <a:cs typeface="Arial"/>
              </a:rPr>
              <a:t>langganannya </a:t>
            </a:r>
            <a:r>
              <a:rPr dirty="0" sz="1400" spc="-40">
                <a:latin typeface="Arial"/>
                <a:cs typeface="Arial"/>
              </a:rPr>
              <a:t>ditempatkan </a:t>
            </a:r>
            <a:r>
              <a:rPr dirty="0" sz="1400" spc="-20">
                <a:latin typeface="Arial"/>
                <a:cs typeface="Arial"/>
              </a:rPr>
              <a:t>di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40">
                <a:latin typeface="Arial"/>
                <a:cs typeface="Arial"/>
              </a:rPr>
              <a:t>I, </a:t>
            </a:r>
            <a:r>
              <a:rPr dirty="0" sz="1400" spc="-135">
                <a:latin typeface="Arial"/>
                <a:cs typeface="Arial"/>
              </a:rPr>
              <a:t>50% </a:t>
            </a:r>
            <a:r>
              <a:rPr dirty="0" sz="1400" spc="-20">
                <a:latin typeface="Arial"/>
                <a:cs typeface="Arial"/>
              </a:rPr>
              <a:t>di 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120">
                <a:latin typeface="Arial"/>
                <a:cs typeface="Arial"/>
              </a:rPr>
              <a:t>B, </a:t>
            </a:r>
            <a:r>
              <a:rPr dirty="0" sz="1400" spc="-65">
                <a:latin typeface="Arial"/>
                <a:cs typeface="Arial"/>
              </a:rPr>
              <a:t>dan </a:t>
            </a:r>
            <a:r>
              <a:rPr dirty="0" sz="1400" spc="-135">
                <a:latin typeface="Arial"/>
                <a:cs typeface="Arial"/>
              </a:rPr>
              <a:t>30% </a:t>
            </a:r>
            <a:r>
              <a:rPr dirty="0" sz="1400" spc="-20">
                <a:latin typeface="Arial"/>
                <a:cs typeface="Arial"/>
              </a:rPr>
              <a:t>di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170">
                <a:latin typeface="Arial"/>
                <a:cs typeface="Arial"/>
              </a:rPr>
              <a:t>S. </a:t>
            </a:r>
            <a:r>
              <a:rPr dirty="0" sz="1400" spc="-70">
                <a:latin typeface="Arial"/>
                <a:cs typeface="Arial"/>
              </a:rPr>
              <a:t>Bila </a:t>
            </a:r>
            <a:r>
              <a:rPr dirty="0" sz="1400" spc="-165">
                <a:latin typeface="Arial"/>
                <a:cs typeface="Arial"/>
              </a:rPr>
              <a:t>5% </a:t>
            </a:r>
            <a:r>
              <a:rPr dirty="0" sz="1400" spc="-65">
                <a:latin typeface="Arial"/>
                <a:cs typeface="Arial"/>
              </a:rPr>
              <a:t>kamar </a:t>
            </a:r>
            <a:r>
              <a:rPr dirty="0" sz="1400" spc="-45">
                <a:latin typeface="Arial"/>
                <a:cs typeface="Arial"/>
              </a:rPr>
              <a:t>mandi </a:t>
            </a:r>
            <a:r>
              <a:rPr dirty="0" sz="1400" spc="-20">
                <a:latin typeface="Arial"/>
                <a:cs typeface="Arial"/>
              </a:rPr>
              <a:t>di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40">
                <a:latin typeface="Arial"/>
                <a:cs typeface="Arial"/>
              </a:rPr>
              <a:t>I </a:t>
            </a:r>
            <a:r>
              <a:rPr dirty="0" sz="1400" spc="-25">
                <a:latin typeface="Arial"/>
                <a:cs typeface="Arial"/>
              </a:rPr>
              <a:t>tidak </a:t>
            </a:r>
            <a:r>
              <a:rPr dirty="0" sz="1400" spc="-50">
                <a:latin typeface="Arial"/>
                <a:cs typeface="Arial"/>
              </a:rPr>
              <a:t>berfungsi </a:t>
            </a:r>
            <a:r>
              <a:rPr dirty="0" sz="1400" spc="-75">
                <a:latin typeface="Arial"/>
                <a:cs typeface="Arial"/>
              </a:rPr>
              <a:t>dengan </a:t>
            </a:r>
            <a:r>
              <a:rPr dirty="0" sz="1400" spc="-50">
                <a:latin typeface="Arial"/>
                <a:cs typeface="Arial"/>
              </a:rPr>
              <a:t>baik, </a:t>
            </a:r>
            <a:r>
              <a:rPr dirty="0" sz="1400" spc="-165">
                <a:latin typeface="Arial"/>
                <a:cs typeface="Arial"/>
              </a:rPr>
              <a:t>4% </a:t>
            </a:r>
            <a:r>
              <a:rPr dirty="0" sz="1400" spc="-15">
                <a:latin typeface="Arial"/>
                <a:cs typeface="Arial"/>
              </a:rPr>
              <a:t>di 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120">
                <a:latin typeface="Arial"/>
                <a:cs typeface="Arial"/>
              </a:rPr>
              <a:t>B, </a:t>
            </a:r>
            <a:r>
              <a:rPr dirty="0" sz="1400" spc="-65">
                <a:latin typeface="Arial"/>
                <a:cs typeface="Arial"/>
              </a:rPr>
              <a:t>dan </a:t>
            </a:r>
            <a:r>
              <a:rPr dirty="0" sz="1400" spc="-165">
                <a:latin typeface="Arial"/>
                <a:cs typeface="Arial"/>
              </a:rPr>
              <a:t>8% </a:t>
            </a:r>
            <a:r>
              <a:rPr dirty="0" sz="1400" spc="-15">
                <a:latin typeface="Arial"/>
                <a:cs typeface="Arial"/>
              </a:rPr>
              <a:t>di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170">
                <a:latin typeface="Arial"/>
                <a:cs typeface="Arial"/>
              </a:rPr>
              <a:t>S, </a:t>
            </a:r>
            <a:r>
              <a:rPr dirty="0" sz="1400" spc="-65">
                <a:latin typeface="Arial"/>
                <a:cs typeface="Arial"/>
              </a:rPr>
              <a:t>berapa peluang</a:t>
            </a:r>
            <a:r>
              <a:rPr dirty="0" sz="1400" spc="3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bahwa: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93040" indent="-18034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193040" algn="l"/>
              </a:tabLst>
            </a:pPr>
            <a:r>
              <a:rPr dirty="0" sz="1400" spc="-105">
                <a:latin typeface="Arial"/>
                <a:cs typeface="Arial"/>
              </a:rPr>
              <a:t>Seorang </a:t>
            </a:r>
            <a:r>
              <a:rPr dirty="0" sz="1400" spc="-75">
                <a:latin typeface="Arial"/>
                <a:cs typeface="Arial"/>
              </a:rPr>
              <a:t>langganan </a:t>
            </a:r>
            <a:r>
              <a:rPr dirty="0" sz="1400" spc="-50">
                <a:latin typeface="Arial"/>
                <a:cs typeface="Arial"/>
              </a:rPr>
              <a:t>mendapat </a:t>
            </a:r>
            <a:r>
              <a:rPr dirty="0" sz="1400" spc="-65">
                <a:latin typeface="Arial"/>
                <a:cs typeface="Arial"/>
              </a:rPr>
              <a:t>kamar </a:t>
            </a:r>
            <a:r>
              <a:rPr dirty="0" sz="1400" spc="-90">
                <a:latin typeface="Arial"/>
                <a:cs typeface="Arial"/>
              </a:rPr>
              <a:t>yang </a:t>
            </a:r>
            <a:r>
              <a:rPr dirty="0" sz="1400" spc="-65">
                <a:latin typeface="Arial"/>
                <a:cs typeface="Arial"/>
              </a:rPr>
              <a:t>kamar </a:t>
            </a:r>
            <a:r>
              <a:rPr dirty="0" sz="1400" spc="-60">
                <a:latin typeface="Arial"/>
                <a:cs typeface="Arial"/>
              </a:rPr>
              <a:t>mandinya </a:t>
            </a:r>
            <a:r>
              <a:rPr dirty="0" sz="1400" spc="-25">
                <a:latin typeface="Arial"/>
                <a:cs typeface="Arial"/>
              </a:rPr>
              <a:t>tidak</a:t>
            </a:r>
            <a:r>
              <a:rPr dirty="0" sz="1400" spc="-204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baik?</a:t>
            </a:r>
            <a:endParaRPr sz="1400">
              <a:latin typeface="Arial"/>
              <a:cs typeface="Arial"/>
            </a:endParaRPr>
          </a:p>
          <a:p>
            <a:pPr algn="just" marL="200660" indent="-187960">
              <a:lnSpc>
                <a:spcPct val="100000"/>
              </a:lnSpc>
              <a:buAutoNum type="alphaLcParenR"/>
              <a:tabLst>
                <a:tab pos="200660" algn="l"/>
              </a:tabLst>
            </a:pPr>
            <a:r>
              <a:rPr dirty="0" sz="1400" spc="-105">
                <a:latin typeface="Arial"/>
                <a:cs typeface="Arial"/>
              </a:rPr>
              <a:t>Seseorang </a:t>
            </a:r>
            <a:r>
              <a:rPr dirty="0" sz="1400" spc="-90">
                <a:latin typeface="Arial"/>
                <a:cs typeface="Arial"/>
              </a:rPr>
              <a:t>yang </a:t>
            </a:r>
            <a:r>
              <a:rPr dirty="0" sz="1400" spc="-50">
                <a:latin typeface="Arial"/>
                <a:cs typeface="Arial"/>
              </a:rPr>
              <a:t>mendapat </a:t>
            </a:r>
            <a:r>
              <a:rPr dirty="0" sz="1400" spc="-65">
                <a:latin typeface="Arial"/>
                <a:cs typeface="Arial"/>
              </a:rPr>
              <a:t>kamar </a:t>
            </a:r>
            <a:r>
              <a:rPr dirty="0" sz="1400" spc="-45">
                <a:latin typeface="Arial"/>
                <a:cs typeface="Arial"/>
              </a:rPr>
              <a:t>mandi </a:t>
            </a:r>
            <a:r>
              <a:rPr dirty="0" sz="1400" spc="-90">
                <a:latin typeface="Arial"/>
                <a:cs typeface="Arial"/>
              </a:rPr>
              <a:t>yang </a:t>
            </a:r>
            <a:r>
              <a:rPr dirty="0" sz="1400" spc="-25">
                <a:latin typeface="Arial"/>
                <a:cs typeface="Arial"/>
              </a:rPr>
              <a:t>tidak </a:t>
            </a:r>
            <a:r>
              <a:rPr dirty="0" sz="1400" spc="-50">
                <a:latin typeface="Arial"/>
                <a:cs typeface="Arial"/>
              </a:rPr>
              <a:t>baik </a:t>
            </a:r>
            <a:r>
              <a:rPr dirty="0" sz="1400" spc="-40">
                <a:latin typeface="Arial"/>
                <a:cs typeface="Arial"/>
              </a:rPr>
              <a:t>ditempatkan </a:t>
            </a:r>
            <a:r>
              <a:rPr dirty="0" sz="1400" spc="-20">
                <a:latin typeface="Arial"/>
                <a:cs typeface="Arial"/>
              </a:rPr>
              <a:t>di</a:t>
            </a:r>
            <a:r>
              <a:rPr dirty="0" sz="1400" spc="-27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Hotel </a:t>
            </a:r>
            <a:r>
              <a:rPr dirty="0" sz="1400" spc="-295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  <a:spcBef>
                <a:spcPts val="765"/>
              </a:spcBef>
            </a:pPr>
            <a:r>
              <a:rPr dirty="0" sz="1350" spc="-45">
                <a:latin typeface="Arial"/>
                <a:cs typeface="Arial"/>
              </a:rPr>
              <a:t>Diketahui:</a:t>
            </a:r>
            <a:endParaRPr sz="1350">
              <a:latin typeface="Arial"/>
              <a:cs typeface="Arial"/>
            </a:endParaRPr>
          </a:p>
          <a:p>
            <a:pPr algn="just" marL="12700">
              <a:lnSpc>
                <a:spcPct val="100000"/>
              </a:lnSpc>
            </a:pPr>
            <a:r>
              <a:rPr dirty="0" sz="1350" spc="-114">
                <a:latin typeface="Arial"/>
                <a:cs typeface="Arial"/>
              </a:rPr>
              <a:t>A </a:t>
            </a:r>
            <a:r>
              <a:rPr dirty="0" sz="1350" spc="-15">
                <a:latin typeface="Arial"/>
                <a:cs typeface="Arial"/>
              </a:rPr>
              <a:t>: </a:t>
            </a:r>
            <a:r>
              <a:rPr dirty="0" sz="1350" spc="-70">
                <a:latin typeface="Arial"/>
                <a:cs typeface="Arial"/>
              </a:rPr>
              <a:t>seorang langganan </a:t>
            </a:r>
            <a:r>
              <a:rPr dirty="0" sz="1350" spc="-45">
                <a:latin typeface="Arial"/>
                <a:cs typeface="Arial"/>
              </a:rPr>
              <a:t>mendapat </a:t>
            </a:r>
            <a:r>
              <a:rPr dirty="0" sz="1350" spc="-60">
                <a:latin typeface="Arial"/>
                <a:cs typeface="Arial"/>
              </a:rPr>
              <a:t>kamar </a:t>
            </a:r>
            <a:r>
              <a:rPr dirty="0" sz="1350" spc="-85">
                <a:latin typeface="Arial"/>
                <a:cs typeface="Arial"/>
              </a:rPr>
              <a:t>yang </a:t>
            </a:r>
            <a:r>
              <a:rPr dirty="0" sz="1350" spc="-60">
                <a:latin typeface="Arial"/>
                <a:cs typeface="Arial"/>
              </a:rPr>
              <a:t>kamar </a:t>
            </a:r>
            <a:r>
              <a:rPr dirty="0" sz="1350" spc="-55">
                <a:latin typeface="Arial"/>
                <a:cs typeface="Arial"/>
              </a:rPr>
              <a:t>mandinya </a:t>
            </a:r>
            <a:r>
              <a:rPr dirty="0" baseline="-6172" sz="2025" spc="-157">
                <a:latin typeface="Arial"/>
                <a:cs typeface="Arial"/>
              </a:rPr>
              <a:t>P(B1) </a:t>
            </a:r>
            <a:r>
              <a:rPr dirty="0" baseline="-6172" sz="2025" spc="-165">
                <a:latin typeface="Arial"/>
                <a:cs typeface="Arial"/>
              </a:rPr>
              <a:t>= </a:t>
            </a:r>
            <a:r>
              <a:rPr dirty="0" baseline="-6172" sz="2025" spc="-75">
                <a:latin typeface="Arial"/>
                <a:cs typeface="Arial"/>
              </a:rPr>
              <a:t>0.2; </a:t>
            </a:r>
            <a:r>
              <a:rPr dirty="0" baseline="-6172" sz="2025" spc="-157">
                <a:latin typeface="Arial"/>
                <a:cs typeface="Arial"/>
              </a:rPr>
              <a:t>P(B2) </a:t>
            </a:r>
            <a:r>
              <a:rPr dirty="0" baseline="-6172" sz="2025" spc="-165">
                <a:latin typeface="Arial"/>
                <a:cs typeface="Arial"/>
              </a:rPr>
              <a:t>= </a:t>
            </a:r>
            <a:r>
              <a:rPr dirty="0" baseline="-6172" sz="2025" spc="-75">
                <a:latin typeface="Arial"/>
                <a:cs typeface="Arial"/>
              </a:rPr>
              <a:t>0.5; </a:t>
            </a:r>
            <a:r>
              <a:rPr dirty="0" baseline="-6172" sz="2025" spc="-82">
                <a:latin typeface="Arial"/>
                <a:cs typeface="Arial"/>
              </a:rPr>
              <a:t>dan </a:t>
            </a:r>
            <a:r>
              <a:rPr dirty="0" baseline="-6172" sz="2025" spc="-157">
                <a:latin typeface="Arial"/>
                <a:cs typeface="Arial"/>
              </a:rPr>
              <a:t>P(B3) </a:t>
            </a:r>
            <a:r>
              <a:rPr dirty="0" baseline="-6172" sz="2025" spc="-165">
                <a:latin typeface="Arial"/>
                <a:cs typeface="Arial"/>
              </a:rPr>
              <a:t>=</a:t>
            </a:r>
            <a:r>
              <a:rPr dirty="0" baseline="-6172" sz="2025" spc="-390">
                <a:latin typeface="Arial"/>
                <a:cs typeface="Arial"/>
              </a:rPr>
              <a:t> </a:t>
            </a:r>
            <a:r>
              <a:rPr dirty="0" baseline="-6172" sz="2025" spc="-75">
                <a:latin typeface="Arial"/>
                <a:cs typeface="Arial"/>
              </a:rPr>
              <a:t>0.3;</a:t>
            </a:r>
            <a:endParaRPr baseline="-6172" sz="2025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7584" y="3920490"/>
            <a:ext cx="1087755" cy="6445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350" spc="-55">
                <a:latin typeface="Arial"/>
                <a:cs typeface="Arial"/>
              </a:rPr>
              <a:t>P(A|B1) </a:t>
            </a:r>
            <a:r>
              <a:rPr dirty="0" sz="1350" spc="-114">
                <a:latin typeface="Arial"/>
                <a:cs typeface="Arial"/>
              </a:rPr>
              <a:t>=</a:t>
            </a:r>
            <a:r>
              <a:rPr dirty="0" sz="1350" spc="-180">
                <a:latin typeface="Arial"/>
                <a:cs typeface="Arial"/>
              </a:rPr>
              <a:t> </a:t>
            </a:r>
            <a:r>
              <a:rPr dirty="0" sz="1350" spc="-55">
                <a:latin typeface="Arial"/>
                <a:cs typeface="Arial"/>
              </a:rPr>
              <a:t>0.05;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50" spc="-55">
                <a:latin typeface="Arial"/>
                <a:cs typeface="Arial"/>
              </a:rPr>
              <a:t>P(A|B2) </a:t>
            </a:r>
            <a:r>
              <a:rPr dirty="0" sz="1350" spc="-114">
                <a:latin typeface="Arial"/>
                <a:cs typeface="Arial"/>
              </a:rPr>
              <a:t>=</a:t>
            </a:r>
            <a:r>
              <a:rPr dirty="0" sz="1350" spc="-180">
                <a:latin typeface="Arial"/>
                <a:cs typeface="Arial"/>
              </a:rPr>
              <a:t> </a:t>
            </a:r>
            <a:r>
              <a:rPr dirty="0" sz="1350" spc="-55">
                <a:latin typeface="Arial"/>
                <a:cs typeface="Arial"/>
              </a:rPr>
              <a:t>0.04;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350" spc="-55">
                <a:latin typeface="Arial"/>
                <a:cs typeface="Arial"/>
              </a:rPr>
              <a:t>P(A|B3) </a:t>
            </a:r>
            <a:r>
              <a:rPr dirty="0" sz="1350" spc="-114">
                <a:latin typeface="Arial"/>
                <a:cs typeface="Arial"/>
              </a:rPr>
              <a:t>=</a:t>
            </a:r>
            <a:r>
              <a:rPr dirty="0" sz="1350" spc="-180">
                <a:latin typeface="Arial"/>
                <a:cs typeface="Arial"/>
              </a:rPr>
              <a:t> </a:t>
            </a:r>
            <a:r>
              <a:rPr dirty="0" sz="1350" spc="-55">
                <a:latin typeface="Arial"/>
                <a:cs typeface="Arial"/>
              </a:rPr>
              <a:t>0.08;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287" y="4942078"/>
            <a:ext cx="296545" cy="212090"/>
          </a:xfrm>
          <a:custGeom>
            <a:avLst/>
            <a:gdLst/>
            <a:ahLst/>
            <a:cxnLst/>
            <a:rect l="l" t="t" r="r" b="b"/>
            <a:pathLst>
              <a:path w="296544" h="212089">
                <a:moveTo>
                  <a:pt x="228460" y="0"/>
                </a:moveTo>
                <a:lnTo>
                  <a:pt x="225450" y="8636"/>
                </a:lnTo>
                <a:lnTo>
                  <a:pt x="237708" y="13946"/>
                </a:lnTo>
                <a:lnTo>
                  <a:pt x="248251" y="21304"/>
                </a:lnTo>
                <a:lnTo>
                  <a:pt x="269652" y="55429"/>
                </a:lnTo>
                <a:lnTo>
                  <a:pt x="276682" y="104775"/>
                </a:lnTo>
                <a:lnTo>
                  <a:pt x="275898" y="123443"/>
                </a:lnTo>
                <a:lnTo>
                  <a:pt x="264121" y="169164"/>
                </a:lnTo>
                <a:lnTo>
                  <a:pt x="237848" y="197792"/>
                </a:lnTo>
                <a:lnTo>
                  <a:pt x="225780" y="203200"/>
                </a:lnTo>
                <a:lnTo>
                  <a:pt x="228460" y="211709"/>
                </a:lnTo>
                <a:lnTo>
                  <a:pt x="268924" y="187706"/>
                </a:lnTo>
                <a:lnTo>
                  <a:pt x="291645" y="143335"/>
                </a:lnTo>
                <a:lnTo>
                  <a:pt x="295998" y="105918"/>
                </a:lnTo>
                <a:lnTo>
                  <a:pt x="294906" y="86536"/>
                </a:lnTo>
                <a:lnTo>
                  <a:pt x="278523" y="37084"/>
                </a:lnTo>
                <a:lnTo>
                  <a:pt x="243812" y="5526"/>
                </a:lnTo>
                <a:lnTo>
                  <a:pt x="228460" y="0"/>
                </a:lnTo>
                <a:close/>
              </a:path>
              <a:path w="296544" h="212089">
                <a:moveTo>
                  <a:pt x="67525" y="0"/>
                </a:moveTo>
                <a:lnTo>
                  <a:pt x="27152" y="24056"/>
                </a:lnTo>
                <a:lnTo>
                  <a:pt x="4370" y="68595"/>
                </a:lnTo>
                <a:lnTo>
                  <a:pt x="0" y="105918"/>
                </a:lnTo>
                <a:lnTo>
                  <a:pt x="1088" y="125370"/>
                </a:lnTo>
                <a:lnTo>
                  <a:pt x="17411" y="174752"/>
                </a:lnTo>
                <a:lnTo>
                  <a:pt x="52133" y="206184"/>
                </a:lnTo>
                <a:lnTo>
                  <a:pt x="67525" y="211709"/>
                </a:lnTo>
                <a:lnTo>
                  <a:pt x="70205" y="203200"/>
                </a:lnTo>
                <a:lnTo>
                  <a:pt x="58142" y="197792"/>
                </a:lnTo>
                <a:lnTo>
                  <a:pt x="47729" y="190325"/>
                </a:lnTo>
                <a:lnTo>
                  <a:pt x="26372" y="155638"/>
                </a:lnTo>
                <a:lnTo>
                  <a:pt x="19316" y="104775"/>
                </a:lnTo>
                <a:lnTo>
                  <a:pt x="20100" y="86723"/>
                </a:lnTo>
                <a:lnTo>
                  <a:pt x="31864" y="42164"/>
                </a:lnTo>
                <a:lnTo>
                  <a:pt x="58335" y="13946"/>
                </a:lnTo>
                <a:lnTo>
                  <a:pt x="70548" y="8636"/>
                </a:lnTo>
                <a:lnTo>
                  <a:pt x="67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89890" y="4864436"/>
            <a:ext cx="668020" cy="314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900" spc="-265">
                <a:latin typeface="DejaVu Sans"/>
                <a:cs typeface="DejaVu Sans"/>
              </a:rPr>
              <a:t>a. </a:t>
            </a:r>
            <a:r>
              <a:rPr dirty="0" sz="1800" spc="35">
                <a:latin typeface="DejaVu Serif"/>
                <a:cs typeface="DejaVu Serif"/>
              </a:rPr>
              <a:t>𝑃</a:t>
            </a:r>
            <a:r>
              <a:rPr dirty="0" sz="1800" spc="220">
                <a:latin typeface="DejaVu Serif"/>
                <a:cs typeface="DejaVu Serif"/>
              </a:rPr>
              <a:t> </a:t>
            </a:r>
            <a:r>
              <a:rPr dirty="0" sz="1800" spc="55">
                <a:latin typeface="DejaVu Serif"/>
                <a:cs typeface="DejaVu Serif"/>
              </a:rPr>
              <a:t>𝐴</a:t>
            </a:r>
            <a:endParaRPr sz="1800">
              <a:latin typeface="DejaVu Serif"/>
              <a:cs typeface="DejaVu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5069" y="4785359"/>
            <a:ext cx="5822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21604" sz="2700" spc="-247">
                <a:latin typeface="DejaVu Serif"/>
                <a:cs typeface="DejaVu Serif"/>
              </a:rPr>
              <a:t>=</a:t>
            </a:r>
            <a:r>
              <a:rPr dirty="0" baseline="-18518" sz="2700" spc="-179">
                <a:latin typeface="DejaVu Serif"/>
                <a:cs typeface="DejaVu Serif"/>
              </a:rPr>
              <a:t> </a:t>
            </a:r>
            <a:r>
              <a:rPr dirty="0" sz="1300" spc="75">
                <a:latin typeface="DejaVu Serif"/>
                <a:cs typeface="DejaVu Serif"/>
              </a:rPr>
              <a:t>𝑛</a:t>
            </a:r>
            <a:endParaRPr sz="1300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42491" y="4993639"/>
            <a:ext cx="351155" cy="2266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300" spc="70">
                <a:latin typeface="DejaVu Serif"/>
                <a:cs typeface="DejaVu Serif"/>
              </a:rPr>
              <a:t>𝑘</a:t>
            </a:r>
            <a:r>
              <a:rPr dirty="0" sz="1300" spc="-135">
                <a:latin typeface="DejaVu Serif"/>
                <a:cs typeface="DejaVu Serif"/>
              </a:rPr>
              <a:t>=</a:t>
            </a:r>
            <a:r>
              <a:rPr dirty="0" sz="1300" spc="-65">
                <a:latin typeface="DejaVu Serif"/>
                <a:cs typeface="DejaVu Serif"/>
              </a:rPr>
              <a:t>1</a:t>
            </a:r>
            <a:endParaRPr sz="1300">
              <a:latin typeface="DejaVu Serif"/>
              <a:cs typeface="DejaVu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990342" y="4942078"/>
            <a:ext cx="624205" cy="212090"/>
          </a:xfrm>
          <a:custGeom>
            <a:avLst/>
            <a:gdLst/>
            <a:ahLst/>
            <a:cxnLst/>
            <a:rect l="l" t="t" r="r" b="b"/>
            <a:pathLst>
              <a:path w="624204" h="212089">
                <a:moveTo>
                  <a:pt x="265937" y="1524"/>
                </a:moveTo>
                <a:lnTo>
                  <a:pt x="248793" y="1524"/>
                </a:lnTo>
                <a:lnTo>
                  <a:pt x="248793" y="209296"/>
                </a:lnTo>
                <a:lnTo>
                  <a:pt x="265937" y="209296"/>
                </a:lnTo>
                <a:lnTo>
                  <a:pt x="265937" y="1524"/>
                </a:lnTo>
                <a:close/>
              </a:path>
              <a:path w="624204" h="212089">
                <a:moveTo>
                  <a:pt x="556132" y="0"/>
                </a:moveTo>
                <a:lnTo>
                  <a:pt x="553084" y="8636"/>
                </a:lnTo>
                <a:lnTo>
                  <a:pt x="565370" y="13946"/>
                </a:lnTo>
                <a:lnTo>
                  <a:pt x="575929" y="21304"/>
                </a:lnTo>
                <a:lnTo>
                  <a:pt x="597320" y="55429"/>
                </a:lnTo>
                <a:lnTo>
                  <a:pt x="604393" y="104775"/>
                </a:lnTo>
                <a:lnTo>
                  <a:pt x="603607" y="123443"/>
                </a:lnTo>
                <a:lnTo>
                  <a:pt x="591819" y="169164"/>
                </a:lnTo>
                <a:lnTo>
                  <a:pt x="565513" y="197792"/>
                </a:lnTo>
                <a:lnTo>
                  <a:pt x="553466" y="203200"/>
                </a:lnTo>
                <a:lnTo>
                  <a:pt x="556132" y="211709"/>
                </a:lnTo>
                <a:lnTo>
                  <a:pt x="596602" y="187706"/>
                </a:lnTo>
                <a:lnTo>
                  <a:pt x="619331" y="143335"/>
                </a:lnTo>
                <a:lnTo>
                  <a:pt x="623696" y="105918"/>
                </a:lnTo>
                <a:lnTo>
                  <a:pt x="622601" y="86536"/>
                </a:lnTo>
                <a:lnTo>
                  <a:pt x="606170" y="37084"/>
                </a:lnTo>
                <a:lnTo>
                  <a:pt x="571488" y="5526"/>
                </a:lnTo>
                <a:lnTo>
                  <a:pt x="556132" y="0"/>
                </a:lnTo>
                <a:close/>
              </a:path>
              <a:path w="624204" h="212089">
                <a:moveTo>
                  <a:pt x="67563" y="0"/>
                </a:moveTo>
                <a:lnTo>
                  <a:pt x="27166" y="24056"/>
                </a:lnTo>
                <a:lnTo>
                  <a:pt x="4381" y="68595"/>
                </a:lnTo>
                <a:lnTo>
                  <a:pt x="0" y="105918"/>
                </a:lnTo>
                <a:lnTo>
                  <a:pt x="1093" y="125370"/>
                </a:lnTo>
                <a:lnTo>
                  <a:pt x="17399" y="174752"/>
                </a:lnTo>
                <a:lnTo>
                  <a:pt x="52153" y="206184"/>
                </a:lnTo>
                <a:lnTo>
                  <a:pt x="67563" y="211709"/>
                </a:lnTo>
                <a:lnTo>
                  <a:pt x="70231" y="203200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5"/>
                </a:lnTo>
                <a:lnTo>
                  <a:pt x="20089" y="86723"/>
                </a:lnTo>
                <a:lnTo>
                  <a:pt x="31876" y="42164"/>
                </a:lnTo>
                <a:lnTo>
                  <a:pt x="58398" y="13946"/>
                </a:lnTo>
                <a:lnTo>
                  <a:pt x="70612" y="8636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003170" y="4876800"/>
            <a:ext cx="61341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6720" algn="l"/>
                <a:tab pos="2037080" algn="l"/>
              </a:tabLst>
            </a:pPr>
            <a:r>
              <a:rPr dirty="0" sz="1800" spc="40">
                <a:latin typeface="DejaVu Serif"/>
                <a:cs typeface="DejaVu Serif"/>
              </a:rPr>
              <a:t>𝑃(𝐵</a:t>
            </a:r>
            <a:r>
              <a:rPr dirty="0" baseline="-14957" sz="1950" spc="60">
                <a:latin typeface="DejaVu Serif"/>
                <a:cs typeface="DejaVu Serif"/>
              </a:rPr>
              <a:t>𝑘 </a:t>
            </a:r>
            <a:r>
              <a:rPr dirty="0" sz="1800" spc="40">
                <a:latin typeface="DejaVu Serif"/>
                <a:cs typeface="DejaVu Serif"/>
              </a:rPr>
              <a:t>) </a:t>
            </a:r>
            <a:r>
              <a:rPr dirty="0" sz="1800" spc="-355">
                <a:latin typeface="DejaVu Serif"/>
                <a:cs typeface="DejaVu Serif"/>
              </a:rPr>
              <a:t>∗ </a:t>
            </a:r>
            <a:r>
              <a:rPr dirty="0" sz="1800" spc="35">
                <a:latin typeface="DejaVu Serif"/>
                <a:cs typeface="DejaVu Serif"/>
              </a:rPr>
              <a:t>𝑃</a:t>
            </a:r>
            <a:r>
              <a:rPr dirty="0" sz="1800" spc="-145">
                <a:latin typeface="DejaVu Serif"/>
                <a:cs typeface="DejaVu Serif"/>
              </a:rPr>
              <a:t> </a:t>
            </a:r>
            <a:r>
              <a:rPr dirty="0" sz="1800" spc="55">
                <a:latin typeface="DejaVu Serif"/>
                <a:cs typeface="DejaVu Serif"/>
              </a:rPr>
              <a:t>𝐴</a:t>
            </a:r>
            <a:r>
              <a:rPr dirty="0" sz="1800" spc="5">
                <a:latin typeface="DejaVu Serif"/>
                <a:cs typeface="DejaVu Serif"/>
              </a:rPr>
              <a:t> </a:t>
            </a:r>
            <a:r>
              <a:rPr dirty="0" sz="1800" spc="15">
                <a:latin typeface="DejaVu Serif"/>
                <a:cs typeface="DejaVu Serif"/>
              </a:rPr>
              <a:t>𝐵</a:t>
            </a:r>
            <a:r>
              <a:rPr dirty="0" baseline="-14957" sz="1950" spc="22">
                <a:latin typeface="DejaVu Serif"/>
                <a:cs typeface="DejaVu Serif"/>
              </a:rPr>
              <a:t>𝑘	</a:t>
            </a:r>
            <a:r>
              <a:rPr dirty="0" sz="1800" spc="-165">
                <a:latin typeface="DejaVu Serif"/>
                <a:cs typeface="DejaVu Serif"/>
              </a:rPr>
              <a:t>=	</a:t>
            </a:r>
            <a:r>
              <a:rPr dirty="0" sz="1800" spc="-114">
                <a:latin typeface="Arial"/>
                <a:cs typeface="Arial"/>
              </a:rPr>
              <a:t>P(B1)P(A/B1) </a:t>
            </a:r>
            <a:r>
              <a:rPr dirty="0" sz="1800" spc="-155">
                <a:latin typeface="Arial"/>
                <a:cs typeface="Arial"/>
              </a:rPr>
              <a:t>+ </a:t>
            </a:r>
            <a:r>
              <a:rPr dirty="0" sz="1800" spc="-114">
                <a:latin typeface="Arial"/>
                <a:cs typeface="Arial"/>
              </a:rPr>
              <a:t>P(B2)P(A/B2) </a:t>
            </a:r>
            <a:r>
              <a:rPr dirty="0" sz="1800" spc="-155">
                <a:latin typeface="Arial"/>
                <a:cs typeface="Arial"/>
              </a:rPr>
              <a:t>+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114">
                <a:latin typeface="Arial"/>
                <a:cs typeface="Arial"/>
              </a:rPr>
              <a:t>P(B3)P(A/B3)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09261" y="5216397"/>
            <a:ext cx="578485" cy="212090"/>
          </a:xfrm>
          <a:custGeom>
            <a:avLst/>
            <a:gdLst/>
            <a:ahLst/>
            <a:cxnLst/>
            <a:rect l="l" t="t" r="r" b="b"/>
            <a:pathLst>
              <a:path w="578485" h="212089">
                <a:moveTo>
                  <a:pt x="510413" y="0"/>
                </a:moveTo>
                <a:lnTo>
                  <a:pt x="507364" y="8635"/>
                </a:lnTo>
                <a:lnTo>
                  <a:pt x="519650" y="13946"/>
                </a:lnTo>
                <a:lnTo>
                  <a:pt x="530209" y="21304"/>
                </a:lnTo>
                <a:lnTo>
                  <a:pt x="551600" y="55429"/>
                </a:lnTo>
                <a:lnTo>
                  <a:pt x="558673" y="104774"/>
                </a:lnTo>
                <a:lnTo>
                  <a:pt x="557887" y="123443"/>
                </a:lnTo>
                <a:lnTo>
                  <a:pt x="546100" y="169163"/>
                </a:lnTo>
                <a:lnTo>
                  <a:pt x="519793" y="197792"/>
                </a:lnTo>
                <a:lnTo>
                  <a:pt x="507746" y="203199"/>
                </a:lnTo>
                <a:lnTo>
                  <a:pt x="510413" y="211708"/>
                </a:lnTo>
                <a:lnTo>
                  <a:pt x="550882" y="187705"/>
                </a:lnTo>
                <a:lnTo>
                  <a:pt x="573611" y="143335"/>
                </a:lnTo>
                <a:lnTo>
                  <a:pt x="577976" y="105917"/>
                </a:lnTo>
                <a:lnTo>
                  <a:pt x="576881" y="86536"/>
                </a:lnTo>
                <a:lnTo>
                  <a:pt x="560451" y="37083"/>
                </a:lnTo>
                <a:lnTo>
                  <a:pt x="525768" y="5526"/>
                </a:lnTo>
                <a:lnTo>
                  <a:pt x="510413" y="0"/>
                </a:lnTo>
                <a:close/>
              </a:path>
              <a:path w="578485" h="212089">
                <a:moveTo>
                  <a:pt x="67563" y="0"/>
                </a:moveTo>
                <a:lnTo>
                  <a:pt x="27166" y="24056"/>
                </a:lnTo>
                <a:lnTo>
                  <a:pt x="4381" y="68595"/>
                </a:lnTo>
                <a:lnTo>
                  <a:pt x="0" y="105917"/>
                </a:lnTo>
                <a:lnTo>
                  <a:pt x="1093" y="125370"/>
                </a:lnTo>
                <a:lnTo>
                  <a:pt x="17399" y="174751"/>
                </a:lnTo>
                <a:lnTo>
                  <a:pt x="52153" y="206184"/>
                </a:lnTo>
                <a:lnTo>
                  <a:pt x="67563" y="211708"/>
                </a:lnTo>
                <a:lnTo>
                  <a:pt x="70230" y="203199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4"/>
                </a:lnTo>
                <a:lnTo>
                  <a:pt x="20089" y="86723"/>
                </a:lnTo>
                <a:lnTo>
                  <a:pt x="31876" y="42163"/>
                </a:lnTo>
                <a:lnTo>
                  <a:pt x="58398" y="13946"/>
                </a:lnTo>
                <a:lnTo>
                  <a:pt x="70612" y="8635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91021" y="5216397"/>
            <a:ext cx="581025" cy="212090"/>
          </a:xfrm>
          <a:custGeom>
            <a:avLst/>
            <a:gdLst/>
            <a:ahLst/>
            <a:cxnLst/>
            <a:rect l="l" t="t" r="r" b="b"/>
            <a:pathLst>
              <a:path w="581025" h="212089">
                <a:moveTo>
                  <a:pt x="512952" y="0"/>
                </a:moveTo>
                <a:lnTo>
                  <a:pt x="509904" y="8635"/>
                </a:lnTo>
                <a:lnTo>
                  <a:pt x="522190" y="13946"/>
                </a:lnTo>
                <a:lnTo>
                  <a:pt x="532749" y="21304"/>
                </a:lnTo>
                <a:lnTo>
                  <a:pt x="554140" y="55429"/>
                </a:lnTo>
                <a:lnTo>
                  <a:pt x="561213" y="104774"/>
                </a:lnTo>
                <a:lnTo>
                  <a:pt x="560427" y="123443"/>
                </a:lnTo>
                <a:lnTo>
                  <a:pt x="548639" y="169163"/>
                </a:lnTo>
                <a:lnTo>
                  <a:pt x="522333" y="197792"/>
                </a:lnTo>
                <a:lnTo>
                  <a:pt x="510286" y="203199"/>
                </a:lnTo>
                <a:lnTo>
                  <a:pt x="512952" y="211708"/>
                </a:lnTo>
                <a:lnTo>
                  <a:pt x="553422" y="187705"/>
                </a:lnTo>
                <a:lnTo>
                  <a:pt x="576151" y="143335"/>
                </a:lnTo>
                <a:lnTo>
                  <a:pt x="580516" y="105917"/>
                </a:lnTo>
                <a:lnTo>
                  <a:pt x="579421" y="86536"/>
                </a:lnTo>
                <a:lnTo>
                  <a:pt x="562990" y="37083"/>
                </a:lnTo>
                <a:lnTo>
                  <a:pt x="528308" y="5526"/>
                </a:lnTo>
                <a:lnTo>
                  <a:pt x="512952" y="0"/>
                </a:lnTo>
                <a:close/>
              </a:path>
              <a:path w="581025" h="212089">
                <a:moveTo>
                  <a:pt x="67563" y="0"/>
                </a:moveTo>
                <a:lnTo>
                  <a:pt x="27166" y="24056"/>
                </a:lnTo>
                <a:lnTo>
                  <a:pt x="4381" y="68595"/>
                </a:lnTo>
                <a:lnTo>
                  <a:pt x="0" y="105917"/>
                </a:lnTo>
                <a:lnTo>
                  <a:pt x="1093" y="125370"/>
                </a:lnTo>
                <a:lnTo>
                  <a:pt x="17399" y="174751"/>
                </a:lnTo>
                <a:lnTo>
                  <a:pt x="52153" y="206184"/>
                </a:lnTo>
                <a:lnTo>
                  <a:pt x="67563" y="211708"/>
                </a:lnTo>
                <a:lnTo>
                  <a:pt x="70230" y="203199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4"/>
                </a:lnTo>
                <a:lnTo>
                  <a:pt x="20089" y="86723"/>
                </a:lnTo>
                <a:lnTo>
                  <a:pt x="31876" y="42163"/>
                </a:lnTo>
                <a:lnTo>
                  <a:pt x="58398" y="13946"/>
                </a:lnTo>
                <a:lnTo>
                  <a:pt x="70612" y="8635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75321" y="5216397"/>
            <a:ext cx="578485" cy="212090"/>
          </a:xfrm>
          <a:custGeom>
            <a:avLst/>
            <a:gdLst/>
            <a:ahLst/>
            <a:cxnLst/>
            <a:rect l="l" t="t" r="r" b="b"/>
            <a:pathLst>
              <a:path w="578484" h="212089">
                <a:moveTo>
                  <a:pt x="510412" y="0"/>
                </a:moveTo>
                <a:lnTo>
                  <a:pt x="507364" y="8635"/>
                </a:lnTo>
                <a:lnTo>
                  <a:pt x="519650" y="13946"/>
                </a:lnTo>
                <a:lnTo>
                  <a:pt x="530209" y="21304"/>
                </a:lnTo>
                <a:lnTo>
                  <a:pt x="551600" y="55429"/>
                </a:lnTo>
                <a:lnTo>
                  <a:pt x="558673" y="104774"/>
                </a:lnTo>
                <a:lnTo>
                  <a:pt x="557887" y="123443"/>
                </a:lnTo>
                <a:lnTo>
                  <a:pt x="546100" y="169163"/>
                </a:lnTo>
                <a:lnTo>
                  <a:pt x="519793" y="197792"/>
                </a:lnTo>
                <a:lnTo>
                  <a:pt x="507746" y="203199"/>
                </a:lnTo>
                <a:lnTo>
                  <a:pt x="510412" y="211708"/>
                </a:lnTo>
                <a:lnTo>
                  <a:pt x="550882" y="187705"/>
                </a:lnTo>
                <a:lnTo>
                  <a:pt x="573611" y="143335"/>
                </a:lnTo>
                <a:lnTo>
                  <a:pt x="577976" y="105917"/>
                </a:lnTo>
                <a:lnTo>
                  <a:pt x="576881" y="86536"/>
                </a:lnTo>
                <a:lnTo>
                  <a:pt x="560451" y="37083"/>
                </a:lnTo>
                <a:lnTo>
                  <a:pt x="525768" y="5526"/>
                </a:lnTo>
                <a:lnTo>
                  <a:pt x="510412" y="0"/>
                </a:lnTo>
                <a:close/>
              </a:path>
              <a:path w="578484" h="212089">
                <a:moveTo>
                  <a:pt x="67563" y="0"/>
                </a:moveTo>
                <a:lnTo>
                  <a:pt x="27166" y="24056"/>
                </a:lnTo>
                <a:lnTo>
                  <a:pt x="4381" y="68595"/>
                </a:lnTo>
                <a:lnTo>
                  <a:pt x="0" y="105917"/>
                </a:lnTo>
                <a:lnTo>
                  <a:pt x="1093" y="125370"/>
                </a:lnTo>
                <a:lnTo>
                  <a:pt x="17399" y="174751"/>
                </a:lnTo>
                <a:lnTo>
                  <a:pt x="52153" y="206184"/>
                </a:lnTo>
                <a:lnTo>
                  <a:pt x="67563" y="211708"/>
                </a:lnTo>
                <a:lnTo>
                  <a:pt x="70230" y="203199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4"/>
                </a:lnTo>
                <a:lnTo>
                  <a:pt x="20089" y="86723"/>
                </a:lnTo>
                <a:lnTo>
                  <a:pt x="31876" y="42163"/>
                </a:lnTo>
                <a:lnTo>
                  <a:pt x="58398" y="13946"/>
                </a:lnTo>
                <a:lnTo>
                  <a:pt x="70611" y="8635"/>
                </a:lnTo>
                <a:lnTo>
                  <a:pt x="675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048378" y="5151120"/>
            <a:ext cx="46951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9980" algn="l"/>
                <a:tab pos="2494280" algn="l"/>
                <a:tab pos="3891915" algn="l"/>
              </a:tabLst>
            </a:pPr>
            <a:r>
              <a:rPr dirty="0" sz="1800" spc="-70">
                <a:latin typeface="Arial"/>
                <a:cs typeface="Arial"/>
              </a:rPr>
              <a:t>(0.2)</a:t>
            </a:r>
            <a:r>
              <a:rPr dirty="0" sz="1800" spc="245">
                <a:latin typeface="Arial"/>
                <a:cs typeface="Arial"/>
              </a:rPr>
              <a:t> </a:t>
            </a:r>
            <a:r>
              <a:rPr dirty="0" sz="1800" spc="-165">
                <a:latin typeface="DejaVu Serif"/>
                <a:cs typeface="DejaVu Serif"/>
              </a:rPr>
              <a:t>0,05	+</a:t>
            </a:r>
            <a:r>
              <a:rPr dirty="0" sz="1800" spc="-155">
                <a:latin typeface="DejaVu Serif"/>
                <a:cs typeface="DejaVu Serif"/>
              </a:rPr>
              <a:t> </a:t>
            </a:r>
            <a:r>
              <a:rPr dirty="0" sz="1800" spc="-85">
                <a:latin typeface="DejaVu Serif"/>
                <a:cs typeface="DejaVu Serif"/>
              </a:rPr>
              <a:t>(0.5)</a:t>
            </a:r>
            <a:r>
              <a:rPr dirty="0" sz="1800" spc="165">
                <a:latin typeface="DejaVu Serif"/>
                <a:cs typeface="DejaVu Serif"/>
              </a:rPr>
              <a:t> </a:t>
            </a:r>
            <a:r>
              <a:rPr dirty="0" sz="1800" spc="-155">
                <a:latin typeface="DejaVu Serif"/>
                <a:cs typeface="DejaVu Serif"/>
              </a:rPr>
              <a:t>0,04	</a:t>
            </a:r>
            <a:r>
              <a:rPr dirty="0" sz="1800" spc="-165">
                <a:latin typeface="DejaVu Serif"/>
                <a:cs typeface="DejaVu Serif"/>
              </a:rPr>
              <a:t>+</a:t>
            </a:r>
            <a:r>
              <a:rPr dirty="0" sz="1800" spc="-175">
                <a:latin typeface="DejaVu Serif"/>
                <a:cs typeface="DejaVu Serif"/>
              </a:rPr>
              <a:t> </a:t>
            </a:r>
            <a:r>
              <a:rPr dirty="0" sz="1800" spc="-80">
                <a:latin typeface="DejaVu Serif"/>
                <a:cs typeface="DejaVu Serif"/>
              </a:rPr>
              <a:t>(0.3)</a:t>
            </a:r>
            <a:r>
              <a:rPr dirty="0" sz="1800" spc="165">
                <a:latin typeface="DejaVu Serif"/>
                <a:cs typeface="DejaVu Serif"/>
              </a:rPr>
              <a:t> </a:t>
            </a:r>
            <a:r>
              <a:rPr dirty="0" sz="1800" spc="-160">
                <a:latin typeface="DejaVu Serif"/>
                <a:cs typeface="DejaVu Serif"/>
              </a:rPr>
              <a:t>0,08	</a:t>
            </a:r>
            <a:r>
              <a:rPr dirty="0" sz="1800" spc="-165">
                <a:latin typeface="DejaVu Serif"/>
                <a:cs typeface="DejaVu Serif"/>
              </a:rPr>
              <a:t>=</a:t>
            </a:r>
            <a:r>
              <a:rPr dirty="0" sz="1800" spc="-145">
                <a:latin typeface="DejaVu Serif"/>
                <a:cs typeface="DejaVu Serif"/>
              </a:rPr>
              <a:t> </a:t>
            </a:r>
            <a:r>
              <a:rPr dirty="0" sz="1800" spc="-160">
                <a:latin typeface="DejaVu Serif"/>
                <a:cs typeface="DejaVu Serif"/>
              </a:rPr>
              <a:t>0,054</a:t>
            </a:r>
            <a:endParaRPr sz="1800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46302" y="5584571"/>
            <a:ext cx="683260" cy="235585"/>
          </a:xfrm>
          <a:custGeom>
            <a:avLst/>
            <a:gdLst/>
            <a:ahLst/>
            <a:cxnLst/>
            <a:rect l="l" t="t" r="r" b="b"/>
            <a:pathLst>
              <a:path w="683260" h="235585">
                <a:moveTo>
                  <a:pt x="405866" y="1777"/>
                </a:moveTo>
                <a:lnTo>
                  <a:pt x="386765" y="1777"/>
                </a:lnTo>
                <a:lnTo>
                  <a:pt x="386765" y="232524"/>
                </a:lnTo>
                <a:lnTo>
                  <a:pt x="405866" y="232524"/>
                </a:lnTo>
                <a:lnTo>
                  <a:pt x="405866" y="1777"/>
                </a:lnTo>
                <a:close/>
              </a:path>
              <a:path w="683260" h="235585">
                <a:moveTo>
                  <a:pt x="607974" y="0"/>
                </a:moveTo>
                <a:lnTo>
                  <a:pt x="604672" y="9524"/>
                </a:lnTo>
                <a:lnTo>
                  <a:pt x="618293" y="15440"/>
                </a:lnTo>
                <a:lnTo>
                  <a:pt x="630008" y="23623"/>
                </a:lnTo>
                <a:lnTo>
                  <a:pt x="653799" y="61546"/>
                </a:lnTo>
                <a:lnTo>
                  <a:pt x="661568" y="116433"/>
                </a:lnTo>
                <a:lnTo>
                  <a:pt x="660707" y="137186"/>
                </a:lnTo>
                <a:lnTo>
                  <a:pt x="647598" y="187998"/>
                </a:lnTo>
                <a:lnTo>
                  <a:pt x="618434" y="219768"/>
                </a:lnTo>
                <a:lnTo>
                  <a:pt x="605053" y="225704"/>
                </a:lnTo>
                <a:lnTo>
                  <a:pt x="607974" y="235254"/>
                </a:lnTo>
                <a:lnTo>
                  <a:pt x="652962" y="208546"/>
                </a:lnTo>
                <a:lnTo>
                  <a:pt x="678237" y="159245"/>
                </a:lnTo>
                <a:lnTo>
                  <a:pt x="683031" y="117678"/>
                </a:lnTo>
                <a:lnTo>
                  <a:pt x="681816" y="96111"/>
                </a:lnTo>
                <a:lnTo>
                  <a:pt x="672101" y="57883"/>
                </a:lnTo>
                <a:lnTo>
                  <a:pt x="640073" y="15068"/>
                </a:lnTo>
                <a:lnTo>
                  <a:pt x="625095" y="6148"/>
                </a:lnTo>
                <a:lnTo>
                  <a:pt x="607974" y="0"/>
                </a:lnTo>
                <a:close/>
              </a:path>
              <a:path w="683260" h="235585">
                <a:moveTo>
                  <a:pt x="75031" y="0"/>
                </a:moveTo>
                <a:lnTo>
                  <a:pt x="30161" y="26760"/>
                </a:lnTo>
                <a:lnTo>
                  <a:pt x="4849" y="76179"/>
                </a:lnTo>
                <a:lnTo>
                  <a:pt x="0" y="117678"/>
                </a:lnTo>
                <a:lnTo>
                  <a:pt x="1209" y="139295"/>
                </a:lnTo>
                <a:lnTo>
                  <a:pt x="10881" y="177528"/>
                </a:lnTo>
                <a:lnTo>
                  <a:pt x="42938" y="220200"/>
                </a:lnTo>
                <a:lnTo>
                  <a:pt x="75031" y="235254"/>
                </a:lnTo>
                <a:lnTo>
                  <a:pt x="78003" y="225704"/>
                </a:lnTo>
                <a:lnTo>
                  <a:pt x="64596" y="219768"/>
                </a:lnTo>
                <a:lnTo>
                  <a:pt x="53028" y="211504"/>
                </a:lnTo>
                <a:lnTo>
                  <a:pt x="29299" y="172967"/>
                </a:lnTo>
                <a:lnTo>
                  <a:pt x="21450" y="116433"/>
                </a:lnTo>
                <a:lnTo>
                  <a:pt x="22322" y="96364"/>
                </a:lnTo>
                <a:lnTo>
                  <a:pt x="35407" y="46799"/>
                </a:lnTo>
                <a:lnTo>
                  <a:pt x="64811" y="15440"/>
                </a:lnTo>
                <a:lnTo>
                  <a:pt x="78384" y="9524"/>
                </a:lnTo>
                <a:lnTo>
                  <a:pt x="750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73150" y="5628957"/>
            <a:ext cx="13271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80">
                <a:latin typeface="DejaVu Serif"/>
                <a:cs typeface="DejaVu Serif"/>
              </a:rPr>
              <a:t>3</a:t>
            </a:r>
            <a:endParaRPr sz="1450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9890" y="5495840"/>
            <a:ext cx="106807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3444" algn="l"/>
              </a:tabLst>
            </a:pPr>
            <a:r>
              <a:rPr dirty="0" sz="2100" spc="-330">
                <a:latin typeface="DejaVu Sans"/>
                <a:cs typeface="DejaVu Sans"/>
              </a:rPr>
              <a:t>b</a:t>
            </a:r>
            <a:r>
              <a:rPr dirty="0" sz="2100" spc="-170">
                <a:latin typeface="DejaVu Sans"/>
                <a:cs typeface="DejaVu Sans"/>
              </a:rPr>
              <a:t>.</a:t>
            </a:r>
            <a:r>
              <a:rPr dirty="0" sz="2100" spc="-160">
                <a:latin typeface="DejaVu Sans"/>
                <a:cs typeface="DejaVu Sans"/>
              </a:rPr>
              <a:t> </a:t>
            </a:r>
            <a:r>
              <a:rPr dirty="0" sz="2000" spc="65">
                <a:latin typeface="DejaVu Serif"/>
                <a:cs typeface="DejaVu Serif"/>
              </a:rPr>
              <a:t>𝑃</a:t>
            </a:r>
            <a:r>
              <a:rPr dirty="0" sz="2000" spc="240">
                <a:latin typeface="DejaVu Serif"/>
                <a:cs typeface="DejaVu Serif"/>
              </a:rPr>
              <a:t> </a:t>
            </a:r>
            <a:r>
              <a:rPr dirty="0" sz="2000" spc="185">
                <a:latin typeface="DejaVu Serif"/>
                <a:cs typeface="DejaVu Serif"/>
              </a:rPr>
              <a:t>𝐵</a:t>
            </a:r>
            <a:r>
              <a:rPr dirty="0" sz="2000">
                <a:latin typeface="DejaVu Serif"/>
                <a:cs typeface="DejaVu Serif"/>
              </a:rPr>
              <a:t>	</a:t>
            </a:r>
            <a:r>
              <a:rPr dirty="0" sz="2000" spc="110">
                <a:latin typeface="DejaVu Serif"/>
                <a:cs typeface="DejaVu Serif"/>
              </a:rPr>
              <a:t>𝐴</a:t>
            </a:r>
            <a:endParaRPr sz="2000">
              <a:latin typeface="DejaVu Serif"/>
              <a:cs typeface="DejaVu Serif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23872" y="5483097"/>
            <a:ext cx="516890" cy="172085"/>
          </a:xfrm>
          <a:custGeom>
            <a:avLst/>
            <a:gdLst/>
            <a:ahLst/>
            <a:cxnLst/>
            <a:rect l="l" t="t" r="r" b="b"/>
            <a:pathLst>
              <a:path w="516889" h="172085">
                <a:moveTo>
                  <a:pt x="220725" y="1269"/>
                </a:moveTo>
                <a:lnTo>
                  <a:pt x="206755" y="1269"/>
                </a:lnTo>
                <a:lnTo>
                  <a:pt x="206755" y="169735"/>
                </a:lnTo>
                <a:lnTo>
                  <a:pt x="220725" y="169735"/>
                </a:lnTo>
                <a:lnTo>
                  <a:pt x="220725" y="1269"/>
                </a:lnTo>
                <a:close/>
              </a:path>
              <a:path w="516889" h="172085">
                <a:moveTo>
                  <a:pt x="462025" y="0"/>
                </a:moveTo>
                <a:lnTo>
                  <a:pt x="459613" y="6984"/>
                </a:lnTo>
                <a:lnTo>
                  <a:pt x="469568" y="11267"/>
                </a:lnTo>
                <a:lnTo>
                  <a:pt x="478107" y="17240"/>
                </a:lnTo>
                <a:lnTo>
                  <a:pt x="498633" y="56991"/>
                </a:lnTo>
                <a:lnTo>
                  <a:pt x="501141" y="84962"/>
                </a:lnTo>
                <a:lnTo>
                  <a:pt x="500518" y="100129"/>
                </a:lnTo>
                <a:lnTo>
                  <a:pt x="490981" y="137236"/>
                </a:lnTo>
                <a:lnTo>
                  <a:pt x="459866" y="164757"/>
                </a:lnTo>
                <a:lnTo>
                  <a:pt x="462025" y="171729"/>
                </a:lnTo>
                <a:lnTo>
                  <a:pt x="494851" y="152232"/>
                </a:lnTo>
                <a:lnTo>
                  <a:pt x="513349" y="116233"/>
                </a:lnTo>
                <a:lnTo>
                  <a:pt x="516889" y="85851"/>
                </a:lnTo>
                <a:lnTo>
                  <a:pt x="515989" y="70139"/>
                </a:lnTo>
                <a:lnTo>
                  <a:pt x="502665" y="30098"/>
                </a:lnTo>
                <a:lnTo>
                  <a:pt x="474501" y="4452"/>
                </a:lnTo>
                <a:lnTo>
                  <a:pt x="462025" y="0"/>
                </a:lnTo>
                <a:close/>
              </a:path>
              <a:path w="516889" h="172085">
                <a:moveTo>
                  <a:pt x="54863" y="0"/>
                </a:moveTo>
                <a:lnTo>
                  <a:pt x="22056" y="19502"/>
                </a:lnTo>
                <a:lnTo>
                  <a:pt x="3587" y="55594"/>
                </a:lnTo>
                <a:lnTo>
                  <a:pt x="0" y="85851"/>
                </a:lnTo>
                <a:lnTo>
                  <a:pt x="883" y="101657"/>
                </a:lnTo>
                <a:lnTo>
                  <a:pt x="14223" y="141719"/>
                </a:lnTo>
                <a:lnTo>
                  <a:pt x="54863" y="171729"/>
                </a:lnTo>
                <a:lnTo>
                  <a:pt x="57022" y="164757"/>
                </a:lnTo>
                <a:lnTo>
                  <a:pt x="47214" y="160423"/>
                </a:lnTo>
                <a:lnTo>
                  <a:pt x="38750" y="154392"/>
                </a:lnTo>
                <a:lnTo>
                  <a:pt x="18256" y="113895"/>
                </a:lnTo>
                <a:lnTo>
                  <a:pt x="15747" y="84962"/>
                </a:lnTo>
                <a:lnTo>
                  <a:pt x="16371" y="70346"/>
                </a:lnTo>
                <a:lnTo>
                  <a:pt x="31666" y="24880"/>
                </a:lnTo>
                <a:lnTo>
                  <a:pt x="57276" y="6984"/>
                </a:lnTo>
                <a:lnTo>
                  <a:pt x="548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883155" y="5701538"/>
            <a:ext cx="1328420" cy="0"/>
          </a:xfrm>
          <a:custGeom>
            <a:avLst/>
            <a:gdLst/>
            <a:ahLst/>
            <a:cxnLst/>
            <a:rect l="l" t="t" r="r" b="b"/>
            <a:pathLst>
              <a:path w="1328420" h="0">
                <a:moveTo>
                  <a:pt x="0" y="0"/>
                </a:moveTo>
                <a:lnTo>
                  <a:pt x="132842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44315" y="5701538"/>
            <a:ext cx="922019" cy="0"/>
          </a:xfrm>
          <a:custGeom>
            <a:avLst/>
            <a:gdLst/>
            <a:ahLst/>
            <a:cxnLst/>
            <a:rect l="l" t="t" r="r" b="b"/>
            <a:pathLst>
              <a:path w="922020" h="0">
                <a:moveTo>
                  <a:pt x="0" y="0"/>
                </a:moveTo>
                <a:lnTo>
                  <a:pt x="922019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609344" y="5359400"/>
            <a:ext cx="330835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3333" sz="3000" spc="-277">
                <a:latin typeface="DejaVu Serif"/>
                <a:cs typeface="DejaVu Serif"/>
              </a:rPr>
              <a:t>= </a:t>
            </a:r>
            <a:r>
              <a:rPr dirty="0" sz="1450" spc="70">
                <a:latin typeface="DejaVu Serif"/>
                <a:cs typeface="DejaVu Serif"/>
              </a:rPr>
              <a:t>𝑃 </a:t>
            </a:r>
            <a:r>
              <a:rPr dirty="0" sz="1450" spc="95">
                <a:latin typeface="DejaVu Serif"/>
                <a:cs typeface="DejaVu Serif"/>
              </a:rPr>
              <a:t>𝐴 </a:t>
            </a:r>
            <a:r>
              <a:rPr dirty="0" sz="1450">
                <a:latin typeface="DejaVu Serif"/>
                <a:cs typeface="DejaVu Serif"/>
              </a:rPr>
              <a:t>𝐵</a:t>
            </a:r>
            <a:r>
              <a:rPr dirty="0" baseline="-13888" sz="1800">
                <a:latin typeface="DejaVu Serif"/>
                <a:cs typeface="DejaVu Serif"/>
              </a:rPr>
              <a:t>3 </a:t>
            </a:r>
            <a:r>
              <a:rPr dirty="0" sz="1450" spc="-5">
                <a:latin typeface="DejaVu Serif"/>
                <a:cs typeface="DejaVu Serif"/>
              </a:rPr>
              <a:t>∗𝑃(𝐵</a:t>
            </a:r>
            <a:r>
              <a:rPr dirty="0" baseline="-13888" sz="1800" spc="-7">
                <a:latin typeface="DejaVu Serif"/>
                <a:cs typeface="DejaVu Serif"/>
              </a:rPr>
              <a:t>3</a:t>
            </a:r>
            <a:r>
              <a:rPr dirty="0" sz="1450" spc="-5">
                <a:latin typeface="DejaVu Serif"/>
                <a:cs typeface="DejaVu Serif"/>
              </a:rPr>
              <a:t>)) </a:t>
            </a:r>
            <a:r>
              <a:rPr dirty="0" baseline="-33333" sz="3000" spc="-277">
                <a:latin typeface="DejaVu Serif"/>
                <a:cs typeface="DejaVu Serif"/>
              </a:rPr>
              <a:t>= </a:t>
            </a:r>
            <a:r>
              <a:rPr dirty="0" sz="1450" spc="-55">
                <a:latin typeface="DejaVu Serif"/>
                <a:cs typeface="DejaVu Serif"/>
              </a:rPr>
              <a:t>(0,08)(0,3) </a:t>
            </a:r>
            <a:r>
              <a:rPr dirty="0" baseline="-33333" sz="3000" spc="-277">
                <a:latin typeface="DejaVu Serif"/>
                <a:cs typeface="DejaVu Serif"/>
              </a:rPr>
              <a:t>=</a:t>
            </a:r>
            <a:r>
              <a:rPr dirty="0" baseline="-33333" sz="3000" spc="-232">
                <a:latin typeface="DejaVu Serif"/>
                <a:cs typeface="DejaVu Serif"/>
              </a:rPr>
              <a:t> </a:t>
            </a:r>
            <a:r>
              <a:rPr dirty="0" sz="1450" spc="-80">
                <a:latin typeface="DejaVu Serif"/>
                <a:cs typeface="DejaVu Serif"/>
              </a:rPr>
              <a:t>4</a:t>
            </a:r>
            <a:endParaRPr sz="1450">
              <a:latin typeface="DejaVu Serif"/>
              <a:cs typeface="DejaVu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33370" y="5705157"/>
            <a:ext cx="258191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37640" algn="l"/>
                <a:tab pos="2466340" algn="l"/>
              </a:tabLst>
            </a:pPr>
            <a:r>
              <a:rPr dirty="0" sz="1450" spc="175">
                <a:latin typeface="DejaVu Serif"/>
                <a:cs typeface="DejaVu Serif"/>
              </a:rPr>
              <a:t>𝑃</a:t>
            </a:r>
            <a:r>
              <a:rPr dirty="0" sz="1450" spc="30">
                <a:latin typeface="DejaVu Serif"/>
                <a:cs typeface="DejaVu Serif"/>
              </a:rPr>
              <a:t>(</a:t>
            </a:r>
            <a:r>
              <a:rPr dirty="0" sz="1450" spc="175">
                <a:latin typeface="DejaVu Serif"/>
                <a:cs typeface="DejaVu Serif"/>
              </a:rPr>
              <a:t>𝐴</a:t>
            </a:r>
            <a:r>
              <a:rPr dirty="0" sz="1450" spc="40">
                <a:latin typeface="DejaVu Serif"/>
                <a:cs typeface="DejaVu Serif"/>
              </a:rPr>
              <a:t>)</a:t>
            </a:r>
            <a:r>
              <a:rPr dirty="0" sz="1450">
                <a:latin typeface="DejaVu Serif"/>
                <a:cs typeface="DejaVu Serif"/>
              </a:rPr>
              <a:t>	</a:t>
            </a:r>
            <a:r>
              <a:rPr dirty="0" sz="1450" spc="-85">
                <a:latin typeface="DejaVu Serif"/>
                <a:cs typeface="DejaVu Serif"/>
              </a:rPr>
              <a:t>0</a:t>
            </a:r>
            <a:r>
              <a:rPr dirty="0" sz="1450" spc="-165">
                <a:latin typeface="DejaVu Serif"/>
                <a:cs typeface="DejaVu Serif"/>
              </a:rPr>
              <a:t>,</a:t>
            </a:r>
            <a:r>
              <a:rPr dirty="0" sz="1450" spc="-85">
                <a:latin typeface="DejaVu Serif"/>
                <a:cs typeface="DejaVu Serif"/>
              </a:rPr>
              <a:t>05</a:t>
            </a:r>
            <a:r>
              <a:rPr dirty="0" sz="1450" spc="-80">
                <a:latin typeface="DejaVu Serif"/>
                <a:cs typeface="DejaVu Serif"/>
              </a:rPr>
              <a:t>4</a:t>
            </a:r>
            <a:r>
              <a:rPr dirty="0" sz="1450">
                <a:latin typeface="DejaVu Serif"/>
                <a:cs typeface="DejaVu Serif"/>
              </a:rPr>
              <a:t>	</a:t>
            </a:r>
            <a:r>
              <a:rPr dirty="0" sz="1450" spc="-120">
                <a:latin typeface="DejaVu Serif"/>
                <a:cs typeface="DejaVu Serif"/>
              </a:rPr>
              <a:t>9</a:t>
            </a:r>
            <a:endParaRPr sz="1450">
              <a:latin typeface="DejaVu Serif"/>
              <a:cs typeface="DejaVu Serif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96535" y="5701538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9220" y="0"/>
                </a:lnTo>
              </a:path>
            </a:pathLst>
          </a:custGeom>
          <a:ln w="177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56460" y="2684779"/>
            <a:ext cx="4831080" cy="12496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607" y="1960118"/>
            <a:ext cx="7622540" cy="2663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  <a:spcBef>
                <a:spcPts val="100"/>
              </a:spcBef>
            </a:pPr>
            <a:r>
              <a:rPr dirty="0" sz="2800" spc="10" b="1">
                <a:latin typeface="Times New Roman"/>
                <a:cs typeface="Times New Roman"/>
              </a:rPr>
              <a:t>Permutasi </a:t>
            </a:r>
            <a:r>
              <a:rPr dirty="0" sz="2800">
                <a:latin typeface="Times New Roman"/>
                <a:cs typeface="Times New Roman"/>
              </a:rPr>
              <a:t>adalah </a:t>
            </a:r>
            <a:r>
              <a:rPr dirty="0" sz="2800" spc="25">
                <a:latin typeface="Times New Roman"/>
                <a:cs typeface="Times New Roman"/>
              </a:rPr>
              <a:t>penyusunan </a:t>
            </a:r>
            <a:r>
              <a:rPr dirty="0" sz="2800" spc="-35">
                <a:latin typeface="Times New Roman"/>
                <a:cs typeface="Times New Roman"/>
              </a:rPr>
              <a:t>kembali </a:t>
            </a:r>
            <a:r>
              <a:rPr dirty="0" sz="2800" spc="30">
                <a:latin typeface="Times New Roman"/>
                <a:cs typeface="Times New Roman"/>
              </a:rPr>
              <a:t>suatu  </a:t>
            </a:r>
            <a:r>
              <a:rPr dirty="0" sz="2800" spc="15">
                <a:latin typeface="Times New Roman"/>
                <a:cs typeface="Times New Roman"/>
              </a:rPr>
              <a:t>kumpulan </a:t>
            </a:r>
            <a:r>
              <a:rPr dirty="0" sz="2800" spc="-20">
                <a:latin typeface="Times New Roman"/>
                <a:cs typeface="Times New Roman"/>
              </a:rPr>
              <a:t>objek </a:t>
            </a:r>
            <a:r>
              <a:rPr dirty="0" sz="2800" spc="-5">
                <a:latin typeface="Times New Roman"/>
                <a:cs typeface="Times New Roman"/>
              </a:rPr>
              <a:t>dalam </a:t>
            </a:r>
            <a:r>
              <a:rPr dirty="0" sz="2800" spc="80">
                <a:latin typeface="Times New Roman"/>
                <a:cs typeface="Times New Roman"/>
              </a:rPr>
              <a:t>urutan </a:t>
            </a:r>
            <a:r>
              <a:rPr dirty="0" sz="2800" spc="30">
                <a:latin typeface="Times New Roman"/>
                <a:cs typeface="Times New Roman"/>
              </a:rPr>
              <a:t>yang </a:t>
            </a:r>
            <a:r>
              <a:rPr dirty="0" sz="2800" spc="90">
                <a:latin typeface="Times New Roman"/>
                <a:cs typeface="Times New Roman"/>
              </a:rPr>
              <a:t>teratur </a:t>
            </a:r>
            <a:r>
              <a:rPr dirty="0" sz="2800" spc="25">
                <a:latin typeface="Times New Roman"/>
                <a:cs typeface="Times New Roman"/>
              </a:rPr>
              <a:t>dan  </a:t>
            </a:r>
            <a:r>
              <a:rPr dirty="0" sz="2800" spc="10">
                <a:latin typeface="Times New Roman"/>
                <a:cs typeface="Times New Roman"/>
              </a:rPr>
              <a:t>berbeda </a:t>
            </a:r>
            <a:r>
              <a:rPr dirty="0" sz="2800" spc="25">
                <a:latin typeface="Times New Roman"/>
                <a:cs typeface="Times New Roman"/>
              </a:rPr>
              <a:t>dari </a:t>
            </a:r>
            <a:r>
              <a:rPr dirty="0" sz="2800" spc="80">
                <a:latin typeface="Times New Roman"/>
                <a:cs typeface="Times New Roman"/>
              </a:rPr>
              <a:t>urutan </a:t>
            </a:r>
            <a:r>
              <a:rPr dirty="0" sz="2800" spc="30">
                <a:latin typeface="Times New Roman"/>
                <a:cs typeface="Times New Roman"/>
              </a:rPr>
              <a:t>yang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20">
                <a:latin typeface="Times New Roman"/>
                <a:cs typeface="Times New Roman"/>
              </a:rPr>
              <a:t>semula.</a:t>
            </a:r>
            <a:endParaRPr sz="2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280"/>
              </a:spcBef>
            </a:pPr>
            <a:r>
              <a:rPr dirty="0" sz="2800" spc="-730">
                <a:latin typeface="Arial"/>
                <a:cs typeface="Arial"/>
              </a:rPr>
              <a:t> </a:t>
            </a:r>
            <a:r>
              <a:rPr dirty="0" sz="2800" spc="90">
                <a:latin typeface="Times New Roman"/>
                <a:cs typeface="Times New Roman"/>
              </a:rPr>
              <a:t>Urutan</a:t>
            </a:r>
            <a:r>
              <a:rPr dirty="0" sz="2800">
                <a:latin typeface="Times New Roman"/>
                <a:cs typeface="Times New Roman"/>
              </a:rPr>
              <a:t> </a:t>
            </a:r>
            <a:r>
              <a:rPr dirty="0" sz="2800" spc="20">
                <a:latin typeface="Times New Roman"/>
                <a:cs typeface="Times New Roman"/>
              </a:rPr>
              <a:t>diperhatikan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6430" y="1707648"/>
            <a:ext cx="7276465" cy="4147185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90">
                <a:latin typeface="Arial"/>
                <a:cs typeface="Arial"/>
              </a:rPr>
              <a:t>Permutasi merupakan </a:t>
            </a:r>
            <a:r>
              <a:rPr dirty="0" sz="2000" spc="-45">
                <a:latin typeface="Arial"/>
                <a:cs typeface="Arial"/>
              </a:rPr>
              <a:t>bentuk </a:t>
            </a:r>
            <a:r>
              <a:rPr dirty="0" sz="2000" spc="-120">
                <a:latin typeface="Arial"/>
                <a:cs typeface="Arial"/>
              </a:rPr>
              <a:t>khusus </a:t>
            </a:r>
            <a:r>
              <a:rPr dirty="0" sz="2000" spc="-85">
                <a:latin typeface="Arial"/>
                <a:cs typeface="Arial"/>
              </a:rPr>
              <a:t>aplikasi </a:t>
            </a:r>
            <a:r>
              <a:rPr dirty="0" sz="2000" spc="-95">
                <a:latin typeface="Arial"/>
                <a:cs typeface="Arial"/>
              </a:rPr>
              <a:t>kaidah</a:t>
            </a:r>
            <a:r>
              <a:rPr dirty="0" sz="2000" spc="-190">
                <a:latin typeface="Arial"/>
                <a:cs typeface="Arial"/>
              </a:rPr>
              <a:t> </a:t>
            </a:r>
            <a:r>
              <a:rPr dirty="0" sz="2000" spc="-65">
                <a:latin typeface="Arial"/>
                <a:cs typeface="Arial"/>
              </a:rPr>
              <a:t>perkalian.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2000" spc="-85">
                <a:latin typeface="Arial"/>
                <a:cs typeface="Arial"/>
              </a:rPr>
              <a:t>Misalkan </a:t>
            </a:r>
            <a:r>
              <a:rPr dirty="0" sz="2000" spc="-50">
                <a:latin typeface="Arial"/>
                <a:cs typeface="Arial"/>
              </a:rPr>
              <a:t>jumlah </a:t>
            </a:r>
            <a:r>
              <a:rPr dirty="0" sz="2000" spc="-60">
                <a:latin typeface="Arial"/>
                <a:cs typeface="Arial"/>
              </a:rPr>
              <a:t>objek </a:t>
            </a:r>
            <a:r>
              <a:rPr dirty="0" sz="2000" spc="-95">
                <a:latin typeface="Arial"/>
                <a:cs typeface="Arial"/>
              </a:rPr>
              <a:t>adalah </a:t>
            </a:r>
            <a:r>
              <a:rPr dirty="0" sz="2000" spc="-70" i="1">
                <a:latin typeface="Trebuchet MS"/>
                <a:cs typeface="Trebuchet MS"/>
              </a:rPr>
              <a:t>n</a:t>
            </a:r>
            <a:r>
              <a:rPr dirty="0" sz="2000" spc="-70">
                <a:latin typeface="Arial"/>
                <a:cs typeface="Arial"/>
              </a:rPr>
              <a:t>,</a:t>
            </a:r>
            <a:r>
              <a:rPr dirty="0" sz="2000" spc="-220">
                <a:latin typeface="Arial"/>
                <a:cs typeface="Arial"/>
              </a:rPr>
              <a:t> </a:t>
            </a:r>
            <a:r>
              <a:rPr dirty="0" sz="2000" spc="-130">
                <a:latin typeface="Arial"/>
                <a:cs typeface="Arial"/>
              </a:rPr>
              <a:t>maka</a:t>
            </a:r>
            <a:endParaRPr sz="20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spcBef>
                <a:spcPts val="76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000" spc="-35">
                <a:latin typeface="Arial"/>
                <a:cs typeface="Arial"/>
              </a:rPr>
              <a:t>urutan</a:t>
            </a:r>
            <a:r>
              <a:rPr dirty="0" sz="2000" spc="-145">
                <a:latin typeface="Arial"/>
                <a:cs typeface="Arial"/>
              </a:rPr>
              <a:t> </a:t>
            </a:r>
            <a:r>
              <a:rPr dirty="0" sz="2000" spc="-60">
                <a:latin typeface="Arial"/>
                <a:cs typeface="Arial"/>
              </a:rPr>
              <a:t>pertama</a:t>
            </a:r>
            <a:r>
              <a:rPr dirty="0" sz="2000" spc="-105">
                <a:latin typeface="Arial"/>
                <a:cs typeface="Arial"/>
              </a:rPr>
              <a:t> </a:t>
            </a:r>
            <a:r>
              <a:rPr dirty="0" sz="2000" spc="-20">
                <a:latin typeface="Arial"/>
                <a:cs typeface="Arial"/>
              </a:rPr>
              <a:t>dipilih</a:t>
            </a:r>
            <a:r>
              <a:rPr dirty="0" sz="2000" spc="-125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dari</a:t>
            </a:r>
            <a:r>
              <a:rPr dirty="0" sz="2000" spc="-90">
                <a:latin typeface="Arial"/>
                <a:cs typeface="Arial"/>
              </a:rPr>
              <a:t> </a:t>
            </a:r>
            <a:r>
              <a:rPr dirty="0" sz="2000" spc="-65" i="1">
                <a:latin typeface="Trebuchet MS"/>
                <a:cs typeface="Trebuchet MS"/>
              </a:rPr>
              <a:t>n</a:t>
            </a:r>
            <a:r>
              <a:rPr dirty="0" sz="2000" spc="-175" i="1">
                <a:latin typeface="Trebuchet MS"/>
                <a:cs typeface="Trebuchet MS"/>
              </a:rPr>
              <a:t> </a:t>
            </a:r>
            <a:r>
              <a:rPr dirty="0" sz="2000" spc="-60">
                <a:latin typeface="Arial"/>
                <a:cs typeface="Arial"/>
              </a:rPr>
              <a:t>objek,</a:t>
            </a:r>
            <a:endParaRPr sz="20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spcBef>
                <a:spcPts val="76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000" spc="-35">
                <a:latin typeface="Arial"/>
                <a:cs typeface="Arial"/>
              </a:rPr>
              <a:t>urutan </a:t>
            </a:r>
            <a:r>
              <a:rPr dirty="0" sz="2000" spc="-110">
                <a:latin typeface="Arial"/>
                <a:cs typeface="Arial"/>
              </a:rPr>
              <a:t>kedua </a:t>
            </a:r>
            <a:r>
              <a:rPr dirty="0" sz="2000" spc="-20">
                <a:latin typeface="Arial"/>
                <a:cs typeface="Arial"/>
              </a:rPr>
              <a:t>dipilih </a:t>
            </a:r>
            <a:r>
              <a:rPr dirty="0" sz="2000" spc="-45">
                <a:latin typeface="Arial"/>
                <a:cs typeface="Arial"/>
              </a:rPr>
              <a:t>dari </a:t>
            </a:r>
            <a:r>
              <a:rPr dirty="0" sz="2000" spc="-65" i="1">
                <a:latin typeface="Trebuchet MS"/>
                <a:cs typeface="Trebuchet MS"/>
              </a:rPr>
              <a:t>n</a:t>
            </a:r>
            <a:r>
              <a:rPr dirty="0" sz="2000" spc="-425" i="1">
                <a:latin typeface="Trebuchet MS"/>
                <a:cs typeface="Trebuchet MS"/>
              </a:rPr>
              <a:t> </a:t>
            </a:r>
            <a:r>
              <a:rPr dirty="0" sz="2000" spc="-120">
                <a:latin typeface="Arial"/>
                <a:cs typeface="Arial"/>
              </a:rPr>
              <a:t>– </a:t>
            </a:r>
            <a:r>
              <a:rPr dirty="0" sz="2000" spc="-100">
                <a:latin typeface="Arial"/>
                <a:cs typeface="Arial"/>
              </a:rPr>
              <a:t>1 </a:t>
            </a:r>
            <a:r>
              <a:rPr dirty="0" sz="2000" spc="-60">
                <a:latin typeface="Arial"/>
                <a:cs typeface="Arial"/>
              </a:rPr>
              <a:t>objek,</a:t>
            </a:r>
            <a:endParaRPr sz="2000">
              <a:latin typeface="Arial"/>
              <a:cs typeface="Arial"/>
            </a:endParaRPr>
          </a:p>
          <a:p>
            <a:pPr marL="299720" indent="-287020">
              <a:lnSpc>
                <a:spcPct val="100000"/>
              </a:lnSpc>
              <a:spcBef>
                <a:spcPts val="760"/>
              </a:spcBef>
              <a:buFont typeface="Wingdings"/>
              <a:buChar char=""/>
              <a:tabLst>
                <a:tab pos="299720" algn="l"/>
              </a:tabLst>
            </a:pPr>
            <a:r>
              <a:rPr dirty="0" sz="2000" spc="-35">
                <a:latin typeface="Arial"/>
                <a:cs typeface="Arial"/>
              </a:rPr>
              <a:t>urutan </a:t>
            </a:r>
            <a:r>
              <a:rPr dirty="0" sz="2000" spc="-90">
                <a:latin typeface="Arial"/>
                <a:cs typeface="Arial"/>
              </a:rPr>
              <a:t>ketiga </a:t>
            </a:r>
            <a:r>
              <a:rPr dirty="0" sz="2000" spc="-20">
                <a:latin typeface="Arial"/>
                <a:cs typeface="Arial"/>
              </a:rPr>
              <a:t>dipilih </a:t>
            </a:r>
            <a:r>
              <a:rPr dirty="0" sz="2000" spc="-45">
                <a:latin typeface="Arial"/>
                <a:cs typeface="Arial"/>
              </a:rPr>
              <a:t>dari </a:t>
            </a:r>
            <a:r>
              <a:rPr dirty="0" sz="2000" spc="-65" i="1">
                <a:latin typeface="Trebuchet MS"/>
                <a:cs typeface="Trebuchet MS"/>
              </a:rPr>
              <a:t>n</a:t>
            </a:r>
            <a:r>
              <a:rPr dirty="0" sz="2000" spc="-415" i="1">
                <a:latin typeface="Trebuchet MS"/>
                <a:cs typeface="Trebuchet MS"/>
              </a:rPr>
              <a:t> </a:t>
            </a:r>
            <a:r>
              <a:rPr dirty="0" sz="2000" spc="-120">
                <a:latin typeface="Arial"/>
                <a:cs typeface="Arial"/>
              </a:rPr>
              <a:t>– </a:t>
            </a:r>
            <a:r>
              <a:rPr dirty="0" sz="2000" spc="-100">
                <a:latin typeface="Arial"/>
                <a:cs typeface="Arial"/>
              </a:rPr>
              <a:t>2 </a:t>
            </a:r>
            <a:r>
              <a:rPr dirty="0" sz="2000" spc="-60">
                <a:latin typeface="Arial"/>
                <a:cs typeface="Arial"/>
              </a:rPr>
              <a:t>objek,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z="2000">
                <a:latin typeface="Wingdings"/>
                <a:cs typeface="Wingdings"/>
              </a:rPr>
              <a:t></a:t>
            </a:r>
            <a:r>
              <a:rPr dirty="0" sz="2000" spc="-280">
                <a:latin typeface="Times New Roman"/>
                <a:cs typeface="Times New Roman"/>
              </a:rPr>
              <a:t> </a:t>
            </a:r>
            <a:r>
              <a:rPr dirty="0" sz="2000" spc="-62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Font typeface="Wingdings"/>
              <a:buChar char=""/>
              <a:tabLst>
                <a:tab pos="241300" algn="l"/>
              </a:tabLst>
            </a:pPr>
            <a:r>
              <a:rPr dirty="0" sz="2000" spc="-35">
                <a:latin typeface="Arial"/>
                <a:cs typeface="Arial"/>
              </a:rPr>
              <a:t>urutan </a:t>
            </a:r>
            <a:r>
              <a:rPr dirty="0" sz="2000" spc="-40">
                <a:latin typeface="Arial"/>
                <a:cs typeface="Arial"/>
              </a:rPr>
              <a:t>terakhir </a:t>
            </a:r>
            <a:r>
              <a:rPr dirty="0" sz="2000" spc="-20">
                <a:latin typeface="Arial"/>
                <a:cs typeface="Arial"/>
              </a:rPr>
              <a:t>dipilih </a:t>
            </a:r>
            <a:r>
              <a:rPr dirty="0" sz="2000" spc="-45">
                <a:latin typeface="Arial"/>
                <a:cs typeface="Arial"/>
              </a:rPr>
              <a:t>dari </a:t>
            </a:r>
            <a:r>
              <a:rPr dirty="0" sz="2000" spc="-100">
                <a:latin typeface="Arial"/>
                <a:cs typeface="Arial"/>
              </a:rPr>
              <a:t>1 </a:t>
            </a:r>
            <a:r>
              <a:rPr dirty="0" sz="2000" spc="-60">
                <a:latin typeface="Arial"/>
                <a:cs typeface="Arial"/>
              </a:rPr>
              <a:t>objek</a:t>
            </a:r>
            <a:r>
              <a:rPr dirty="0" sz="2000" spc="-409">
                <a:latin typeface="Arial"/>
                <a:cs typeface="Arial"/>
              </a:rPr>
              <a:t> </a:t>
            </a:r>
            <a:r>
              <a:rPr dirty="0" sz="2000" spc="-135">
                <a:latin typeface="Arial"/>
                <a:cs typeface="Arial"/>
              </a:rPr>
              <a:t>yang </a:t>
            </a:r>
            <a:r>
              <a:rPr dirty="0" sz="2000" spc="-85">
                <a:latin typeface="Arial"/>
                <a:cs typeface="Arial"/>
              </a:rPr>
              <a:t>tersisa.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dirty="0" sz="2400" spc="-20">
                <a:latin typeface="Arial"/>
                <a:cs typeface="Arial"/>
              </a:rPr>
              <a:t>Menurut </a:t>
            </a:r>
            <a:r>
              <a:rPr dirty="0" sz="2400" spc="-114">
                <a:latin typeface="Arial"/>
                <a:cs typeface="Arial"/>
              </a:rPr>
              <a:t>kaidah </a:t>
            </a:r>
            <a:r>
              <a:rPr dirty="0" sz="2400" spc="-85">
                <a:latin typeface="Arial"/>
                <a:cs typeface="Arial"/>
              </a:rPr>
              <a:t>perkalian, </a:t>
            </a:r>
            <a:r>
              <a:rPr dirty="0" sz="2400" spc="-75">
                <a:latin typeface="Arial"/>
                <a:cs typeface="Arial"/>
              </a:rPr>
              <a:t>permutasi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80" i="1">
                <a:latin typeface="Trebuchet MS"/>
                <a:cs typeface="Trebuchet MS"/>
              </a:rPr>
              <a:t>n</a:t>
            </a:r>
            <a:r>
              <a:rPr dirty="0" sz="2400" spc="-515" i="1">
                <a:latin typeface="Trebuchet MS"/>
                <a:cs typeface="Trebuchet MS"/>
              </a:rPr>
              <a:t> </a:t>
            </a:r>
            <a:r>
              <a:rPr dirty="0" sz="2400" spc="-75">
                <a:latin typeface="Arial"/>
                <a:cs typeface="Arial"/>
              </a:rPr>
              <a:t>objek </a:t>
            </a:r>
            <a:r>
              <a:rPr dirty="0" sz="2400" spc="-125">
                <a:latin typeface="Arial"/>
                <a:cs typeface="Arial"/>
              </a:rPr>
              <a:t>adalah</a:t>
            </a:r>
            <a:endParaRPr sz="24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spcBef>
                <a:spcPts val="720"/>
              </a:spcBef>
            </a:pPr>
            <a:r>
              <a:rPr dirty="0" sz="2400" spc="-110" b="1" i="1">
                <a:latin typeface="Trebuchet MS"/>
                <a:cs typeface="Trebuchet MS"/>
              </a:rPr>
              <a:t>n</a:t>
            </a:r>
            <a:r>
              <a:rPr dirty="0" sz="2400" spc="-110" b="1">
                <a:latin typeface="Trebuchet MS"/>
                <a:cs typeface="Trebuchet MS"/>
              </a:rPr>
              <a:t>(</a:t>
            </a:r>
            <a:r>
              <a:rPr dirty="0" sz="2400" spc="-110" b="1" i="1">
                <a:latin typeface="Trebuchet MS"/>
                <a:cs typeface="Trebuchet MS"/>
              </a:rPr>
              <a:t>n</a:t>
            </a:r>
            <a:r>
              <a:rPr dirty="0" sz="2400" spc="-175" b="1" i="1">
                <a:latin typeface="Trebuchet MS"/>
                <a:cs typeface="Trebuchet MS"/>
              </a:rPr>
              <a:t> </a:t>
            </a:r>
            <a:r>
              <a:rPr dirty="0" sz="2400" spc="310" b="1">
                <a:latin typeface="Trebuchet MS"/>
                <a:cs typeface="Trebuchet MS"/>
              </a:rPr>
              <a:t>–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60" b="1">
                <a:latin typeface="Trebuchet MS"/>
                <a:cs typeface="Trebuchet MS"/>
              </a:rPr>
              <a:t>1)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14" b="1">
                <a:latin typeface="Trebuchet MS"/>
                <a:cs typeface="Trebuchet MS"/>
              </a:rPr>
              <a:t>(</a:t>
            </a:r>
            <a:r>
              <a:rPr dirty="0" sz="2400" spc="-114" b="1" i="1">
                <a:latin typeface="Trebuchet MS"/>
                <a:cs typeface="Trebuchet MS"/>
              </a:rPr>
              <a:t>n</a:t>
            </a:r>
            <a:r>
              <a:rPr dirty="0" sz="2400" spc="-190" b="1" i="1">
                <a:latin typeface="Trebuchet MS"/>
                <a:cs typeface="Trebuchet MS"/>
              </a:rPr>
              <a:t> </a:t>
            </a:r>
            <a:r>
              <a:rPr dirty="0" sz="2400" spc="310" b="1">
                <a:latin typeface="Trebuchet MS"/>
                <a:cs typeface="Trebuchet MS"/>
              </a:rPr>
              <a:t>–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65" b="1">
                <a:latin typeface="Trebuchet MS"/>
                <a:cs typeface="Trebuchet MS"/>
              </a:rPr>
              <a:t>2)</a:t>
            </a:r>
            <a:r>
              <a:rPr dirty="0" sz="2400" spc="-195" b="1">
                <a:latin typeface="Trebuchet MS"/>
                <a:cs typeface="Trebuchet MS"/>
              </a:rPr>
              <a:t> </a:t>
            </a:r>
            <a:r>
              <a:rPr dirty="0" sz="2400" spc="-60" b="1">
                <a:latin typeface="Trebuchet MS"/>
                <a:cs typeface="Trebuchet MS"/>
              </a:rPr>
              <a:t>…</a:t>
            </a:r>
            <a:r>
              <a:rPr dirty="0" sz="2400" spc="-195" b="1">
                <a:latin typeface="Trebuchet MS"/>
                <a:cs typeface="Trebuchet MS"/>
              </a:rPr>
              <a:t> </a:t>
            </a:r>
            <a:r>
              <a:rPr dirty="0" sz="2400" spc="-160" b="1">
                <a:latin typeface="Trebuchet MS"/>
                <a:cs typeface="Trebuchet MS"/>
              </a:rPr>
              <a:t>(2)(1)</a:t>
            </a:r>
            <a:r>
              <a:rPr dirty="0" sz="2400" spc="-155" b="1">
                <a:latin typeface="Trebuchet MS"/>
                <a:cs typeface="Trebuchet MS"/>
              </a:rPr>
              <a:t> </a:t>
            </a:r>
            <a:r>
              <a:rPr dirty="0" sz="2400" spc="-215" b="1">
                <a:latin typeface="Trebuchet MS"/>
                <a:cs typeface="Trebuchet MS"/>
              </a:rPr>
              <a:t>=</a:t>
            </a:r>
            <a:r>
              <a:rPr dirty="0" sz="2400" spc="-200" b="1">
                <a:latin typeface="Trebuchet MS"/>
                <a:cs typeface="Trebuchet MS"/>
              </a:rPr>
              <a:t> </a:t>
            </a:r>
            <a:r>
              <a:rPr dirty="0" sz="2400" spc="-100" b="1" i="1">
                <a:latin typeface="Trebuchet MS"/>
                <a:cs typeface="Trebuchet MS"/>
              </a:rPr>
              <a:t>n</a:t>
            </a:r>
            <a:r>
              <a:rPr dirty="0" sz="2400" spc="-100" b="1">
                <a:latin typeface="Trebuchet MS"/>
                <a:cs typeface="Trebuchet MS"/>
              </a:rPr>
              <a:t>!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1891" y="852804"/>
            <a:ext cx="26009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80"/>
              <a:t>PERMUTASI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0382" y="958850"/>
            <a:ext cx="22688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15">
                <a:solidFill>
                  <a:srgbClr val="2D75B6"/>
                </a:solidFill>
                <a:latin typeface="Arial"/>
                <a:cs typeface="Arial"/>
              </a:rPr>
              <a:t>FAKTORIAL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0382" y="1640459"/>
            <a:ext cx="8040370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35">
                <a:latin typeface="Arial"/>
                <a:cs typeface="Arial"/>
              </a:rPr>
              <a:t>Hasil </a:t>
            </a:r>
            <a:r>
              <a:rPr dirty="0" sz="2400" spc="-75">
                <a:latin typeface="Arial"/>
                <a:cs typeface="Arial"/>
              </a:rPr>
              <a:t>kali </a:t>
            </a:r>
            <a:r>
              <a:rPr dirty="0" sz="2400" spc="-110">
                <a:latin typeface="Arial"/>
                <a:cs typeface="Arial"/>
              </a:rPr>
              <a:t>bilangan </a:t>
            </a:r>
            <a:r>
              <a:rPr dirty="0" sz="2400" spc="-45">
                <a:latin typeface="Arial"/>
                <a:cs typeface="Arial"/>
              </a:rPr>
              <a:t>bulat </a:t>
            </a:r>
            <a:r>
              <a:rPr dirty="0" sz="2400" spc="-30">
                <a:latin typeface="Arial"/>
                <a:cs typeface="Arial"/>
              </a:rPr>
              <a:t>positif </a:t>
            </a:r>
            <a:r>
              <a:rPr dirty="0" sz="2400" spc="-60">
                <a:latin typeface="Arial"/>
                <a:cs typeface="Arial"/>
              </a:rPr>
              <a:t>dari </a:t>
            </a:r>
            <a:r>
              <a:rPr dirty="0" sz="2400" spc="-120">
                <a:latin typeface="Arial"/>
                <a:cs typeface="Arial"/>
              </a:rPr>
              <a:t>1 </a:t>
            </a:r>
            <a:r>
              <a:rPr dirty="0" sz="2400" spc="-135">
                <a:latin typeface="Arial"/>
                <a:cs typeface="Arial"/>
              </a:rPr>
              <a:t>sampai </a:t>
            </a:r>
            <a:r>
              <a:rPr dirty="0" sz="2400" spc="-75">
                <a:latin typeface="Arial"/>
                <a:cs typeface="Arial"/>
              </a:rPr>
              <a:t>n disebut n</a:t>
            </a:r>
            <a:r>
              <a:rPr dirty="0" sz="2400" spc="-480">
                <a:latin typeface="Arial"/>
                <a:cs typeface="Arial"/>
              </a:rPr>
              <a:t> </a:t>
            </a:r>
            <a:r>
              <a:rPr dirty="0" sz="2400" spc="-45">
                <a:latin typeface="Arial"/>
                <a:cs typeface="Arial"/>
              </a:rPr>
              <a:t>faktorial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35">
                <a:latin typeface="Arial"/>
                <a:cs typeface="Arial"/>
              </a:rPr>
              <a:t>ditulis</a:t>
            </a:r>
            <a:r>
              <a:rPr dirty="0" sz="2400" spc="-140">
                <a:latin typeface="Arial"/>
                <a:cs typeface="Arial"/>
              </a:rPr>
              <a:t> </a:t>
            </a:r>
            <a:r>
              <a:rPr dirty="0" sz="2400" spc="15">
                <a:latin typeface="Arial"/>
                <a:cs typeface="Arial"/>
              </a:rPr>
              <a:t>n!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75">
                <a:latin typeface="Arial"/>
                <a:cs typeface="Arial"/>
              </a:rPr>
              <a:t>Jadi </a:t>
            </a:r>
            <a:r>
              <a:rPr dirty="0" sz="2400" spc="-75">
                <a:latin typeface="Arial"/>
                <a:cs typeface="Arial"/>
              </a:rPr>
              <a:t>n </a:t>
            </a:r>
            <a:r>
              <a:rPr dirty="0" sz="2400" spc="110">
                <a:latin typeface="Arial"/>
                <a:cs typeface="Arial"/>
              </a:rPr>
              <a:t>! </a:t>
            </a:r>
            <a:r>
              <a:rPr dirty="0" sz="2400" spc="-210">
                <a:latin typeface="Arial"/>
                <a:cs typeface="Arial"/>
              </a:rPr>
              <a:t>=</a:t>
            </a:r>
            <a:r>
              <a:rPr dirty="0" sz="2400" spc="-365">
                <a:latin typeface="Arial"/>
                <a:cs typeface="Arial"/>
              </a:rPr>
              <a:t> </a:t>
            </a:r>
            <a:r>
              <a:rPr dirty="0" sz="2400" spc="-145">
                <a:latin typeface="Arial"/>
                <a:cs typeface="Arial"/>
              </a:rPr>
              <a:t>1.2.3….…..(n-2)(n-1).n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125">
                <a:latin typeface="Arial"/>
                <a:cs typeface="Arial"/>
              </a:rPr>
              <a:t>Catatan: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1! </a:t>
            </a:r>
            <a:r>
              <a:rPr dirty="0" sz="2400" spc="-210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1</a:t>
            </a:r>
            <a:r>
              <a:rPr dirty="0" sz="2400" spc="-18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dan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0! </a:t>
            </a:r>
            <a:r>
              <a:rPr dirty="0" sz="2400" spc="-204">
                <a:latin typeface="Arial"/>
                <a:cs typeface="Arial"/>
              </a:rPr>
              <a:t>=</a:t>
            </a:r>
            <a:r>
              <a:rPr dirty="0" sz="2400" spc="-250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1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017" y="4019550"/>
            <a:ext cx="2012314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5" b="1">
                <a:solidFill>
                  <a:srgbClr val="44536A"/>
                </a:solidFill>
                <a:latin typeface="Trebuchet MS"/>
                <a:cs typeface="Trebuchet MS"/>
              </a:rPr>
              <a:t>Contoh</a:t>
            </a:r>
            <a:r>
              <a:rPr dirty="0" sz="2400" spc="-225" b="1">
                <a:solidFill>
                  <a:srgbClr val="44536A"/>
                </a:solidFill>
                <a:latin typeface="Trebuchet MS"/>
                <a:cs typeface="Trebuchet MS"/>
              </a:rPr>
              <a:t> </a:t>
            </a:r>
            <a:r>
              <a:rPr dirty="0" sz="2400" spc="-204" b="1">
                <a:solidFill>
                  <a:srgbClr val="44536A"/>
                </a:solidFill>
                <a:latin typeface="Trebuchet MS"/>
                <a:cs typeface="Trebuchet MS"/>
              </a:rPr>
              <a:t>1: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ts val="2880"/>
              </a:lnSpc>
            </a:pPr>
            <a:r>
              <a:rPr dirty="0" sz="2400" spc="-5">
                <a:latin typeface="Arial"/>
                <a:cs typeface="Arial"/>
              </a:rPr>
              <a:t>3!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1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3 </a:t>
            </a:r>
            <a:r>
              <a:rPr dirty="0" sz="2400" spc="-204">
                <a:latin typeface="Arial"/>
                <a:cs typeface="Arial"/>
              </a:rPr>
              <a:t>=</a:t>
            </a:r>
            <a:r>
              <a:rPr dirty="0" sz="2400" spc="-24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10">
                <a:latin typeface="Arial"/>
                <a:cs typeface="Arial"/>
              </a:rPr>
              <a:t>Atau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3!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3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1 </a:t>
            </a:r>
            <a:r>
              <a:rPr dirty="0" sz="2400" spc="-204">
                <a:latin typeface="Arial"/>
                <a:cs typeface="Arial"/>
              </a:rPr>
              <a:t>=</a:t>
            </a:r>
            <a:r>
              <a:rPr dirty="0" sz="2400" spc="-245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6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91584" y="4090923"/>
            <a:ext cx="3164840" cy="1489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25" b="1">
                <a:solidFill>
                  <a:srgbClr val="44536A"/>
                </a:solidFill>
                <a:latin typeface="Trebuchet MS"/>
                <a:cs typeface="Trebuchet MS"/>
              </a:rPr>
              <a:t>Contoh</a:t>
            </a:r>
            <a:r>
              <a:rPr dirty="0" sz="2400" spc="-220" b="1">
                <a:solidFill>
                  <a:srgbClr val="44536A"/>
                </a:solidFill>
                <a:latin typeface="Trebuchet MS"/>
                <a:cs typeface="Trebuchet MS"/>
              </a:rPr>
              <a:t> </a:t>
            </a:r>
            <a:r>
              <a:rPr dirty="0" sz="2400" spc="-204" b="1">
                <a:solidFill>
                  <a:srgbClr val="44536A"/>
                </a:solidFill>
                <a:latin typeface="Trebuchet MS"/>
                <a:cs typeface="Trebuchet MS"/>
              </a:rPr>
              <a:t>2: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5!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1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3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4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5 </a:t>
            </a:r>
            <a:r>
              <a:rPr dirty="0" sz="2400" spc="-204">
                <a:latin typeface="Arial"/>
                <a:cs typeface="Arial"/>
              </a:rPr>
              <a:t>=</a:t>
            </a:r>
            <a:r>
              <a:rPr dirty="0" sz="2400" spc="-220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120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110">
                <a:latin typeface="Arial"/>
                <a:cs typeface="Arial"/>
              </a:rPr>
              <a:t>Atau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Arial"/>
                <a:cs typeface="Arial"/>
              </a:rPr>
              <a:t>5! </a:t>
            </a:r>
            <a:r>
              <a:rPr dirty="0" sz="2400" spc="-204">
                <a:latin typeface="Arial"/>
                <a:cs typeface="Arial"/>
              </a:rPr>
              <a:t>= </a:t>
            </a:r>
            <a:r>
              <a:rPr dirty="0" sz="2400" spc="-120">
                <a:latin typeface="Arial"/>
                <a:cs typeface="Arial"/>
              </a:rPr>
              <a:t>5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4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3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2 </a:t>
            </a:r>
            <a:r>
              <a:rPr dirty="0" sz="2400" spc="-160">
                <a:latin typeface="Arial"/>
                <a:cs typeface="Arial"/>
              </a:rPr>
              <a:t>x </a:t>
            </a:r>
            <a:r>
              <a:rPr dirty="0" sz="2400" spc="-120">
                <a:latin typeface="Arial"/>
                <a:cs typeface="Arial"/>
              </a:rPr>
              <a:t>1 </a:t>
            </a:r>
            <a:r>
              <a:rPr dirty="0" sz="2400" spc="-204">
                <a:latin typeface="Arial"/>
                <a:cs typeface="Arial"/>
              </a:rPr>
              <a:t>=</a:t>
            </a:r>
            <a:r>
              <a:rPr dirty="0" sz="2400" spc="-220">
                <a:latin typeface="Arial"/>
                <a:cs typeface="Arial"/>
              </a:rPr>
              <a:t> </a:t>
            </a:r>
            <a:r>
              <a:rPr dirty="0" sz="2400" spc="-120">
                <a:latin typeface="Arial"/>
                <a:cs typeface="Arial"/>
              </a:rPr>
              <a:t>120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Gilang Pratama</dc:creator>
  <dc:title>PowerPoint Presentation</dc:title>
  <dcterms:created xsi:type="dcterms:W3CDTF">2019-03-04T05:43:27Z</dcterms:created>
  <dcterms:modified xsi:type="dcterms:W3CDTF">2019-03-04T05:43:27Z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2019-03-04T00:00:00Z</vt:filetime>
  </property>
</Properties>
</file>