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57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EDD2-0CC6-4735-BCB9-07F0D4DA93FC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7C1F5-CB52-477B-A9CD-96AA09BBF6B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Probabilita diskrit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permutasi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844824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1" indent="-457200"/>
            <a:r>
              <a:rPr lang="en-US" sz="2400" dirty="0" err="1" smtClean="0"/>
              <a:t>Permutasi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n </a:t>
            </a:r>
            <a:r>
              <a:rPr lang="en-US" sz="2400" dirty="0" err="1" smtClean="0"/>
              <a:t>obyek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dibedakan</a:t>
            </a:r>
            <a:endParaRPr lang="id-ID" sz="2400" dirty="0" smtClean="0"/>
          </a:p>
          <a:p>
            <a:endParaRPr lang="id-ID" dirty="0" smtClean="0"/>
          </a:p>
          <a:p>
            <a:r>
              <a:rPr lang="en-US" dirty="0" err="1" smtClean="0"/>
              <a:t>Dirumuskan</a:t>
            </a:r>
            <a:r>
              <a:rPr lang="en-US" dirty="0" smtClean="0"/>
              <a:t> :</a:t>
            </a:r>
            <a:endParaRPr lang="id-ID" dirty="0" smtClean="0"/>
          </a:p>
          <a:p>
            <a:endParaRPr lang="id-ID" sz="24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123727" y="3212976"/>
          <a:ext cx="4157679" cy="1152128"/>
        </p:xfrm>
        <a:graphic>
          <a:graphicData uri="http://schemas.openxmlformats.org/presentationml/2006/ole">
            <p:oleObj spid="_x0000_s34820" name="Equation" r:id="rId4" imgW="15748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permutasi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844824"/>
            <a:ext cx="77768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1" indent="-457200"/>
            <a:r>
              <a:rPr lang="en-US" sz="2400" dirty="0" err="1" smtClean="0"/>
              <a:t>Permutasi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n </a:t>
            </a:r>
            <a:r>
              <a:rPr lang="en-US" sz="2400" dirty="0" err="1" smtClean="0"/>
              <a:t>obyek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dibedakan</a:t>
            </a:r>
            <a:endParaRPr lang="id-ID" sz="2400" dirty="0" smtClean="0"/>
          </a:p>
          <a:p>
            <a:endParaRPr lang="id-ID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  <a:endParaRPr lang="id-ID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5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Jurusan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, 2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angkatan</a:t>
            </a:r>
            <a:r>
              <a:rPr lang="en-US" sz="2400" dirty="0" smtClean="0"/>
              <a:t> 2005, 2 </a:t>
            </a:r>
            <a:r>
              <a:rPr lang="en-US" sz="2400" dirty="0" err="1" smtClean="0"/>
              <a:t>orng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angkatan</a:t>
            </a:r>
            <a:r>
              <a:rPr lang="en-US" sz="2400" dirty="0" smtClean="0"/>
              <a:t> 2006 </a:t>
            </a:r>
            <a:r>
              <a:rPr lang="en-US" sz="2400" dirty="0" err="1" smtClean="0"/>
              <a:t>dan</a:t>
            </a:r>
            <a:r>
              <a:rPr lang="en-US" sz="2400" dirty="0" smtClean="0"/>
              <a:t> 1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angkatan</a:t>
            </a:r>
            <a:r>
              <a:rPr lang="en-US" sz="2400" dirty="0" smtClean="0"/>
              <a:t> 2004,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permutasinya</a:t>
            </a:r>
            <a:r>
              <a:rPr lang="en-US" sz="2400" dirty="0" smtClean="0"/>
              <a:t> </a:t>
            </a:r>
            <a:r>
              <a:rPr lang="en-US" sz="2400" dirty="0" err="1" smtClean="0"/>
              <a:t>djika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dipermutasikan</a:t>
            </a:r>
            <a:r>
              <a:rPr lang="en-US" sz="2400" dirty="0" smtClean="0"/>
              <a:t>?</a:t>
            </a:r>
            <a:endParaRPr lang="id-ID" sz="2400" dirty="0" smtClean="0"/>
          </a:p>
          <a:p>
            <a:endParaRPr lang="id-ID" sz="24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4067944" y="4869160"/>
          <a:ext cx="4032448" cy="1008112"/>
        </p:xfrm>
        <a:graphic>
          <a:graphicData uri="http://schemas.openxmlformats.org/presentationml/2006/ole">
            <p:oleObj spid="_x0000_s35843" name="Equation" r:id="rId4" imgW="17526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permutasi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844824"/>
            <a:ext cx="77768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endParaRPr lang="id-ID" dirty="0" smtClean="0"/>
          </a:p>
          <a:p>
            <a:pPr lvl="1"/>
            <a:r>
              <a:rPr lang="en-US" sz="3200" dirty="0" err="1" smtClean="0"/>
              <a:t>Permutasi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n </a:t>
            </a:r>
            <a:r>
              <a:rPr lang="en-US" sz="3200" dirty="0" err="1" smtClean="0"/>
              <a:t>obyek</a:t>
            </a:r>
            <a:r>
              <a:rPr lang="en-US" sz="3200" dirty="0" smtClean="0"/>
              <a:t> yang </a:t>
            </a:r>
            <a:r>
              <a:rPr lang="en-US" sz="3200" dirty="0" err="1" smtClean="0"/>
              <a:t>seluruhnya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dibedakan</a:t>
            </a:r>
            <a:endParaRPr lang="id-ID" sz="3200" dirty="0" smtClean="0"/>
          </a:p>
          <a:p>
            <a:r>
              <a:rPr lang="en-US" sz="3200" dirty="0" err="1" smtClean="0"/>
              <a:t>Apabila</a:t>
            </a:r>
            <a:r>
              <a:rPr lang="en-US" sz="3200" dirty="0" smtClean="0"/>
              <a:t> </a:t>
            </a:r>
            <a:r>
              <a:rPr lang="en-US" sz="3200" dirty="0" err="1" smtClean="0"/>
              <a:t>obyek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dibedakan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permutasinya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berjumlah</a:t>
            </a:r>
            <a:r>
              <a:rPr lang="en-US" sz="3200" dirty="0" smtClean="0"/>
              <a:t> 1 </a:t>
            </a:r>
            <a:r>
              <a:rPr lang="en-US" sz="3200" dirty="0" err="1" smtClean="0"/>
              <a:t>saja</a:t>
            </a:r>
            <a:endParaRPr lang="id-ID" sz="32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kombinasi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kombinasi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988840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Kombinasi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pemilihan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menghiraukan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</a:t>
            </a:r>
            <a:r>
              <a:rPr lang="en-US" sz="2800" dirty="0" err="1" smtClean="0"/>
              <a:t>Kombinasi</a:t>
            </a:r>
            <a:r>
              <a:rPr lang="en-US" sz="2800" dirty="0" smtClean="0"/>
              <a:t>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sebanyak</a:t>
            </a:r>
            <a:r>
              <a:rPr lang="en-US" sz="2800" dirty="0" smtClean="0"/>
              <a:t> r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sebanyak</a:t>
            </a:r>
            <a:r>
              <a:rPr lang="en-US" sz="2800" dirty="0" smtClean="0"/>
              <a:t> n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ketentuan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r>
              <a:rPr lang="es-ES" sz="2800" dirty="0" smtClean="0"/>
              <a:t>0 &lt; r &lt; n </a:t>
            </a:r>
            <a:r>
              <a:rPr lang="es-ES" sz="2800" dirty="0" err="1" smtClean="0"/>
              <a:t>dinotasikan</a:t>
            </a:r>
            <a:r>
              <a:rPr lang="es-ES" sz="2800" dirty="0" smtClean="0"/>
              <a:t> </a:t>
            </a:r>
            <a:r>
              <a:rPr lang="es-ES" sz="2800" dirty="0" err="1" smtClean="0"/>
              <a:t>atau</a:t>
            </a:r>
            <a:r>
              <a:rPr lang="es-ES" sz="2800" dirty="0" smtClean="0"/>
              <a:t> </a:t>
            </a:r>
            <a:r>
              <a:rPr lang="es-ES" sz="2800" dirty="0" err="1" smtClean="0"/>
              <a:t>nCr</a:t>
            </a:r>
            <a:r>
              <a:rPr lang="es-ES" sz="2800" dirty="0" smtClean="0"/>
              <a:t> = </a:t>
            </a:r>
            <a:endParaRPr lang="id-ID" sz="2800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5148064" y="3501008"/>
          <a:ext cx="2520280" cy="1035115"/>
        </p:xfrm>
        <a:graphic>
          <a:graphicData uri="http://schemas.openxmlformats.org/presentationml/2006/ole">
            <p:oleObj spid="_x0000_s37889" name="Equation" r:id="rId4" imgW="609336" imgH="431613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kombinasi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/>
              <a:t>Contoh</a:t>
            </a:r>
            <a:r>
              <a:rPr lang="es-ES" sz="2800" dirty="0" smtClean="0"/>
              <a:t> :</a:t>
            </a:r>
            <a:endParaRPr lang="id-ID" sz="2800" dirty="0" smtClean="0"/>
          </a:p>
          <a:p>
            <a:r>
              <a:rPr lang="es-ES" sz="2800" dirty="0" err="1" smtClean="0"/>
              <a:t>Dalam</a:t>
            </a:r>
            <a:r>
              <a:rPr lang="es-ES" sz="2800" dirty="0" smtClean="0"/>
              <a:t> </a:t>
            </a:r>
            <a:r>
              <a:rPr lang="es-ES" sz="2800" dirty="0" err="1" smtClean="0"/>
              <a:t>berapa</a:t>
            </a:r>
            <a:r>
              <a:rPr lang="es-ES" sz="2800" dirty="0" smtClean="0"/>
              <a:t> </a:t>
            </a:r>
            <a:r>
              <a:rPr lang="es-ES" sz="2800" dirty="0" err="1" smtClean="0"/>
              <a:t>carakah</a:t>
            </a:r>
            <a:r>
              <a:rPr lang="es-ES" sz="2800" dirty="0" smtClean="0"/>
              <a:t> </a:t>
            </a:r>
            <a:r>
              <a:rPr lang="es-ES" sz="2800" dirty="0" err="1" smtClean="0"/>
              <a:t>sebuah</a:t>
            </a:r>
            <a:r>
              <a:rPr lang="es-ES" sz="2800" dirty="0" smtClean="0"/>
              <a:t> </a:t>
            </a:r>
            <a:r>
              <a:rPr lang="es-ES" sz="2800" dirty="0" err="1" smtClean="0"/>
              <a:t>panitia</a:t>
            </a:r>
            <a:r>
              <a:rPr lang="es-ES" sz="2800" dirty="0" smtClean="0"/>
              <a:t> yang </a:t>
            </a:r>
            <a:r>
              <a:rPr lang="es-ES" sz="2800" dirty="0" err="1" smtClean="0"/>
              <a:t>beranggotakan</a:t>
            </a:r>
            <a:r>
              <a:rPr lang="es-ES" sz="2800" dirty="0" smtClean="0"/>
              <a:t> 5 </a:t>
            </a:r>
            <a:r>
              <a:rPr lang="es-ES" sz="2800" dirty="0" err="1" smtClean="0"/>
              <a:t>orang</a:t>
            </a:r>
            <a:r>
              <a:rPr lang="es-ES" sz="2800" dirty="0" smtClean="0"/>
              <a:t> </a:t>
            </a:r>
            <a:r>
              <a:rPr lang="es-ES" sz="2800" dirty="0" err="1" smtClean="0"/>
              <a:t>dapat</a:t>
            </a:r>
            <a:r>
              <a:rPr lang="es-ES" sz="2800" dirty="0" smtClean="0"/>
              <a:t> </a:t>
            </a:r>
            <a:r>
              <a:rPr lang="es-ES" sz="2800" dirty="0" err="1" smtClean="0"/>
              <a:t>dibentuk</a:t>
            </a:r>
            <a:r>
              <a:rPr lang="es-ES" sz="2800" dirty="0" smtClean="0"/>
              <a:t> </a:t>
            </a:r>
            <a:r>
              <a:rPr lang="es-ES" sz="2800" dirty="0" err="1" smtClean="0"/>
              <a:t>dari</a:t>
            </a:r>
            <a:r>
              <a:rPr lang="es-ES" sz="2800" dirty="0" smtClean="0"/>
              <a:t> 6 </a:t>
            </a:r>
            <a:r>
              <a:rPr lang="es-ES" sz="2800" dirty="0" err="1" smtClean="0"/>
              <a:t>pria</a:t>
            </a:r>
            <a:r>
              <a:rPr lang="es-ES" sz="2800" dirty="0" smtClean="0"/>
              <a:t> dan 3 </a:t>
            </a:r>
            <a:r>
              <a:rPr lang="es-ES" sz="2800" dirty="0" err="1" smtClean="0"/>
              <a:t>wanita</a:t>
            </a:r>
            <a:r>
              <a:rPr lang="es-ES" sz="2800" dirty="0" smtClean="0"/>
              <a:t> </a:t>
            </a:r>
            <a:r>
              <a:rPr lang="es-ES" sz="2800" dirty="0" err="1" smtClean="0"/>
              <a:t>jika</a:t>
            </a:r>
            <a:r>
              <a:rPr lang="es-ES" sz="2800" dirty="0" smtClean="0"/>
              <a:t> </a:t>
            </a:r>
            <a:r>
              <a:rPr lang="es-ES" sz="2800" dirty="0" err="1" smtClean="0"/>
              <a:t>paling</a:t>
            </a:r>
            <a:r>
              <a:rPr lang="es-ES" sz="2800" dirty="0" smtClean="0"/>
              <a:t> </a:t>
            </a:r>
            <a:r>
              <a:rPr lang="es-ES" sz="2800" dirty="0" err="1" smtClean="0"/>
              <a:t>sedikit</a:t>
            </a:r>
            <a:r>
              <a:rPr lang="es-ES" sz="2800" dirty="0" smtClean="0"/>
              <a:t> </a:t>
            </a:r>
            <a:r>
              <a:rPr lang="es-ES" sz="2800" dirty="0" err="1" smtClean="0"/>
              <a:t>panitia</a:t>
            </a:r>
            <a:r>
              <a:rPr lang="es-ES" sz="2800" dirty="0" smtClean="0"/>
              <a:t> </a:t>
            </a:r>
            <a:r>
              <a:rPr lang="es-ES" sz="2800" dirty="0" err="1" smtClean="0"/>
              <a:t>tersebut</a:t>
            </a:r>
            <a:r>
              <a:rPr lang="es-ES" sz="2800" dirty="0" smtClean="0"/>
              <a:t> </a:t>
            </a:r>
            <a:r>
              <a:rPr lang="es-ES" sz="2800" dirty="0" err="1" smtClean="0"/>
              <a:t>harus</a:t>
            </a:r>
            <a:r>
              <a:rPr lang="es-ES" sz="2800" dirty="0" smtClean="0"/>
              <a:t> </a:t>
            </a:r>
            <a:r>
              <a:rPr lang="es-ES" sz="2800" dirty="0" err="1" smtClean="0"/>
              <a:t>beranggotakan</a:t>
            </a:r>
            <a:r>
              <a:rPr lang="es-ES" sz="2800" dirty="0" smtClean="0"/>
              <a:t> 3 </a:t>
            </a:r>
            <a:r>
              <a:rPr lang="es-ES" sz="2800" dirty="0" err="1" smtClean="0"/>
              <a:t>orang</a:t>
            </a:r>
            <a:r>
              <a:rPr lang="es-ES" sz="2800" dirty="0" smtClean="0"/>
              <a:t> </a:t>
            </a:r>
            <a:r>
              <a:rPr lang="es-ES" sz="2800" dirty="0" err="1" smtClean="0"/>
              <a:t>pria</a:t>
            </a:r>
            <a:r>
              <a:rPr lang="es-ES" sz="2800" dirty="0" smtClean="0"/>
              <a:t>?</a:t>
            </a:r>
            <a:endParaRPr lang="id-ID" sz="2800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kombinasi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77768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err="1" smtClean="0"/>
              <a:t>Panitia</a:t>
            </a:r>
            <a:r>
              <a:rPr lang="en-US" dirty="0" smtClean="0"/>
              <a:t> yang </a:t>
            </a:r>
            <a:r>
              <a:rPr lang="en-US" dirty="0" err="1" smtClean="0"/>
              <a:t>beranggotakan</a:t>
            </a:r>
            <a:r>
              <a:rPr lang="en-US" dirty="0" smtClean="0"/>
              <a:t> 3 </a:t>
            </a:r>
            <a:r>
              <a:rPr lang="en-US" dirty="0" err="1" smtClean="0"/>
              <a:t>Pria</a:t>
            </a:r>
            <a:endParaRPr lang="id-ID" dirty="0" smtClean="0"/>
          </a:p>
          <a:p>
            <a:pPr lvl="0"/>
            <a:endParaRPr lang="id-ID" dirty="0" smtClean="0"/>
          </a:p>
          <a:p>
            <a:pPr lvl="2"/>
            <a:r>
              <a:rPr lang="en-US" dirty="0" smtClean="0"/>
              <a:t>3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 </a:t>
            </a:r>
            <a:r>
              <a:rPr lang="en-US" dirty="0" err="1" smtClean="0"/>
              <a:t>Pria</a:t>
            </a:r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pPr lvl="2"/>
            <a:r>
              <a:rPr lang="en-US" dirty="0" smtClean="0"/>
              <a:t>2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Wanita</a:t>
            </a:r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pPr lvl="2"/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kombinasinya</a:t>
            </a:r>
            <a:r>
              <a:rPr lang="en-US" dirty="0" smtClean="0"/>
              <a:t> ;</a:t>
            </a:r>
            <a:endParaRPr lang="id-ID" dirty="0" smtClean="0"/>
          </a:p>
          <a:p>
            <a:endParaRPr lang="id-ID" sz="2800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3491880" y="2492896"/>
          <a:ext cx="3784420" cy="792088"/>
        </p:xfrm>
        <a:graphic>
          <a:graphicData uri="http://schemas.openxmlformats.org/presentationml/2006/ole">
            <p:oleObj spid="_x0000_s40961" name="Equation" r:id="rId4" imgW="1787465" imgH="607738" progId="Equation.3">
              <p:embed/>
            </p:oleObj>
          </a:graphicData>
        </a:graphic>
      </p:graphicFrame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4067944" y="3429000"/>
          <a:ext cx="2592288" cy="648072"/>
        </p:xfrm>
        <a:graphic>
          <a:graphicData uri="http://schemas.openxmlformats.org/presentationml/2006/ole">
            <p:oleObj spid="_x0000_s40963" name="Equation" r:id="rId5" imgW="1269449" imgH="431613" progId="Equation.3">
              <p:embed/>
            </p:oleObj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3995936" y="4437112"/>
          <a:ext cx="2952328" cy="504056"/>
        </p:xfrm>
        <a:graphic>
          <a:graphicData uri="http://schemas.openxmlformats.org/presentationml/2006/ole">
            <p:oleObj spid="_x0000_s40965" name="Equation" r:id="rId6" imgW="837836" imgH="177723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kombinasi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err="1" smtClean="0"/>
              <a:t>Panitia</a:t>
            </a:r>
            <a:r>
              <a:rPr lang="en-US" dirty="0" smtClean="0"/>
              <a:t> yang </a:t>
            </a:r>
            <a:r>
              <a:rPr lang="en-US" dirty="0" err="1" smtClean="0"/>
              <a:t>beranggotakan</a:t>
            </a:r>
            <a:r>
              <a:rPr lang="en-US" dirty="0" smtClean="0"/>
              <a:t> 4 </a:t>
            </a:r>
            <a:r>
              <a:rPr lang="en-US" dirty="0" err="1" smtClean="0"/>
              <a:t>Pria</a:t>
            </a:r>
            <a:endParaRPr lang="id-ID" dirty="0" smtClean="0"/>
          </a:p>
          <a:p>
            <a:pPr lvl="0"/>
            <a:endParaRPr lang="id-ID" dirty="0" smtClean="0"/>
          </a:p>
          <a:p>
            <a:pPr lvl="0"/>
            <a:endParaRPr lang="id-ID" dirty="0" smtClean="0"/>
          </a:p>
          <a:p>
            <a:pPr lvl="2"/>
            <a:r>
              <a:rPr lang="en-US" dirty="0" smtClean="0"/>
              <a:t>4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 </a:t>
            </a:r>
            <a:r>
              <a:rPr lang="en-US" dirty="0" err="1" smtClean="0"/>
              <a:t>Pria</a:t>
            </a:r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pPr lvl="2"/>
            <a:r>
              <a:rPr lang="en-US" dirty="0" smtClean="0"/>
              <a:t>1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Wanita</a:t>
            </a:r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pPr lvl="2"/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Kombinasinya</a:t>
            </a:r>
            <a:r>
              <a:rPr lang="en-US" dirty="0" smtClean="0"/>
              <a:t>;</a:t>
            </a:r>
            <a:endParaRPr lang="id-ID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563888" y="2708920"/>
          <a:ext cx="2448272" cy="648072"/>
        </p:xfrm>
        <a:graphic>
          <a:graphicData uri="http://schemas.openxmlformats.org/presentationml/2006/ole">
            <p:oleObj spid="_x0000_s41989" name="Equation" r:id="rId4" imgW="1346200" imgH="431800" progId="Equation.3">
              <p:embed/>
            </p:oleObj>
          </a:graphicData>
        </a:graphic>
      </p:graphicFrame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3995936" y="3789040"/>
          <a:ext cx="2348087" cy="864096"/>
        </p:xfrm>
        <a:graphic>
          <a:graphicData uri="http://schemas.openxmlformats.org/presentationml/2006/ole">
            <p:oleObj spid="_x0000_s41991" name="Equation" r:id="rId5" imgW="1180588" imgH="431613" progId="Equation.3">
              <p:embed/>
            </p:oleObj>
          </a:graphicData>
        </a:graphic>
      </p:graphicFrame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3923928" y="4941168"/>
          <a:ext cx="2336260" cy="576064"/>
        </p:xfrm>
        <a:graphic>
          <a:graphicData uri="http://schemas.openxmlformats.org/presentationml/2006/ole">
            <p:oleObj spid="_x0000_s41993" name="Equation" r:id="rId6" imgW="698197" imgH="177723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kombinasi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err="1" smtClean="0"/>
              <a:t>Panitia</a:t>
            </a:r>
            <a:r>
              <a:rPr lang="en-US" dirty="0" smtClean="0"/>
              <a:t> yang </a:t>
            </a:r>
            <a:r>
              <a:rPr lang="en-US" dirty="0" err="1" smtClean="0"/>
              <a:t>beranggotakan</a:t>
            </a:r>
            <a:r>
              <a:rPr lang="en-US" dirty="0" smtClean="0"/>
              <a:t> 5 </a:t>
            </a:r>
            <a:r>
              <a:rPr lang="en-US" dirty="0" err="1" smtClean="0"/>
              <a:t>Pria</a:t>
            </a:r>
            <a:endParaRPr lang="id-ID" dirty="0" smtClean="0"/>
          </a:p>
          <a:p>
            <a:pPr lvl="0"/>
            <a:endParaRPr lang="id-ID" dirty="0" smtClean="0"/>
          </a:p>
          <a:p>
            <a:r>
              <a:rPr lang="en-US" dirty="0" err="1" smtClean="0"/>
              <a:t>Beranggotakan</a:t>
            </a:r>
            <a:r>
              <a:rPr lang="en-US" dirty="0" smtClean="0"/>
              <a:t> 5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(0) </a:t>
            </a:r>
            <a:endParaRPr lang="id-ID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3995936" y="3284984"/>
          <a:ext cx="2936674" cy="1008112"/>
        </p:xfrm>
        <a:graphic>
          <a:graphicData uri="http://schemas.openxmlformats.org/presentationml/2006/ole">
            <p:oleObj spid="_x0000_s43013" name="Equation" r:id="rId4" imgW="1269449" imgH="431613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kombinasi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susunan</a:t>
            </a:r>
            <a:r>
              <a:rPr lang="en-US" sz="3200" dirty="0" smtClean="0"/>
              <a:t> </a:t>
            </a:r>
            <a:r>
              <a:rPr lang="en-US" sz="3200" dirty="0" err="1" smtClean="0"/>
              <a:t>panitia</a:t>
            </a:r>
            <a:r>
              <a:rPr lang="en-US" sz="3200" dirty="0" smtClean="0"/>
              <a:t> yang paling </a:t>
            </a:r>
            <a:r>
              <a:rPr lang="en-US" sz="3200" dirty="0" err="1" smtClean="0"/>
              <a:t>sedikit</a:t>
            </a:r>
            <a:r>
              <a:rPr lang="en-US" sz="3200" dirty="0" smtClean="0"/>
              <a:t> </a:t>
            </a:r>
            <a:r>
              <a:rPr lang="en-US" sz="3200" dirty="0" err="1" smtClean="0"/>
              <a:t>beranggotakan</a:t>
            </a:r>
            <a:r>
              <a:rPr lang="en-US" sz="3200" dirty="0" smtClean="0"/>
              <a:t> 3 </a:t>
            </a:r>
            <a:r>
              <a:rPr lang="en-US" sz="3200" dirty="0" err="1" smtClean="0"/>
              <a:t>orang</a:t>
            </a:r>
            <a:r>
              <a:rPr lang="en-US" sz="3200" dirty="0" smtClean="0"/>
              <a:t> </a:t>
            </a:r>
            <a:r>
              <a:rPr lang="en-US" sz="3200" dirty="0" err="1" smtClean="0"/>
              <a:t>pria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sejumlah</a:t>
            </a:r>
            <a:endParaRPr lang="id-ID" sz="3200" dirty="0" smtClean="0"/>
          </a:p>
          <a:p>
            <a:pPr algn="just"/>
            <a:endParaRPr lang="id-ID" sz="3200" dirty="0" smtClean="0"/>
          </a:p>
          <a:p>
            <a:pPr algn="just"/>
            <a:r>
              <a:rPr lang="en-US" sz="3200" dirty="0" smtClean="0"/>
              <a:t> 60 + 45 + 6 =111 </a:t>
            </a:r>
            <a:r>
              <a:rPr lang="en-US" sz="3200" dirty="0" err="1" smtClean="0"/>
              <a:t>cara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r>
              <a:rPr lang="en-US" sz="3200" dirty="0" smtClean="0"/>
              <a:t> </a:t>
            </a:r>
            <a:endParaRPr lang="id-ID" sz="3200" dirty="0" smtClean="0"/>
          </a:p>
          <a:p>
            <a:r>
              <a:rPr lang="en-US" sz="3200" dirty="0" smtClean="0"/>
              <a:t> </a:t>
            </a:r>
            <a:endParaRPr lang="id-ID" sz="3200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diskrit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27687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Descrete</a:t>
            </a:r>
            <a:r>
              <a:rPr lang="en-US" sz="2800" dirty="0" smtClean="0"/>
              <a:t> </a:t>
            </a:r>
            <a:r>
              <a:rPr lang="en-US" sz="2800" dirty="0" err="1" smtClean="0"/>
              <a:t>dikenal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sebutan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teoritis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teoritis</a:t>
            </a:r>
            <a:r>
              <a:rPr lang="en-US" sz="2800" dirty="0" smtClean="0"/>
              <a:t> </a:t>
            </a:r>
            <a:r>
              <a:rPr lang="en-US" sz="2800" dirty="0" err="1" smtClean="0"/>
              <a:t>terbentuk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random variable,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event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.</a:t>
            </a:r>
            <a:endParaRPr lang="id-ID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diskrit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844824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Contohnya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dilempar</a:t>
            </a:r>
            <a:r>
              <a:rPr lang="en-US" sz="2800" dirty="0" smtClean="0"/>
              <a:t> </a:t>
            </a:r>
            <a:r>
              <a:rPr lang="en-US" sz="2800" dirty="0" err="1" smtClean="0"/>
              <a:t>sebanyak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kali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</a:t>
            </a:r>
            <a:r>
              <a:rPr lang="en-US" sz="2800" dirty="0" smtClean="0"/>
              <a:t> </a:t>
            </a:r>
            <a:r>
              <a:rPr lang="en-US" sz="2800" dirty="0" err="1" smtClean="0"/>
              <a:t>keluar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0.5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</a:t>
            </a:r>
            <a:r>
              <a:rPr lang="en-US" sz="2800" dirty="0" smtClean="0"/>
              <a:t> </a:t>
            </a:r>
            <a:r>
              <a:rPr lang="en-US" sz="2800" dirty="0" err="1" smtClean="0"/>
              <a:t>keluar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0.5. </a:t>
            </a:r>
            <a:endParaRPr lang="id-ID" sz="2800" dirty="0" smtClean="0"/>
          </a:p>
          <a:p>
            <a:endParaRPr lang="id-ID" sz="2800" dirty="0" smtClean="0"/>
          </a:p>
          <a:p>
            <a:pPr algn="just"/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percobaan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sebanyak</a:t>
            </a:r>
            <a:r>
              <a:rPr lang="en-US" sz="2800" dirty="0" smtClean="0"/>
              <a:t> 100 kali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teoritis</a:t>
            </a:r>
            <a:r>
              <a:rPr lang="en-US" sz="2800" dirty="0" smtClean="0"/>
              <a:t> </a:t>
            </a:r>
            <a:r>
              <a:rPr lang="en-US" sz="2800" dirty="0" err="1" smtClean="0"/>
              <a:t>keluar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50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teoritis</a:t>
            </a:r>
            <a:r>
              <a:rPr lang="en-US" sz="2800" dirty="0" smtClean="0"/>
              <a:t> </a:t>
            </a:r>
            <a:r>
              <a:rPr lang="en-US" sz="2800" dirty="0" err="1" smtClean="0"/>
              <a:t>keluar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50 (0.5 x 100)</a:t>
            </a:r>
            <a:endParaRPr lang="id-ID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permutasi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permutasi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636912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800" dirty="0" smtClean="0"/>
              <a:t>P</a:t>
            </a:r>
            <a:r>
              <a:rPr lang="en-US" sz="2800" dirty="0" err="1" smtClean="0"/>
              <a:t>ermutasi</a:t>
            </a:r>
            <a:r>
              <a:rPr lang="en-US" sz="2800" dirty="0" smtClean="0"/>
              <a:t> 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penyusunan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teratur</a:t>
            </a:r>
            <a:endParaRPr lang="id-ID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permutasi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844824"/>
            <a:ext cx="77768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1"/>
            <a:r>
              <a:rPr lang="en-US" sz="2800" dirty="0" err="1" smtClean="0"/>
              <a:t>Permutasi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endParaRPr lang="id-ID" sz="28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2771800" y="2996952"/>
          <a:ext cx="3416380" cy="1008112"/>
        </p:xfrm>
        <a:graphic>
          <a:graphicData uri="http://schemas.openxmlformats.org/presentationml/2006/ole">
            <p:oleObj spid="_x0000_s27649" name="Equation" r:id="rId4" imgW="571004" imgH="177646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permutasi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844824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it-IT" sz="2400" dirty="0" smtClean="0"/>
              <a:t>Permutasi sebanyak r dari n obyek</a:t>
            </a:r>
            <a:endParaRPr lang="id-ID" sz="2400" dirty="0" smtClean="0"/>
          </a:p>
          <a:p>
            <a:pPr lvl="1" indent="-457200"/>
            <a:endParaRPr lang="id-ID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3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(ABC)  </a:t>
            </a:r>
            <a:r>
              <a:rPr lang="en-US" sz="2400" dirty="0" err="1" smtClean="0"/>
              <a:t>dipermutasikan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</a:t>
            </a:r>
            <a:r>
              <a:rPr lang="en-US" sz="2400" dirty="0" smtClean="0"/>
              <a:t> – </a:t>
            </a:r>
            <a:r>
              <a:rPr lang="en-US" sz="2400" dirty="0" err="1" smtClean="0"/>
              <a:t>masing</a:t>
            </a:r>
            <a:r>
              <a:rPr lang="en-US" sz="2400" dirty="0" smtClean="0"/>
              <a:t> 2,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permutasi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  <a:endParaRPr lang="id-ID" sz="2400" dirty="0" smtClean="0"/>
          </a:p>
          <a:p>
            <a:r>
              <a:rPr lang="en-US" sz="2400" dirty="0" smtClean="0"/>
              <a:t>AB, AC, BA, BC, CA </a:t>
            </a:r>
            <a:r>
              <a:rPr lang="en-US" sz="2400" dirty="0" err="1" smtClean="0"/>
              <a:t>dan</a:t>
            </a:r>
            <a:r>
              <a:rPr lang="en-US" sz="2400" dirty="0" smtClean="0"/>
              <a:t> CB (</a:t>
            </a:r>
            <a:r>
              <a:rPr lang="en-US" sz="2400" dirty="0" err="1" smtClean="0"/>
              <a:t>jumlah</a:t>
            </a:r>
            <a:r>
              <a:rPr lang="en-US" sz="2400" dirty="0" smtClean="0"/>
              <a:t> 6),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dirumuskan</a:t>
            </a:r>
            <a:r>
              <a:rPr lang="en-US" sz="2400" dirty="0" smtClean="0"/>
              <a:t> </a:t>
            </a:r>
            <a:endParaRPr lang="id-ID" sz="24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267744" y="4149080"/>
          <a:ext cx="1933258" cy="936104"/>
        </p:xfrm>
        <a:graphic>
          <a:graphicData uri="http://schemas.openxmlformats.org/presentationml/2006/ole">
            <p:oleObj spid="_x0000_s31747" name="Equation" r:id="rId4" imgW="901309" imgH="431613" progId="Equation.3">
              <p:embed/>
            </p:oleObj>
          </a:graphicData>
        </a:graphic>
      </p:graphicFrame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4860032" y="5013176"/>
          <a:ext cx="4104457" cy="1080120"/>
        </p:xfrm>
        <a:graphic>
          <a:graphicData uri="http://schemas.openxmlformats.org/presentationml/2006/ole">
            <p:oleObj spid="_x0000_s31751" name="Equation" r:id="rId5" imgW="18034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permutasi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844824"/>
            <a:ext cx="77768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1" indent="-457200"/>
            <a:r>
              <a:rPr lang="en-US" sz="2400" dirty="0" err="1" smtClean="0"/>
              <a:t>Permutasi</a:t>
            </a:r>
            <a:r>
              <a:rPr lang="en-US" sz="2400" dirty="0" smtClean="0"/>
              <a:t> </a:t>
            </a:r>
            <a:r>
              <a:rPr lang="en-US" sz="2400" dirty="0" err="1" smtClean="0"/>
              <a:t>keliling</a:t>
            </a:r>
            <a:endParaRPr lang="id-ID" sz="2400" dirty="0" smtClean="0"/>
          </a:p>
          <a:p>
            <a:pPr lvl="1" indent="-457200"/>
            <a:endParaRPr lang="id-ID" sz="2400" dirty="0" smtClean="0"/>
          </a:p>
          <a:p>
            <a:r>
              <a:rPr lang="it-IT" sz="2400" dirty="0" smtClean="0"/>
              <a:t>Permutasi dari obyek yang membentuk suatu lingkaran. </a:t>
            </a:r>
            <a:r>
              <a:rPr lang="en-US" sz="2400" dirty="0" err="1" smtClean="0"/>
              <a:t>Dirumuskan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:</a:t>
            </a:r>
            <a:endParaRPr lang="id-ID" sz="24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779912" y="3429000"/>
          <a:ext cx="1512168" cy="693077"/>
        </p:xfrm>
        <a:graphic>
          <a:graphicData uri="http://schemas.openxmlformats.org/presentationml/2006/ole">
            <p:oleObj spid="_x0000_s32771" name="Equation" r:id="rId4" imgW="457002" imgH="203112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permutasi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844824"/>
            <a:ext cx="77768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endParaRPr lang="id-ID" dirty="0" smtClean="0"/>
          </a:p>
          <a:p>
            <a:pPr lvl="1" indent="-457200"/>
            <a:r>
              <a:rPr lang="en-US" sz="2400" dirty="0" err="1" smtClean="0"/>
              <a:t>Permutasi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r </a:t>
            </a:r>
            <a:r>
              <a:rPr lang="en-US" sz="2400" dirty="0" err="1" smtClean="0"/>
              <a:t>dari</a:t>
            </a:r>
            <a:r>
              <a:rPr lang="en-US" sz="2400" dirty="0" smtClean="0"/>
              <a:t> n </a:t>
            </a:r>
            <a:r>
              <a:rPr lang="en-US" sz="2400" dirty="0" err="1" smtClean="0"/>
              <a:t>obyek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pengembalian</a:t>
            </a:r>
            <a:endParaRPr lang="id-ID" sz="2400" dirty="0" smtClean="0"/>
          </a:p>
          <a:p>
            <a:pPr lvl="1" indent="-457200"/>
            <a:endParaRPr lang="id-ID" sz="2400" dirty="0" smtClean="0"/>
          </a:p>
          <a:p>
            <a:r>
              <a:rPr lang="en-US" sz="2400" dirty="0" err="1" smtClean="0"/>
              <a:t>Dirumuskan</a:t>
            </a:r>
            <a:r>
              <a:rPr lang="en-US" sz="2400" dirty="0" smtClean="0"/>
              <a:t> : </a:t>
            </a:r>
            <a:endParaRPr lang="id-ID" sz="2400" dirty="0" smtClean="0"/>
          </a:p>
          <a:p>
            <a:endParaRPr lang="id-ID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: 3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 (ABC) </a:t>
            </a:r>
            <a:r>
              <a:rPr lang="en-US" sz="2400" dirty="0" err="1" smtClean="0"/>
              <a:t>dipermutasikan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2,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pengembalian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permutasinya</a:t>
            </a:r>
            <a:r>
              <a:rPr lang="en-US" sz="2400" dirty="0" smtClean="0"/>
              <a:t> : </a:t>
            </a:r>
            <a:endParaRPr lang="id-ID" sz="2400" dirty="0" smtClean="0"/>
          </a:p>
          <a:p>
            <a:endParaRPr lang="id-ID" sz="24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627783" y="3140968"/>
          <a:ext cx="1728193" cy="504056"/>
        </p:xfrm>
        <a:graphic>
          <a:graphicData uri="http://schemas.openxmlformats.org/presentationml/2006/ole">
            <p:oleObj spid="_x0000_s33795" name="Equation" r:id="rId4" imgW="583947" imgH="203112" progId="Equation.3">
              <p:embed/>
            </p:oleObj>
          </a:graphicData>
        </a:graphic>
      </p:graphicFrame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4067944" y="4725144"/>
          <a:ext cx="3168352" cy="792088"/>
        </p:xfrm>
        <a:graphic>
          <a:graphicData uri="http://schemas.openxmlformats.org/presentationml/2006/ole">
            <p:oleObj spid="_x0000_s33797" name="Equation" r:id="rId5" imgW="837836" imgH="203112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777</Words>
  <Application>Microsoft Office PowerPoint</Application>
  <PresentationFormat>On-screen Show (4:3)</PresentationFormat>
  <Paragraphs>393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anin</cp:lastModifiedBy>
  <cp:revision>15</cp:revision>
  <dcterms:created xsi:type="dcterms:W3CDTF">2012-10-30T12:21:26Z</dcterms:created>
  <dcterms:modified xsi:type="dcterms:W3CDTF">2014-06-18T04:32:38Z</dcterms:modified>
</cp:coreProperties>
</file>