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73" r:id="rId4"/>
    <p:sldId id="274" r:id="rId5"/>
    <p:sldId id="275" r:id="rId6"/>
    <p:sldId id="276" r:id="rId7"/>
    <p:sldId id="278" r:id="rId8"/>
    <p:sldId id="277" r:id="rId9"/>
    <p:sldId id="279" r:id="rId10"/>
    <p:sldId id="280" r:id="rId11"/>
    <p:sldId id="281" r:id="rId12"/>
    <p:sldId id="282" r:id="rId13"/>
    <p:sldId id="283" r:id="rId14"/>
    <p:sldId id="284" r:id="rId15"/>
    <p:sldId id="285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EDD2-0CC6-4735-BCB9-07F0D4DA93FC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C1F5-CB52-477B-A9CD-96AA09BBF6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EDD2-0CC6-4735-BCB9-07F0D4DA93FC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C1F5-CB52-477B-A9CD-96AA09BBF6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EDD2-0CC6-4735-BCB9-07F0D4DA93FC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C1F5-CB52-477B-A9CD-96AA09BBF6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EDD2-0CC6-4735-BCB9-07F0D4DA93FC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C1F5-CB52-477B-A9CD-96AA09BBF6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EDD2-0CC6-4735-BCB9-07F0D4DA93FC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C1F5-CB52-477B-A9CD-96AA09BBF6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EDD2-0CC6-4735-BCB9-07F0D4DA93FC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C1F5-CB52-477B-A9CD-96AA09BBF6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EDD2-0CC6-4735-BCB9-07F0D4DA93FC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C1F5-CB52-477B-A9CD-96AA09BBF6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EDD2-0CC6-4735-BCB9-07F0D4DA93FC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C1F5-CB52-477B-A9CD-96AA09BBF6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EDD2-0CC6-4735-BCB9-07F0D4DA93FC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C1F5-CB52-477B-A9CD-96AA09BBF6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EDD2-0CC6-4735-BCB9-07F0D4DA93FC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C1F5-CB52-477B-A9CD-96AA09BBF6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EDD2-0CC6-4735-BCB9-07F0D4DA93FC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C1F5-CB52-477B-A9CD-96AA09BBF6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4EDD2-0CC6-4735-BCB9-07F0D4DA93FC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7C1F5-CB52-477B-A9CD-96AA09BBF6B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101566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Probabilita diskrit</a:t>
            </a:r>
            <a:endParaRPr lang="en-US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Distribusi poisson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66561" name="Object 1"/>
          <p:cNvGraphicFramePr>
            <a:graphicFrameLocks noChangeAspect="1"/>
          </p:cNvGraphicFramePr>
          <p:nvPr/>
        </p:nvGraphicFramePr>
        <p:xfrm>
          <a:off x="1403648" y="2420888"/>
          <a:ext cx="3528392" cy="1152128"/>
        </p:xfrm>
        <a:graphic>
          <a:graphicData uri="http://schemas.openxmlformats.org/presentationml/2006/ole">
            <p:oleObj spid="_x0000_s66561" name="Equation" r:id="rId4" imgW="876300" imgH="419100" progId="Equation.3">
              <p:embed/>
            </p:oleObj>
          </a:graphicData>
        </a:graphic>
      </p:graphicFrame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3779912" y="4077072"/>
          <a:ext cx="2455852" cy="1152128"/>
        </p:xfrm>
        <a:graphic>
          <a:graphicData uri="http://schemas.openxmlformats.org/presentationml/2006/ole">
            <p:oleObj spid="_x0000_s66563" name="Equation" r:id="rId5" imgW="774364" imgH="355446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Distribusi poisson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1916832"/>
            <a:ext cx="705678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Apabila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diket</a:t>
            </a: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ahui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sebuah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toko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penjual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alat-alat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listrik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mencatat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penjualan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lampu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neon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rata-rata lima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buah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id-ID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Permintaan lampu nenon mengikuti distribusi poisson. Berapa probabilita permintaan lampu neon maksimal 2 buah ?</a:t>
            </a:r>
            <a:endParaRPr lang="id-ID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Distribusi poisson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755575" y="1916832"/>
          <a:ext cx="6199889" cy="3024336"/>
        </p:xfrm>
        <a:graphic>
          <a:graphicData uri="http://schemas.openxmlformats.org/presentationml/2006/ole">
            <p:oleObj spid="_x0000_s67588" name="Equation" r:id="rId4" imgW="3124200" imgH="1524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Distribusi poisson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1916832"/>
            <a:ext cx="66967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Distribusi</a:t>
            </a:r>
            <a:r>
              <a:rPr lang="en-US" sz="2400" dirty="0" smtClean="0"/>
              <a:t> Poisson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mengukur</a:t>
            </a:r>
            <a:r>
              <a:rPr lang="en-US" sz="2400" dirty="0" smtClean="0"/>
              <a:t> </a:t>
            </a:r>
            <a:r>
              <a:rPr lang="en-US" sz="2400" dirty="0" err="1" smtClean="0"/>
              <a:t>kedatangan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periode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, </a:t>
            </a:r>
            <a:r>
              <a:rPr lang="en-US" sz="2400" dirty="0" err="1" smtClean="0"/>
              <a:t>dirumuskan</a:t>
            </a:r>
            <a:r>
              <a:rPr lang="en-US" sz="2400" dirty="0" smtClean="0"/>
              <a:t> :</a:t>
            </a:r>
            <a:endParaRPr lang="id-ID" sz="2400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en-US" dirty="0" err="1" smtClean="0"/>
              <a:t>Dimana</a:t>
            </a:r>
            <a:r>
              <a:rPr lang="en-US" dirty="0" smtClean="0"/>
              <a:t>;</a:t>
            </a:r>
            <a:endParaRPr lang="id-ID" dirty="0" smtClean="0"/>
          </a:p>
          <a:p>
            <a:r>
              <a:rPr lang="id-ID" dirty="0" smtClean="0"/>
              <a:t>t</a:t>
            </a:r>
            <a:r>
              <a:rPr lang="en-US" dirty="0" smtClean="0"/>
              <a:t>: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id-ID" dirty="0" smtClean="0"/>
          </a:p>
          <a:p>
            <a:r>
              <a:rPr lang="id-ID" dirty="0" smtClean="0"/>
              <a:t>x</a:t>
            </a:r>
            <a:r>
              <a:rPr lang="en-US" dirty="0" smtClean="0"/>
              <a:t>: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kedatangan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t unit </a:t>
            </a:r>
            <a:r>
              <a:rPr lang="en-US" dirty="0" err="1" smtClean="0"/>
              <a:t>waktu</a:t>
            </a:r>
            <a:endParaRPr lang="id-ID" dirty="0" smtClean="0"/>
          </a:p>
          <a:p>
            <a:r>
              <a:rPr lang="en-US" dirty="0" smtClean="0">
                <a:sym typeface="Symbol"/>
              </a:rPr>
              <a:t></a:t>
            </a:r>
            <a:r>
              <a:rPr lang="en-US" dirty="0" smtClean="0"/>
              <a:t>: rata-rata </a:t>
            </a:r>
            <a:r>
              <a:rPr lang="en-US" dirty="0" err="1" smtClean="0"/>
              <a:t>kedatangan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69633" name="Object 1"/>
          <p:cNvGraphicFramePr>
            <a:graphicFrameLocks noChangeAspect="1"/>
          </p:cNvGraphicFramePr>
          <p:nvPr/>
        </p:nvGraphicFramePr>
        <p:xfrm>
          <a:off x="3203848" y="3212976"/>
          <a:ext cx="2464274" cy="1008112"/>
        </p:xfrm>
        <a:graphic>
          <a:graphicData uri="http://schemas.openxmlformats.org/presentationml/2006/ole">
            <p:oleObj spid="_x0000_s69633" name="Equation" r:id="rId4" imgW="1040948" imgH="418918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Distribusi poisson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1916832"/>
            <a:ext cx="70567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kereta</a:t>
            </a:r>
            <a:r>
              <a:rPr lang="en-US" sz="3200" dirty="0" smtClean="0"/>
              <a:t> </a:t>
            </a:r>
            <a:r>
              <a:rPr lang="en-US" sz="3200" dirty="0" err="1" smtClean="0"/>
              <a:t>api</a:t>
            </a:r>
            <a:r>
              <a:rPr lang="en-US" sz="3200" dirty="0" smtClean="0"/>
              <a:t> </a:t>
            </a:r>
            <a:r>
              <a:rPr lang="en-US" sz="3200" dirty="0" err="1" smtClean="0"/>
              <a:t>listrik</a:t>
            </a:r>
            <a:r>
              <a:rPr lang="en-US" sz="3200" dirty="0" smtClean="0"/>
              <a:t>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r>
              <a:rPr lang="en-US" sz="3200" dirty="0" err="1" smtClean="0"/>
              <a:t>kedatangan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stasiun</a:t>
            </a:r>
            <a:r>
              <a:rPr lang="en-US" sz="3200" dirty="0" smtClean="0"/>
              <a:t> </a:t>
            </a:r>
            <a:r>
              <a:rPr lang="en-US" sz="3200" dirty="0" err="1" smtClean="0"/>
              <a:t>cikini</a:t>
            </a:r>
            <a:r>
              <a:rPr lang="en-US" sz="3200" dirty="0" smtClean="0"/>
              <a:t> </a:t>
            </a:r>
            <a:r>
              <a:rPr lang="en-US" sz="3200" dirty="0" err="1" smtClean="0"/>
              <a:t>sebanyak</a:t>
            </a:r>
            <a:r>
              <a:rPr lang="en-US" sz="3200" dirty="0" smtClean="0"/>
              <a:t> 72 kali </a:t>
            </a:r>
            <a:r>
              <a:rPr lang="en-US" sz="3200" dirty="0" err="1" smtClean="0"/>
              <a:t>dalam</a:t>
            </a:r>
            <a:r>
              <a:rPr lang="en-US" sz="3200" dirty="0" smtClean="0"/>
              <a:t> 1 jam. </a:t>
            </a:r>
            <a:r>
              <a:rPr lang="it-IT" sz="3200" dirty="0" smtClean="0"/>
              <a:t>Berapa probabilita lewatnya 4 kereta api listrik di stasiun cikini dalam waktu 3 menit?</a:t>
            </a:r>
            <a:endParaRPr lang="id-ID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Distribusi poisson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348880"/>
            <a:ext cx="567699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101566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Distribusi binomial</a:t>
            </a:r>
            <a:endParaRPr lang="en-US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Distribusi binomial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2636912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Distribusi Binomial adalah probabilita dari event yang memiliki dua kemungkinan hasil.</a:t>
            </a:r>
            <a:endParaRPr lang="id-ID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Asumsi Distribusi binomial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844824"/>
            <a:ext cx="777686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 smtClean="0"/>
          </a:p>
          <a:p>
            <a:pPr lvl="1">
              <a:buFont typeface="Wingdings" pitchFamily="2" charset="2"/>
              <a:buChar char="q"/>
            </a:pPr>
            <a:r>
              <a:rPr lang="en-US" sz="2800" dirty="0" err="1" smtClean="0"/>
              <a:t>Probabilita</a:t>
            </a:r>
            <a:r>
              <a:rPr lang="en-US" sz="2800" dirty="0" smtClean="0"/>
              <a:t> </a:t>
            </a:r>
            <a:r>
              <a:rPr lang="en-US" sz="2800" dirty="0" err="1" smtClean="0"/>
              <a:t>peristiwa</a:t>
            </a:r>
            <a:r>
              <a:rPr lang="en-US" sz="2800" dirty="0" smtClean="0"/>
              <a:t> </a:t>
            </a:r>
            <a:r>
              <a:rPr lang="en-US" sz="2800" dirty="0" err="1" smtClean="0"/>
              <a:t>sukses</a:t>
            </a:r>
            <a:r>
              <a:rPr lang="en-US" sz="2800" dirty="0" smtClean="0"/>
              <a:t> </a:t>
            </a:r>
            <a:r>
              <a:rPr lang="en-US" sz="2800" dirty="0" err="1" smtClean="0"/>
              <a:t>dirumuskan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tetap</a:t>
            </a:r>
            <a:endParaRPr lang="id-ID" sz="2800" dirty="0" smtClean="0"/>
          </a:p>
          <a:p>
            <a:pPr lvl="1">
              <a:buFont typeface="Wingdings" pitchFamily="2" charset="2"/>
              <a:buChar char="q"/>
            </a:pP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peristiwa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mungkin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endParaRPr lang="id-ID" sz="2800" dirty="0" smtClean="0"/>
          </a:p>
          <a:p>
            <a:pPr lvl="1">
              <a:buFont typeface="Wingdings" pitchFamily="2" charset="2"/>
              <a:buChar char="q"/>
            </a:pPr>
            <a:r>
              <a:rPr lang="en-US" sz="2800" dirty="0" err="1" smtClean="0"/>
              <a:t>Masing</a:t>
            </a:r>
            <a:r>
              <a:rPr lang="en-US" sz="2800" dirty="0" smtClean="0"/>
              <a:t> – </a:t>
            </a:r>
            <a:r>
              <a:rPr lang="en-US" sz="2800" dirty="0" err="1" smtClean="0"/>
              <a:t>masing</a:t>
            </a:r>
            <a:r>
              <a:rPr lang="en-US" sz="2800" dirty="0" smtClean="0"/>
              <a:t> </a:t>
            </a:r>
            <a:r>
              <a:rPr lang="en-US" sz="2800" dirty="0" err="1" smtClean="0"/>
              <a:t>peristiwa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kejadian</a:t>
            </a:r>
            <a:r>
              <a:rPr lang="en-US" sz="2800" dirty="0" smtClean="0"/>
              <a:t> yang independent</a:t>
            </a:r>
            <a:endParaRPr lang="id-ID" sz="2800" dirty="0" smtClean="0"/>
          </a:p>
          <a:p>
            <a:pPr lvl="1">
              <a:buFont typeface="Wingdings" pitchFamily="2" charset="2"/>
              <a:buChar char="q"/>
            </a:pPr>
            <a:r>
              <a:rPr lang="it-IT" sz="2800" dirty="0" smtClean="0"/>
              <a:t>Probabilta dari setiap peristiwa adalah tetap dari percobaan yang berulang-ulang</a:t>
            </a:r>
            <a:endParaRPr lang="id-ID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Distribusi binomial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772816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Distribusi Binomial dirumuskan sebagai berikut :</a:t>
            </a:r>
            <a:br>
              <a:rPr lang="it-IT" sz="2800" dirty="0" smtClean="0"/>
            </a:br>
            <a:endParaRPr lang="id-ID" sz="2800" dirty="0" smtClean="0"/>
          </a:p>
          <a:p>
            <a:endParaRPr lang="id-ID" sz="2800" dirty="0" smtClean="0"/>
          </a:p>
          <a:p>
            <a:r>
              <a:rPr lang="en-US" sz="2800" dirty="0" err="1" smtClean="0"/>
              <a:t>Dimana</a:t>
            </a:r>
            <a:endParaRPr lang="id-ID" sz="2800" dirty="0" smtClean="0"/>
          </a:p>
          <a:p>
            <a:r>
              <a:rPr lang="en-US" sz="2800" dirty="0" smtClean="0"/>
              <a:t>r: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peristiwa</a:t>
            </a:r>
            <a:r>
              <a:rPr lang="en-US" sz="2800" dirty="0" smtClean="0"/>
              <a:t> </a:t>
            </a:r>
            <a:r>
              <a:rPr lang="en-US" sz="2800" dirty="0" err="1" smtClean="0"/>
              <a:t>sukses</a:t>
            </a:r>
            <a:endParaRPr lang="id-ID" sz="2800" dirty="0" smtClean="0"/>
          </a:p>
          <a:p>
            <a:r>
              <a:rPr lang="id-ID" sz="2800" dirty="0" smtClean="0"/>
              <a:t>n </a:t>
            </a:r>
            <a:r>
              <a:rPr lang="en-US" sz="2800" dirty="0" smtClean="0"/>
              <a:t>: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percobaan</a:t>
            </a:r>
            <a:endParaRPr lang="id-ID" sz="2800" dirty="0" smtClean="0"/>
          </a:p>
          <a:p>
            <a:r>
              <a:rPr lang="en-US" sz="2800" dirty="0" smtClean="0"/>
              <a:t>Probability </a:t>
            </a:r>
            <a:r>
              <a:rPr lang="en-US" sz="2800" dirty="0" err="1" smtClean="0"/>
              <a:t>sukses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sejmlah</a:t>
            </a:r>
            <a:r>
              <a:rPr lang="en-US" sz="2800" dirty="0" smtClean="0"/>
              <a:t> </a:t>
            </a:r>
            <a:r>
              <a:rPr lang="en-US" sz="2800" dirty="0" err="1" smtClean="0"/>
              <a:t>percobaan</a:t>
            </a:r>
            <a:endParaRPr lang="id-ID" sz="2800" dirty="0" smtClean="0"/>
          </a:p>
          <a:p>
            <a:endParaRPr lang="id-ID" sz="2800" dirty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45057" name="Object 1"/>
          <p:cNvGraphicFramePr>
            <a:graphicFrameLocks noChangeAspect="1"/>
          </p:cNvGraphicFramePr>
          <p:nvPr/>
        </p:nvGraphicFramePr>
        <p:xfrm>
          <a:off x="3995936" y="2348880"/>
          <a:ext cx="1930715" cy="792088"/>
        </p:xfrm>
        <a:graphic>
          <a:graphicData uri="http://schemas.openxmlformats.org/presentationml/2006/ole">
            <p:oleObj spid="_x0000_s45057" name="Equation" r:id="rId4" imgW="11049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Distribusi binomial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2636912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:</a:t>
            </a:r>
            <a:endParaRPr lang="id-ID" sz="2800" dirty="0" smtClean="0"/>
          </a:p>
          <a:p>
            <a:pPr lvl="0"/>
            <a:r>
              <a:rPr lang="en-US" sz="2800" dirty="0" err="1" smtClean="0"/>
              <a:t>Berapa</a:t>
            </a:r>
            <a:r>
              <a:rPr lang="en-US" sz="2800" dirty="0" smtClean="0"/>
              <a:t> </a:t>
            </a:r>
            <a:r>
              <a:rPr lang="en-US" sz="2800" dirty="0" err="1" smtClean="0"/>
              <a:t>probabilita</a:t>
            </a:r>
            <a:r>
              <a:rPr lang="en-US" sz="2800" dirty="0" smtClean="0"/>
              <a:t> </a:t>
            </a:r>
            <a:r>
              <a:rPr lang="en-US" sz="2800" dirty="0" err="1" smtClean="0"/>
              <a:t>memperoleh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sisi</a:t>
            </a:r>
            <a:r>
              <a:rPr lang="en-US" sz="2800" dirty="0" smtClean="0"/>
              <a:t> </a:t>
            </a:r>
            <a:r>
              <a:rPr lang="en-US" sz="2800" dirty="0" err="1" smtClean="0"/>
              <a:t>gambar</a:t>
            </a:r>
            <a:r>
              <a:rPr lang="en-US" sz="2800" dirty="0" smtClean="0"/>
              <a:t> 4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sisi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6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pelemparan</a:t>
            </a:r>
            <a:r>
              <a:rPr lang="en-US" sz="2800" dirty="0" smtClean="0"/>
              <a:t> </a:t>
            </a:r>
            <a:r>
              <a:rPr lang="en-US" sz="2800" dirty="0" err="1" smtClean="0"/>
              <a:t>mata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sebanyak</a:t>
            </a:r>
            <a:r>
              <a:rPr lang="en-US" sz="2800" dirty="0" smtClean="0"/>
              <a:t> 10 kali?</a:t>
            </a:r>
            <a:endParaRPr lang="id-ID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Distribusi binomial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64513" name="Object 1"/>
          <p:cNvGraphicFramePr>
            <a:graphicFrameLocks noChangeAspect="1"/>
          </p:cNvGraphicFramePr>
          <p:nvPr/>
        </p:nvGraphicFramePr>
        <p:xfrm>
          <a:off x="683568" y="2060847"/>
          <a:ext cx="792088" cy="1404835"/>
        </p:xfrm>
        <a:graphic>
          <a:graphicData uri="http://schemas.openxmlformats.org/presentationml/2006/ole">
            <p:oleObj spid="_x0000_s64513" name="Equation" r:id="rId4" imgW="495085" imgH="888614" progId="Equation.3">
              <p:embed/>
            </p:oleObj>
          </a:graphicData>
        </a:graphic>
      </p:graphicFrame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2987824" y="2636912"/>
          <a:ext cx="4444299" cy="1512168"/>
        </p:xfrm>
        <a:graphic>
          <a:graphicData uri="http://schemas.openxmlformats.org/presentationml/2006/ole">
            <p:oleObj spid="_x0000_s64515" name="Equation" r:id="rId5" imgW="1816100" imgH="7874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Distribusi binomial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916832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 </a:t>
            </a:r>
            <a:endParaRPr lang="id-ID" sz="2800" dirty="0" smtClean="0"/>
          </a:p>
          <a:p>
            <a:pPr lvl="0"/>
            <a:r>
              <a:rPr lang="en-US" sz="2800" dirty="0" err="1" smtClean="0"/>
              <a:t>Berapa</a:t>
            </a:r>
            <a:r>
              <a:rPr lang="en-US" sz="2800" dirty="0" smtClean="0"/>
              <a:t> </a:t>
            </a:r>
            <a:r>
              <a:rPr lang="en-US" sz="2800" dirty="0" err="1" smtClean="0"/>
              <a:t>probabilita</a:t>
            </a:r>
            <a:r>
              <a:rPr lang="en-US" sz="2800" dirty="0" smtClean="0"/>
              <a:t> </a:t>
            </a:r>
            <a:r>
              <a:rPr lang="en-US" sz="2800" dirty="0" err="1" smtClean="0"/>
              <a:t>memperoleh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sisi</a:t>
            </a:r>
            <a:r>
              <a:rPr lang="en-US" sz="2800" dirty="0" smtClean="0"/>
              <a:t> </a:t>
            </a:r>
            <a:r>
              <a:rPr lang="en-US" sz="2800" dirty="0" err="1" smtClean="0"/>
              <a:t>dadu</a:t>
            </a:r>
            <a:r>
              <a:rPr lang="en-US" sz="2800" dirty="0" smtClean="0"/>
              <a:t> </a:t>
            </a:r>
            <a:r>
              <a:rPr lang="en-US" sz="2800" dirty="0" err="1" smtClean="0"/>
              <a:t>bernilai</a:t>
            </a:r>
            <a:r>
              <a:rPr lang="en-US" sz="2800" dirty="0" smtClean="0"/>
              <a:t> 1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pelemparan</a:t>
            </a:r>
            <a:r>
              <a:rPr lang="en-US" sz="2800" dirty="0" smtClean="0"/>
              <a:t> </a:t>
            </a:r>
            <a:r>
              <a:rPr lang="en-US" sz="2800" dirty="0" err="1" smtClean="0"/>
              <a:t>dadu</a:t>
            </a:r>
            <a:r>
              <a:rPr lang="en-US" sz="2800" dirty="0" smtClean="0"/>
              <a:t> </a:t>
            </a:r>
            <a:r>
              <a:rPr lang="en-US" sz="2800" dirty="0" err="1" smtClean="0"/>
              <a:t>sebanyak</a:t>
            </a:r>
            <a:r>
              <a:rPr lang="en-US" sz="2800" dirty="0" smtClean="0"/>
              <a:t> 6 kali?</a:t>
            </a:r>
            <a:endParaRPr lang="id-ID" sz="2800" dirty="0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63489" name="Object 1"/>
          <p:cNvGraphicFramePr>
            <a:graphicFrameLocks noChangeAspect="1"/>
          </p:cNvGraphicFramePr>
          <p:nvPr/>
        </p:nvGraphicFramePr>
        <p:xfrm>
          <a:off x="2411760" y="4437112"/>
          <a:ext cx="4320480" cy="1266686"/>
        </p:xfrm>
        <a:graphic>
          <a:graphicData uri="http://schemas.openxmlformats.org/presentationml/2006/ole">
            <p:oleObj spid="_x0000_s63489" name="Equation" r:id="rId4" imgW="1676400" imgH="6858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Distribusi poisson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1916832"/>
            <a:ext cx="669674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 dasarnya distribusi Poisson sama dengan distribusi Binomianl, tetapi dignakan apabila  dan . Sehingga disribusi Poisson dapat digunakan untuk memperkirakan distribusi binomial.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529</Words>
  <Application>Microsoft Office PowerPoint</Application>
  <PresentationFormat>On-screen Show (4:3)</PresentationFormat>
  <Paragraphs>291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anin</cp:lastModifiedBy>
  <cp:revision>21</cp:revision>
  <dcterms:created xsi:type="dcterms:W3CDTF">2012-10-30T12:21:26Z</dcterms:created>
  <dcterms:modified xsi:type="dcterms:W3CDTF">2014-06-18T04:33:12Z</dcterms:modified>
</cp:coreProperties>
</file>