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81" r:id="rId3"/>
    <p:sldId id="283" r:id="rId4"/>
    <p:sldId id="304" r:id="rId5"/>
    <p:sldId id="305" r:id="rId6"/>
    <p:sldId id="295" r:id="rId7"/>
    <p:sldId id="296" r:id="rId8"/>
    <p:sldId id="297" r:id="rId9"/>
    <p:sldId id="298" r:id="rId10"/>
    <p:sldId id="300" r:id="rId11"/>
    <p:sldId id="301" r:id="rId12"/>
    <p:sldId id="302" r:id="rId13"/>
    <p:sldId id="303" r:id="rId14"/>
    <p:sldId id="306" r:id="rId1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BC019BA3-AA3C-40A7-A60B-5B19F75928F1}" type="datetimeFigureOut">
              <a:rPr lang="id-ID" smtClean="0"/>
              <a:pPr/>
              <a:t>18/06/2014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1612087-3BCE-49BF-B7CE-B6C70EA830BD}"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C019BA3-AA3C-40A7-A60B-5B19F75928F1}" type="datetimeFigureOut">
              <a:rPr lang="id-ID" smtClean="0"/>
              <a:pPr/>
              <a:t>18/06/2014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1612087-3BCE-49BF-B7CE-B6C70EA830BD}"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C019BA3-AA3C-40A7-A60B-5B19F75928F1}" type="datetimeFigureOut">
              <a:rPr lang="id-ID" smtClean="0"/>
              <a:pPr/>
              <a:t>18/06/2014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1612087-3BCE-49BF-B7CE-B6C70EA830BD}"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C019BA3-AA3C-40A7-A60B-5B19F75928F1}" type="datetimeFigureOut">
              <a:rPr lang="id-ID" smtClean="0"/>
              <a:pPr/>
              <a:t>18/06/2014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1612087-3BCE-49BF-B7CE-B6C70EA830BD}"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019BA3-AA3C-40A7-A60B-5B19F75928F1}" type="datetimeFigureOut">
              <a:rPr lang="id-ID" smtClean="0"/>
              <a:pPr/>
              <a:t>18/06/2014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1612087-3BCE-49BF-B7CE-B6C70EA830BD}"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BC019BA3-AA3C-40A7-A60B-5B19F75928F1}" type="datetimeFigureOut">
              <a:rPr lang="id-ID" smtClean="0"/>
              <a:pPr/>
              <a:t>18/06/2014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1612087-3BCE-49BF-B7CE-B6C70EA830BD}"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BC019BA3-AA3C-40A7-A60B-5B19F75928F1}" type="datetimeFigureOut">
              <a:rPr lang="id-ID" smtClean="0"/>
              <a:pPr/>
              <a:t>18/06/2014</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1612087-3BCE-49BF-B7CE-B6C70EA830BD}"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BC019BA3-AA3C-40A7-A60B-5B19F75928F1}" type="datetimeFigureOut">
              <a:rPr lang="id-ID" smtClean="0"/>
              <a:pPr/>
              <a:t>18/06/2014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1612087-3BCE-49BF-B7CE-B6C70EA830BD}"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019BA3-AA3C-40A7-A60B-5B19F75928F1}" type="datetimeFigureOut">
              <a:rPr lang="id-ID" smtClean="0"/>
              <a:pPr/>
              <a:t>18/06/2014</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1612087-3BCE-49BF-B7CE-B6C70EA830BD}"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019BA3-AA3C-40A7-A60B-5B19F75928F1}" type="datetimeFigureOut">
              <a:rPr lang="id-ID" smtClean="0"/>
              <a:pPr/>
              <a:t>18/06/2014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1612087-3BCE-49BF-B7CE-B6C70EA830BD}"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019BA3-AA3C-40A7-A60B-5B19F75928F1}" type="datetimeFigureOut">
              <a:rPr lang="id-ID" smtClean="0"/>
              <a:pPr/>
              <a:t>18/06/2014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1612087-3BCE-49BF-B7CE-B6C70EA830BD}"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019BA3-AA3C-40A7-A60B-5B19F75928F1}" type="datetimeFigureOut">
              <a:rPr lang="id-ID" smtClean="0"/>
              <a:pPr/>
              <a:t>18/06/2014</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612087-3BCE-49BF-B7CE-B6C70EA830BD}"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395536" y="2420888"/>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Pengumpulan DATA</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8382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Alasan</a:t>
            </a: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pemilihan</a:t>
            </a: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sampel</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0" name="TextBox 9"/>
          <p:cNvSpPr txBox="1"/>
          <p:nvPr/>
        </p:nvSpPr>
        <p:spPr>
          <a:xfrm>
            <a:off x="685800" y="1981200"/>
            <a:ext cx="7848600" cy="3539430"/>
          </a:xfrm>
          <a:prstGeom prst="rect">
            <a:avLst/>
          </a:prstGeom>
          <a:noFill/>
        </p:spPr>
        <p:txBody>
          <a:bodyPr wrap="square" rtlCol="0">
            <a:spAutoFit/>
          </a:bodyPr>
          <a:lstStyle/>
          <a:p>
            <a:r>
              <a:rPr lang="en-US" sz="3200" dirty="0" smtClean="0"/>
              <a:t>Hal-</a:t>
            </a:r>
            <a:r>
              <a:rPr lang="en-US" sz="3200" dirty="0" err="1" smtClean="0"/>
              <a:t>hal</a:t>
            </a:r>
            <a:r>
              <a:rPr lang="en-US" sz="3200" dirty="0" smtClean="0"/>
              <a:t> yang </a:t>
            </a:r>
            <a:r>
              <a:rPr lang="en-US" sz="3200" dirty="0" err="1" smtClean="0"/>
              <a:t>perlu</a:t>
            </a:r>
            <a:r>
              <a:rPr lang="en-US" sz="3200" dirty="0" smtClean="0"/>
              <a:t> </a:t>
            </a:r>
            <a:r>
              <a:rPr lang="en-US" sz="3200" dirty="0" err="1" smtClean="0"/>
              <a:t>diperhatikan</a:t>
            </a:r>
            <a:r>
              <a:rPr lang="en-US" sz="3200" dirty="0" smtClean="0"/>
              <a:t> </a:t>
            </a:r>
            <a:r>
              <a:rPr lang="en-US" sz="3200" dirty="0" err="1" smtClean="0"/>
              <a:t>dalam</a:t>
            </a:r>
            <a:r>
              <a:rPr lang="en-US" sz="3200" dirty="0" smtClean="0"/>
              <a:t> </a:t>
            </a:r>
            <a:r>
              <a:rPr lang="en-US" sz="3200" dirty="0" err="1" smtClean="0"/>
              <a:t>pengambilan</a:t>
            </a:r>
            <a:r>
              <a:rPr lang="en-US" sz="3200" dirty="0" smtClean="0"/>
              <a:t> </a:t>
            </a:r>
            <a:r>
              <a:rPr lang="en-US" sz="3200" dirty="0" err="1" smtClean="0"/>
              <a:t>sampel</a:t>
            </a:r>
            <a:r>
              <a:rPr lang="en-US" sz="3200" dirty="0" smtClean="0"/>
              <a:t>  </a:t>
            </a:r>
            <a:r>
              <a:rPr lang="en-US" sz="3200" dirty="0" err="1" smtClean="0"/>
              <a:t>yaitu</a:t>
            </a:r>
            <a:r>
              <a:rPr lang="en-US" sz="3200" dirty="0" smtClean="0"/>
              <a:t> : </a:t>
            </a:r>
          </a:p>
          <a:p>
            <a:pPr lvl="0">
              <a:buFont typeface="Wingdings" pitchFamily="2" charset="2"/>
              <a:buChar char="§"/>
            </a:pPr>
            <a:r>
              <a:rPr lang="en-US" sz="3200" dirty="0" err="1" smtClean="0"/>
              <a:t>Apakah</a:t>
            </a:r>
            <a:r>
              <a:rPr lang="en-US" sz="3200" dirty="0" smtClean="0"/>
              <a:t> </a:t>
            </a:r>
            <a:r>
              <a:rPr lang="en-US" sz="3200" dirty="0" err="1" smtClean="0"/>
              <a:t>unsur</a:t>
            </a:r>
            <a:r>
              <a:rPr lang="en-US" sz="3200" dirty="0" smtClean="0"/>
              <a:t> </a:t>
            </a:r>
            <a:r>
              <a:rPr lang="en-US" sz="3200" dirty="0" err="1" smtClean="0"/>
              <a:t>populasi</a:t>
            </a:r>
            <a:r>
              <a:rPr lang="en-US" sz="3200" dirty="0" smtClean="0"/>
              <a:t> </a:t>
            </a:r>
            <a:r>
              <a:rPr lang="en-US" sz="3200" dirty="0" err="1" smtClean="0"/>
              <a:t>bersifat</a:t>
            </a:r>
            <a:r>
              <a:rPr lang="en-US" sz="3200" dirty="0" smtClean="0"/>
              <a:t> </a:t>
            </a:r>
            <a:r>
              <a:rPr lang="en-US" sz="3200" dirty="0" err="1" smtClean="0"/>
              <a:t>homogen</a:t>
            </a:r>
            <a:r>
              <a:rPr lang="en-US" sz="3200" dirty="0" smtClean="0"/>
              <a:t> </a:t>
            </a:r>
            <a:r>
              <a:rPr lang="en-US" sz="3200" dirty="0" err="1" smtClean="0"/>
              <a:t>atau</a:t>
            </a:r>
            <a:r>
              <a:rPr lang="en-US" sz="3200" dirty="0" smtClean="0"/>
              <a:t> </a:t>
            </a:r>
            <a:r>
              <a:rPr lang="en-US" sz="3200" dirty="0" err="1" smtClean="0"/>
              <a:t>heterogen</a:t>
            </a:r>
            <a:r>
              <a:rPr lang="en-US" sz="3200" dirty="0" smtClean="0"/>
              <a:t>.</a:t>
            </a:r>
          </a:p>
          <a:p>
            <a:pPr lvl="0">
              <a:buFont typeface="Wingdings" pitchFamily="2" charset="2"/>
              <a:buChar char="§"/>
            </a:pPr>
            <a:r>
              <a:rPr lang="en-US" sz="3200" dirty="0" smtClean="0"/>
              <a:t> </a:t>
            </a:r>
            <a:r>
              <a:rPr lang="en-US" sz="3200" dirty="0" err="1" smtClean="0"/>
              <a:t>Apakah</a:t>
            </a:r>
            <a:r>
              <a:rPr lang="en-US" sz="3200" dirty="0" smtClean="0"/>
              <a:t> </a:t>
            </a:r>
            <a:r>
              <a:rPr lang="en-US" sz="3200" dirty="0" err="1" smtClean="0"/>
              <a:t>unsur</a:t>
            </a:r>
            <a:r>
              <a:rPr lang="en-US" sz="3200" dirty="0" smtClean="0"/>
              <a:t> </a:t>
            </a:r>
            <a:r>
              <a:rPr lang="en-US" sz="3200" dirty="0" err="1" smtClean="0"/>
              <a:t>populasi</a:t>
            </a:r>
            <a:r>
              <a:rPr lang="en-US" sz="3200" dirty="0" smtClean="0"/>
              <a:t> </a:t>
            </a:r>
            <a:r>
              <a:rPr lang="en-US" sz="3200" dirty="0" err="1" smtClean="0"/>
              <a:t>diketahui</a:t>
            </a:r>
            <a:r>
              <a:rPr lang="en-US" sz="3200" dirty="0" smtClean="0"/>
              <a:t> </a:t>
            </a:r>
            <a:r>
              <a:rPr lang="en-US" sz="3200" dirty="0" err="1" smtClean="0"/>
              <a:t>keberadaannya</a:t>
            </a:r>
            <a:r>
              <a:rPr lang="en-US" sz="3200" dirty="0" smtClean="0"/>
              <a:t> </a:t>
            </a:r>
            <a:r>
              <a:rPr lang="en-US" sz="3200" dirty="0" err="1" smtClean="0"/>
              <a:t>ataukah</a:t>
            </a:r>
            <a:r>
              <a:rPr lang="en-US" sz="3200" dirty="0" smtClean="0"/>
              <a:t> </a:t>
            </a:r>
            <a:r>
              <a:rPr lang="en-US" sz="3200" dirty="0" err="1" smtClean="0"/>
              <a:t>tidak</a:t>
            </a:r>
            <a:r>
              <a:rPr lang="en-US" sz="3200" dirty="0" smtClean="0"/>
              <a:t>.</a:t>
            </a:r>
          </a:p>
          <a:p>
            <a:pPr marL="609600" indent="-609600"/>
            <a:endParaRPr lang="en-US"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8382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sensus</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Content Placeholder 2"/>
          <p:cNvSpPr txBox="1">
            <a:spLocks/>
          </p:cNvSpPr>
          <p:nvPr/>
        </p:nvSpPr>
        <p:spPr bwMode="auto">
          <a:xfrm>
            <a:off x="1219200" y="1600200"/>
            <a:ext cx="7239000" cy="484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dirty="0" smtClean="0">
                <a:ln>
                  <a:noFill/>
                </a:ln>
                <a:solidFill>
                  <a:schemeClr val="tx1"/>
                </a:solidFill>
                <a:effectLst/>
                <a:uLnTx/>
                <a:uFillTx/>
                <a:latin typeface="+mn-lt"/>
                <a:ea typeface="+mn-ea"/>
                <a:cs typeface="+mn-cs"/>
              </a:rPr>
              <a:t>Bila populasi nya kecil dan</a:t>
            </a:r>
          </a:p>
          <a:p>
            <a:pPr marL="342900" marR="0" lvl="0" indent="-342900" algn="just"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dirty="0" smtClean="0">
                <a:ln>
                  <a:noFill/>
                </a:ln>
                <a:solidFill>
                  <a:schemeClr val="tx1"/>
                </a:solidFill>
                <a:effectLst/>
                <a:uLnTx/>
                <a:uFillTx/>
                <a:latin typeface="+mn-lt"/>
                <a:ea typeface="+mn-ea"/>
                <a:cs typeface="+mn-cs"/>
              </a:rPr>
              <a:t>Bila masing-masing elemen agak berbeda satu sama lain.</a:t>
            </a: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8382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Sampel</a:t>
            </a: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yang </a:t>
            </a:r>
            <a:r>
              <a:rPr lang="en-US"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baik</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8" name="Content Placeholder 2"/>
          <p:cNvSpPr txBox="1">
            <a:spLocks/>
          </p:cNvSpPr>
          <p:nvPr/>
        </p:nvSpPr>
        <p:spPr bwMode="auto">
          <a:xfrm>
            <a:off x="990600" y="1524000"/>
            <a:ext cx="7239000" cy="484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85000" lnSpcReduction="20000"/>
          </a:bodyPr>
          <a:lstStyle/>
          <a:p>
            <a:pPr marL="342900" marR="0" lvl="0" indent="-342900" algn="l" defTabSz="914400" rtl="0" eaLnBrk="1" fontAlgn="base" latinLnBrk="0" hangingPunct="1">
              <a:lnSpc>
                <a:spcPct val="100000"/>
              </a:lnSpc>
              <a:spcBef>
                <a:spcPct val="20000"/>
              </a:spcBef>
              <a:spcAft>
                <a:spcPct val="0"/>
              </a:spcAft>
              <a:buClrTx/>
              <a:buSzTx/>
              <a:buFont typeface="Arial" pitchFamily="34" charset="0"/>
              <a:buNone/>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1. Akurasi : sampai sejauh mana sampel tidak dipengaruhi bias. Jadi akurat itu artinya tidak bias.</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Sampel yang akurat adalah sampel yang dimanfaatkan untuk menyeimbangkan penilaian di antara anggota-anggota sampel.</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Dengan kata lain, sampel yang akurat adalah sampel yang tidak terdapat “varians sistematik”.</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Varians sistematik adalah variasi dalam penialian yang mengacu pada pengaruh yang diketahui, yang menyebabkan skor lebih berstandar pada satu petunjuk ketimbang yang lain.</a:t>
            </a: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838200"/>
            <a:ext cx="8610600" cy="861774"/>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2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Langkah</a:t>
            </a:r>
            <a:r>
              <a:rPr lang="en-US"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32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pengambilan</a:t>
            </a:r>
            <a:r>
              <a:rPr lang="en-US"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32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Sampel</a:t>
            </a:r>
            <a:endParaRPr lang="en-US"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Rectangle 3"/>
          <p:cNvSpPr txBox="1">
            <a:spLocks noChangeArrowheads="1"/>
          </p:cNvSpPr>
          <p:nvPr/>
        </p:nvSpPr>
        <p:spPr bwMode="auto">
          <a:xfrm>
            <a:off x="838200" y="1600200"/>
            <a:ext cx="7239000" cy="484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609600" marR="0" lvl="0" indent="-609600" algn="l" defTabSz="914400" rtl="0" eaLnBrk="1" fontAlgn="base" latinLnBrk="0" hangingPunct="1">
              <a:lnSpc>
                <a:spcPct val="100000"/>
              </a:lnSpc>
              <a:spcBef>
                <a:spcPct val="20000"/>
              </a:spcBef>
              <a:spcAft>
                <a:spcPct val="0"/>
              </a:spcAft>
              <a:buClrTx/>
              <a:buSzTx/>
              <a:buFontTx/>
              <a:buAutoNum type="arabicPeriod"/>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Tentukan secara jelas populasi yang menjadi sasaran penelitiannya (target population).</a:t>
            </a:r>
          </a:p>
          <a:p>
            <a:pPr marL="609600" marR="0" lvl="0" indent="-609600" algn="l" defTabSz="914400" rtl="0" eaLnBrk="1" fontAlgn="base" latinLnBrk="0" hangingPunct="1">
              <a:lnSpc>
                <a:spcPct val="10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	Populasi sasaran adalah populasi yang nantinya akan menjadi cakupan kesimpulan penelitian.</a:t>
            </a:r>
          </a:p>
          <a:p>
            <a:pPr marL="609600" marR="0" lvl="0" indent="-609600" algn="l" defTabSz="914400" rtl="0" eaLnBrk="1" fontAlgn="base" latinLnBrk="0" hangingPunct="1">
              <a:lnSpc>
                <a:spcPct val="10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2. 	Tentukan parameter penting populasi’ yaitu deskriptor (ratap-rata, varians, atau proporsi, Etc) dari variabel  dalam sebuah populasi.  </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838200"/>
            <a:ext cx="8610600" cy="861774"/>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Alat pengumpul data</a:t>
            </a:r>
            <a:endParaRPr lang="en-US"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8" name="Text Box 5"/>
          <p:cNvSpPr txBox="1">
            <a:spLocks noChangeArrowheads="1"/>
          </p:cNvSpPr>
          <p:nvPr/>
        </p:nvSpPr>
        <p:spPr bwMode="auto">
          <a:xfrm>
            <a:off x="381000" y="1524000"/>
            <a:ext cx="8305800" cy="3570208"/>
          </a:xfrm>
          <a:prstGeom prst="rect">
            <a:avLst/>
          </a:prstGeom>
          <a:noFill/>
          <a:ln w="9525">
            <a:noFill/>
            <a:miter lim="800000"/>
            <a:headEnd/>
            <a:tailEnd/>
          </a:ln>
          <a:effectLst/>
        </p:spPr>
        <p:txBody>
          <a:bodyPr>
            <a:spAutoFit/>
          </a:bodyPr>
          <a:lstStyle/>
          <a:p>
            <a:pPr marL="342900" indent="-342900" eaLnBrk="0" hangingPunct="0"/>
            <a:endParaRPr lang="en-US" b="1" dirty="0">
              <a:solidFill>
                <a:schemeClr val="hlink"/>
              </a:solidFill>
              <a:latin typeface="Tahoma" pitchFamily="34" charset="0"/>
            </a:endParaRPr>
          </a:p>
          <a:p>
            <a:pPr marL="342900" indent="-342900" eaLnBrk="0" hangingPunct="0">
              <a:buFontTx/>
              <a:buChar char="•"/>
            </a:pPr>
            <a:r>
              <a:rPr lang="en-US" sz="2400" b="1" dirty="0">
                <a:solidFill>
                  <a:srgbClr val="008000"/>
                </a:solidFill>
                <a:latin typeface="Tahoma" pitchFamily="34" charset="0"/>
              </a:rPr>
              <a:t> </a:t>
            </a:r>
            <a:r>
              <a:rPr lang="en-US" sz="2400" b="1" dirty="0" err="1">
                <a:solidFill>
                  <a:srgbClr val="008000"/>
                </a:solidFill>
                <a:latin typeface="Tahoma" pitchFamily="34" charset="0"/>
              </a:rPr>
              <a:t>Daftar</a:t>
            </a:r>
            <a:r>
              <a:rPr lang="en-US" sz="2400" b="1" dirty="0">
                <a:solidFill>
                  <a:srgbClr val="008000"/>
                </a:solidFill>
                <a:latin typeface="Tahoma" pitchFamily="34" charset="0"/>
              </a:rPr>
              <a:t> </a:t>
            </a:r>
            <a:r>
              <a:rPr lang="en-US" sz="2400" b="1" dirty="0" err="1">
                <a:solidFill>
                  <a:srgbClr val="008000"/>
                </a:solidFill>
                <a:latin typeface="Tahoma" pitchFamily="34" charset="0"/>
              </a:rPr>
              <a:t>Pertanyaan</a:t>
            </a:r>
            <a:r>
              <a:rPr lang="en-US" b="1" dirty="0">
                <a:solidFill>
                  <a:schemeClr val="hlink"/>
                </a:solidFill>
                <a:latin typeface="Tahoma" pitchFamily="34" charset="0"/>
              </a:rPr>
              <a:t> </a:t>
            </a:r>
            <a:r>
              <a:rPr lang="en-US" sz="2400" b="1" dirty="0">
                <a:solidFill>
                  <a:srgbClr val="FF9900"/>
                </a:solidFill>
                <a:latin typeface="Tahoma" pitchFamily="34" charset="0"/>
              </a:rPr>
              <a:t>(</a:t>
            </a:r>
            <a:r>
              <a:rPr lang="en-US" sz="2400" b="1" i="1" dirty="0">
                <a:solidFill>
                  <a:srgbClr val="FF9900"/>
                </a:solidFill>
                <a:latin typeface="Tahoma" pitchFamily="34" charset="0"/>
              </a:rPr>
              <a:t>Questionnaire</a:t>
            </a:r>
            <a:r>
              <a:rPr lang="en-US" sz="2400" b="1" dirty="0">
                <a:solidFill>
                  <a:srgbClr val="FF9900"/>
                </a:solidFill>
                <a:latin typeface="Tahoma" pitchFamily="34" charset="0"/>
              </a:rPr>
              <a:t>)</a:t>
            </a:r>
            <a:r>
              <a:rPr lang="en-US" sz="2400" dirty="0">
                <a:solidFill>
                  <a:srgbClr val="FF9900"/>
                </a:solidFill>
                <a:latin typeface="Times New Roman" pitchFamily="18" charset="0"/>
              </a:rPr>
              <a:t> </a:t>
            </a:r>
          </a:p>
          <a:p>
            <a:pPr marL="342900" indent="-342900" eaLnBrk="0" hangingPunct="0"/>
            <a:r>
              <a:rPr lang="en-US" dirty="0">
                <a:latin typeface="Times New Roman" pitchFamily="18" charset="0"/>
              </a:rPr>
              <a:t>      </a:t>
            </a:r>
            <a:r>
              <a:rPr lang="en-US" dirty="0">
                <a:latin typeface="Tahoma" pitchFamily="34" charset="0"/>
              </a:rPr>
              <a:t>  </a:t>
            </a:r>
            <a:r>
              <a:rPr lang="en-US" sz="2000" b="1" dirty="0">
                <a:solidFill>
                  <a:srgbClr val="FF6600"/>
                </a:solidFill>
                <a:latin typeface="Tahoma" pitchFamily="34" charset="0"/>
              </a:rPr>
              <a:t>a)</a:t>
            </a:r>
            <a:r>
              <a:rPr lang="en-US" sz="2000" dirty="0">
                <a:latin typeface="Tahoma" pitchFamily="34" charset="0"/>
              </a:rPr>
              <a:t>.  </a:t>
            </a:r>
            <a:r>
              <a:rPr lang="en-US" sz="2000" dirty="0" err="1">
                <a:latin typeface="Tahoma" pitchFamily="34" charset="0"/>
              </a:rPr>
              <a:t>Pertanyaan</a:t>
            </a:r>
            <a:r>
              <a:rPr lang="en-US" sz="2000" dirty="0">
                <a:latin typeface="Tahoma" pitchFamily="34" charset="0"/>
              </a:rPr>
              <a:t> </a:t>
            </a:r>
            <a:r>
              <a:rPr lang="en-US" sz="2000" dirty="0" err="1">
                <a:latin typeface="Tahoma" pitchFamily="34" charset="0"/>
              </a:rPr>
              <a:t>tertutup</a:t>
            </a:r>
            <a:r>
              <a:rPr lang="en-US" sz="2000" dirty="0">
                <a:latin typeface="Tahoma" pitchFamily="34" charset="0"/>
              </a:rPr>
              <a:t>                                                                                  </a:t>
            </a:r>
          </a:p>
          <a:p>
            <a:pPr marL="342900" indent="-342900" eaLnBrk="0" hangingPunct="0"/>
            <a:r>
              <a:rPr lang="en-US" sz="2000" dirty="0">
                <a:latin typeface="Tahoma" pitchFamily="34" charset="0"/>
              </a:rPr>
              <a:t>      </a:t>
            </a:r>
            <a:r>
              <a:rPr lang="en-US" sz="2000" b="1" dirty="0">
                <a:solidFill>
                  <a:srgbClr val="FF6600"/>
                </a:solidFill>
                <a:latin typeface="Tahoma" pitchFamily="34" charset="0"/>
              </a:rPr>
              <a:t>b)</a:t>
            </a:r>
            <a:r>
              <a:rPr lang="en-US" sz="2000" dirty="0">
                <a:latin typeface="Tahoma" pitchFamily="34" charset="0"/>
              </a:rPr>
              <a:t>.  </a:t>
            </a:r>
            <a:r>
              <a:rPr lang="en-US" sz="2000" dirty="0" err="1">
                <a:latin typeface="Tahoma" pitchFamily="34" charset="0"/>
              </a:rPr>
              <a:t>Pertanyaan</a:t>
            </a:r>
            <a:r>
              <a:rPr lang="en-US" sz="2000" dirty="0">
                <a:latin typeface="Tahoma" pitchFamily="34" charset="0"/>
              </a:rPr>
              <a:t> </a:t>
            </a:r>
            <a:r>
              <a:rPr lang="en-US" sz="2000" dirty="0" err="1">
                <a:latin typeface="Tahoma" pitchFamily="34" charset="0"/>
              </a:rPr>
              <a:t>terbuka</a:t>
            </a:r>
            <a:endParaRPr lang="en-US" sz="2000" dirty="0">
              <a:latin typeface="Tahoma" pitchFamily="34" charset="0"/>
            </a:endParaRPr>
          </a:p>
          <a:p>
            <a:pPr marL="342900" indent="-342900" eaLnBrk="0" hangingPunct="0"/>
            <a:endParaRPr lang="en-US" sz="2400" b="1" i="1" dirty="0">
              <a:solidFill>
                <a:srgbClr val="CCCC00"/>
              </a:solidFill>
              <a:latin typeface="Tahoma" pitchFamily="34" charset="0"/>
            </a:endParaRPr>
          </a:p>
          <a:p>
            <a:pPr marL="342900" indent="-342900" eaLnBrk="0" hangingPunct="0">
              <a:buFontTx/>
              <a:buAutoNum type="arabicPeriod" startAt="2"/>
            </a:pPr>
            <a:r>
              <a:rPr lang="en-US" sz="2400" b="1" dirty="0">
                <a:solidFill>
                  <a:srgbClr val="008000"/>
                </a:solidFill>
                <a:latin typeface="Tahoma" pitchFamily="34" charset="0"/>
              </a:rPr>
              <a:t> </a:t>
            </a:r>
            <a:r>
              <a:rPr lang="en-US" sz="2400" b="1" dirty="0" err="1">
                <a:solidFill>
                  <a:srgbClr val="008000"/>
                </a:solidFill>
                <a:latin typeface="Tahoma" pitchFamily="34" charset="0"/>
              </a:rPr>
              <a:t>Wawancara</a:t>
            </a:r>
            <a:r>
              <a:rPr lang="en-US" sz="2400" b="1" dirty="0">
                <a:solidFill>
                  <a:schemeClr val="hlink"/>
                </a:solidFill>
                <a:latin typeface="Tahoma" pitchFamily="34" charset="0"/>
              </a:rPr>
              <a:t> </a:t>
            </a:r>
            <a:r>
              <a:rPr lang="en-US" sz="2400" b="1" dirty="0">
                <a:solidFill>
                  <a:srgbClr val="FF9900"/>
                </a:solidFill>
                <a:latin typeface="Tahoma" pitchFamily="34" charset="0"/>
              </a:rPr>
              <a:t>(</a:t>
            </a:r>
            <a:r>
              <a:rPr lang="en-US" sz="2400" b="1" i="1" dirty="0">
                <a:solidFill>
                  <a:srgbClr val="FF9900"/>
                </a:solidFill>
                <a:latin typeface="Tahoma" pitchFamily="34" charset="0"/>
              </a:rPr>
              <a:t>Interview</a:t>
            </a:r>
            <a:r>
              <a:rPr lang="en-US" sz="2400" b="1" dirty="0">
                <a:solidFill>
                  <a:srgbClr val="FF9900"/>
                </a:solidFill>
                <a:latin typeface="Tahoma" pitchFamily="34" charset="0"/>
              </a:rPr>
              <a:t>)</a:t>
            </a:r>
          </a:p>
          <a:p>
            <a:pPr marL="342900" indent="-342900" eaLnBrk="0" hangingPunct="0"/>
            <a:endParaRPr lang="en-US" sz="2400" b="1" dirty="0">
              <a:solidFill>
                <a:srgbClr val="FF9900"/>
              </a:solidFill>
              <a:latin typeface="Tahoma" pitchFamily="34" charset="0"/>
            </a:endParaRPr>
          </a:p>
          <a:p>
            <a:pPr marL="342900" indent="-342900" eaLnBrk="0" hangingPunct="0"/>
            <a:r>
              <a:rPr lang="en-US" sz="2400" b="1" dirty="0">
                <a:solidFill>
                  <a:srgbClr val="008000"/>
                </a:solidFill>
                <a:latin typeface="Tahoma" pitchFamily="34" charset="0"/>
              </a:rPr>
              <a:t>3.</a:t>
            </a:r>
            <a:r>
              <a:rPr lang="en-US" b="1" dirty="0">
                <a:solidFill>
                  <a:schemeClr val="hlink"/>
                </a:solidFill>
                <a:latin typeface="Tahoma" pitchFamily="34" charset="0"/>
              </a:rPr>
              <a:t>  </a:t>
            </a:r>
            <a:r>
              <a:rPr lang="en-US" sz="2400" b="1" dirty="0" err="1">
                <a:solidFill>
                  <a:srgbClr val="008000"/>
                </a:solidFill>
                <a:latin typeface="Tahoma" pitchFamily="34" charset="0"/>
              </a:rPr>
              <a:t>Pengamatan</a:t>
            </a:r>
            <a:r>
              <a:rPr lang="en-US" sz="2400" b="1" dirty="0">
                <a:solidFill>
                  <a:srgbClr val="008000"/>
                </a:solidFill>
                <a:latin typeface="Tahoma" pitchFamily="34" charset="0"/>
              </a:rPr>
              <a:t> </a:t>
            </a:r>
            <a:r>
              <a:rPr lang="en-US" sz="2400" b="1" dirty="0" err="1">
                <a:solidFill>
                  <a:srgbClr val="008000"/>
                </a:solidFill>
                <a:latin typeface="Tahoma" pitchFamily="34" charset="0"/>
              </a:rPr>
              <a:t>langsung</a:t>
            </a:r>
            <a:r>
              <a:rPr lang="en-US" sz="2400" b="1" dirty="0">
                <a:solidFill>
                  <a:srgbClr val="008000"/>
                </a:solidFill>
                <a:latin typeface="Tahoma" pitchFamily="34" charset="0"/>
              </a:rPr>
              <a:t> </a:t>
            </a:r>
            <a:r>
              <a:rPr lang="en-US" sz="2400" b="1" dirty="0">
                <a:solidFill>
                  <a:srgbClr val="FF9900"/>
                </a:solidFill>
                <a:latin typeface="Tahoma" pitchFamily="34" charset="0"/>
              </a:rPr>
              <a:t>(</a:t>
            </a:r>
            <a:r>
              <a:rPr lang="en-US" sz="2400" b="1" i="1" dirty="0" err="1">
                <a:solidFill>
                  <a:srgbClr val="FF9900"/>
                </a:solidFill>
                <a:latin typeface="Tahoma" pitchFamily="34" charset="0"/>
              </a:rPr>
              <a:t>Observasi</a:t>
            </a:r>
            <a:r>
              <a:rPr lang="en-US" sz="2400" b="1" dirty="0">
                <a:solidFill>
                  <a:srgbClr val="FF9900"/>
                </a:solidFill>
                <a:latin typeface="Tahoma" pitchFamily="34" charset="0"/>
              </a:rPr>
              <a:t>)</a:t>
            </a:r>
          </a:p>
          <a:p>
            <a:pPr marL="342900" indent="-342900" eaLnBrk="0" hangingPunct="0"/>
            <a:endParaRPr lang="en-US" sz="2400" b="1" dirty="0">
              <a:solidFill>
                <a:srgbClr val="FF9900"/>
              </a:solidFill>
              <a:latin typeface="Tahoma" pitchFamily="34" charset="0"/>
            </a:endParaRPr>
          </a:p>
          <a:p>
            <a:pPr marL="342900" indent="-342900" eaLnBrk="0" hangingPunct="0"/>
            <a:endParaRPr lang="en-US" dirty="0">
              <a:solidFill>
                <a:srgbClr val="996633"/>
              </a:solidFill>
              <a:latin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204864"/>
            <a:ext cx="8229600" cy="1143000"/>
          </a:xfrm>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179512" y="0"/>
            <a:ext cx="9144000" cy="6858000"/>
          </a:xfrm>
          <a:prstGeom prst="rect">
            <a:avLst/>
          </a:prstGeom>
          <a:noFill/>
          <a:ln w="9525">
            <a:noFill/>
            <a:miter lim="800000"/>
            <a:headEnd/>
            <a:tailEnd/>
          </a:ln>
        </p:spPr>
      </p:pic>
      <p:sp>
        <p:nvSpPr>
          <p:cNvPr id="6" name="Rectangle 4"/>
          <p:cNvSpPr>
            <a:spLocks noChangeArrowheads="1"/>
          </p:cNvSpPr>
          <p:nvPr/>
        </p:nvSpPr>
        <p:spPr bwMode="auto">
          <a:xfrm>
            <a:off x="467544" y="2204864"/>
            <a:ext cx="8229600" cy="1752600"/>
          </a:xfrm>
          <a:prstGeom prst="rect">
            <a:avLst/>
          </a:prstGeom>
          <a:noFill/>
          <a:ln w="9525">
            <a:noFill/>
            <a:miter lim="800000"/>
            <a:headEnd/>
            <a:tailEnd/>
          </a:ln>
          <a:effectLst/>
        </p:spPr>
        <p:txBody>
          <a:bodyPr anchor="ctr"/>
          <a:lstStyle/>
          <a:p>
            <a:pPr algn="ctr"/>
            <a:r>
              <a:rPr lang="en-US" sz="3200" b="1" dirty="0" err="1">
                <a:solidFill>
                  <a:srgbClr val="CC3300"/>
                </a:solidFill>
                <a:latin typeface="Arial Black" pitchFamily="34" charset="0"/>
              </a:rPr>
              <a:t>Statistika</a:t>
            </a:r>
            <a:r>
              <a:rPr lang="en-US" sz="3200" b="1" dirty="0">
                <a:solidFill>
                  <a:srgbClr val="CC3300"/>
                </a:solidFill>
                <a:latin typeface="Arial Black" pitchFamily="34" charset="0"/>
              </a:rPr>
              <a:t>,</a:t>
            </a:r>
            <a:br>
              <a:rPr lang="en-US" sz="3200" b="1" dirty="0">
                <a:solidFill>
                  <a:srgbClr val="CC3300"/>
                </a:solidFill>
                <a:latin typeface="Arial Black" pitchFamily="34" charset="0"/>
              </a:rPr>
            </a:br>
            <a:r>
              <a:rPr lang="en-US" sz="2000" dirty="0" err="1">
                <a:solidFill>
                  <a:srgbClr val="0000FF"/>
                </a:solidFill>
                <a:latin typeface="Tahoma" pitchFamily="34" charset="0"/>
              </a:rPr>
              <a:t>Pengetahuan</a:t>
            </a:r>
            <a:r>
              <a:rPr lang="en-US" sz="2000" dirty="0">
                <a:solidFill>
                  <a:srgbClr val="0000FF"/>
                </a:solidFill>
                <a:latin typeface="Tahoma" pitchFamily="34" charset="0"/>
              </a:rPr>
              <a:t> yang </a:t>
            </a:r>
            <a:r>
              <a:rPr lang="en-US" sz="2000" dirty="0" err="1">
                <a:solidFill>
                  <a:srgbClr val="0000FF"/>
                </a:solidFill>
                <a:latin typeface="Tahoma" pitchFamily="34" charset="0"/>
              </a:rPr>
              <a:t>berhubungan</a:t>
            </a:r>
            <a:r>
              <a:rPr lang="en-US" sz="2000" dirty="0">
                <a:solidFill>
                  <a:srgbClr val="0000FF"/>
                </a:solidFill>
                <a:latin typeface="Tahoma" pitchFamily="34" charset="0"/>
              </a:rPr>
              <a:t> </a:t>
            </a:r>
            <a:r>
              <a:rPr lang="en-US" sz="2000" dirty="0" err="1">
                <a:solidFill>
                  <a:srgbClr val="0000FF"/>
                </a:solidFill>
                <a:latin typeface="Tahoma" pitchFamily="34" charset="0"/>
              </a:rPr>
              <a:t>dengan</a:t>
            </a:r>
            <a:r>
              <a:rPr lang="en-US" sz="2000" dirty="0">
                <a:solidFill>
                  <a:srgbClr val="0000FF"/>
                </a:solidFill>
                <a:latin typeface="Tahoma" pitchFamily="34" charset="0"/>
              </a:rPr>
              <a:t> </a:t>
            </a:r>
            <a:r>
              <a:rPr lang="en-US" sz="2000" dirty="0" err="1">
                <a:solidFill>
                  <a:srgbClr val="0000FF"/>
                </a:solidFill>
                <a:latin typeface="Tahoma" pitchFamily="34" charset="0"/>
              </a:rPr>
              <a:t>pengumpulan</a:t>
            </a:r>
            <a:r>
              <a:rPr lang="en-US" sz="2000" dirty="0">
                <a:solidFill>
                  <a:srgbClr val="0000FF"/>
                </a:solidFill>
                <a:latin typeface="Tahoma" pitchFamily="34" charset="0"/>
              </a:rPr>
              <a:t>, </a:t>
            </a:r>
            <a:r>
              <a:rPr lang="en-US" sz="2000" dirty="0" err="1">
                <a:solidFill>
                  <a:srgbClr val="0000FF"/>
                </a:solidFill>
                <a:latin typeface="Tahoma" pitchFamily="34" charset="0"/>
              </a:rPr>
              <a:t>pengolahan</a:t>
            </a:r>
            <a:r>
              <a:rPr lang="en-US" sz="2000" dirty="0">
                <a:solidFill>
                  <a:srgbClr val="0000FF"/>
                </a:solidFill>
                <a:latin typeface="Tahoma" pitchFamily="34" charset="0"/>
              </a:rPr>
              <a:t>, </a:t>
            </a:r>
            <a:r>
              <a:rPr lang="en-US" sz="2000" dirty="0" err="1">
                <a:solidFill>
                  <a:srgbClr val="0000FF"/>
                </a:solidFill>
                <a:latin typeface="Tahoma" pitchFamily="34" charset="0"/>
              </a:rPr>
              <a:t>penyajian</a:t>
            </a:r>
            <a:r>
              <a:rPr lang="en-US" sz="2000" dirty="0">
                <a:solidFill>
                  <a:srgbClr val="0000FF"/>
                </a:solidFill>
                <a:latin typeface="Tahoma" pitchFamily="34" charset="0"/>
              </a:rPr>
              <a:t> </a:t>
            </a:r>
            <a:r>
              <a:rPr lang="en-US" sz="2000" dirty="0" err="1">
                <a:solidFill>
                  <a:srgbClr val="0000FF"/>
                </a:solidFill>
                <a:latin typeface="Tahoma" pitchFamily="34" charset="0"/>
              </a:rPr>
              <a:t>dan</a:t>
            </a:r>
            <a:r>
              <a:rPr lang="en-US" sz="2000" dirty="0">
                <a:solidFill>
                  <a:srgbClr val="0000FF"/>
                </a:solidFill>
                <a:latin typeface="Tahoma" pitchFamily="34" charset="0"/>
              </a:rPr>
              <a:t> </a:t>
            </a:r>
            <a:r>
              <a:rPr lang="en-US" sz="2000" dirty="0" err="1">
                <a:solidFill>
                  <a:srgbClr val="0000FF"/>
                </a:solidFill>
                <a:latin typeface="Tahoma" pitchFamily="34" charset="0"/>
              </a:rPr>
              <a:t>analisa</a:t>
            </a:r>
            <a:r>
              <a:rPr lang="en-US" sz="2000" dirty="0">
                <a:solidFill>
                  <a:srgbClr val="0000FF"/>
                </a:solidFill>
                <a:latin typeface="Tahoma" pitchFamily="34" charset="0"/>
              </a:rPr>
              <a:t> </a:t>
            </a:r>
            <a:r>
              <a:rPr lang="en-US" sz="4400" dirty="0">
                <a:solidFill>
                  <a:srgbClr val="0000FF"/>
                </a:solidFill>
                <a:latin typeface="Tahoma" pitchFamily="34" charset="0"/>
              </a:rPr>
              <a:t>data</a:t>
            </a:r>
            <a:r>
              <a:rPr lang="en-US" sz="2000" dirty="0">
                <a:solidFill>
                  <a:srgbClr val="0000FF"/>
                </a:solidFill>
                <a:latin typeface="Tahoma" pitchFamily="34" charset="0"/>
              </a:rPr>
              <a:t> </a:t>
            </a:r>
            <a:r>
              <a:rPr lang="en-US" sz="2000" dirty="0" err="1">
                <a:solidFill>
                  <a:srgbClr val="0000FF"/>
                </a:solidFill>
                <a:latin typeface="Tahoma" pitchFamily="34" charset="0"/>
              </a:rPr>
              <a:t>serta</a:t>
            </a:r>
            <a:r>
              <a:rPr lang="en-US" sz="2000" dirty="0">
                <a:solidFill>
                  <a:srgbClr val="0000FF"/>
                </a:solidFill>
                <a:latin typeface="Tahoma" pitchFamily="34" charset="0"/>
              </a:rPr>
              <a:t> </a:t>
            </a:r>
            <a:r>
              <a:rPr lang="en-US" sz="2000" dirty="0" err="1">
                <a:solidFill>
                  <a:srgbClr val="0000FF"/>
                </a:solidFill>
                <a:latin typeface="Tahoma" pitchFamily="34" charset="0"/>
              </a:rPr>
              <a:t>pengambilan</a:t>
            </a:r>
            <a:r>
              <a:rPr lang="en-US" sz="2000" dirty="0">
                <a:solidFill>
                  <a:srgbClr val="0000FF"/>
                </a:solidFill>
                <a:latin typeface="Tahoma" pitchFamily="34" charset="0"/>
              </a:rPr>
              <a:t> </a:t>
            </a:r>
            <a:r>
              <a:rPr lang="en-US" sz="2000" dirty="0" err="1">
                <a:solidFill>
                  <a:srgbClr val="0000FF"/>
                </a:solidFill>
                <a:latin typeface="Tahoma" pitchFamily="34" charset="0"/>
              </a:rPr>
              <a:t>simpulan</a:t>
            </a:r>
            <a:r>
              <a:rPr lang="en-US" sz="2000" b="1" dirty="0">
                <a:latin typeface="Arial Black" pitchFamily="34"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251520" y="836712"/>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Pengumpulan DATA</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 Box 5"/>
          <p:cNvSpPr txBox="1">
            <a:spLocks noChangeArrowheads="1"/>
          </p:cNvSpPr>
          <p:nvPr/>
        </p:nvSpPr>
        <p:spPr bwMode="auto">
          <a:xfrm>
            <a:off x="251520" y="1556792"/>
            <a:ext cx="8610600" cy="4572000"/>
          </a:xfrm>
          <a:prstGeom prst="rect">
            <a:avLst/>
          </a:prstGeom>
          <a:noFill/>
          <a:ln w="9525">
            <a:noFill/>
            <a:miter lim="800000"/>
            <a:headEnd/>
            <a:tailEnd/>
          </a:ln>
          <a:effectLst/>
        </p:spPr>
        <p:txBody>
          <a:bodyPr>
            <a:spAutoFit/>
          </a:bodyPr>
          <a:lstStyle/>
          <a:p>
            <a:pPr marL="342900" indent="-342900" eaLnBrk="0" hangingPunct="0"/>
            <a:r>
              <a:rPr lang="en-US" sz="3200" b="1" dirty="0" err="1">
                <a:solidFill>
                  <a:srgbClr val="008000"/>
                </a:solidFill>
              </a:rPr>
              <a:t>Tujuan</a:t>
            </a:r>
            <a:r>
              <a:rPr lang="en-US" sz="3200" b="1" dirty="0">
                <a:solidFill>
                  <a:srgbClr val="008000"/>
                </a:solidFill>
              </a:rPr>
              <a:t> </a:t>
            </a:r>
            <a:r>
              <a:rPr lang="en-US" sz="3200" b="1" dirty="0" err="1">
                <a:solidFill>
                  <a:srgbClr val="008000"/>
                </a:solidFill>
              </a:rPr>
              <a:t>pengumpulan</a:t>
            </a:r>
            <a:r>
              <a:rPr lang="en-US" sz="3200" b="1" dirty="0">
                <a:solidFill>
                  <a:srgbClr val="008000"/>
                </a:solidFill>
              </a:rPr>
              <a:t> data</a:t>
            </a:r>
          </a:p>
          <a:p>
            <a:pPr marL="342900" indent="-342900" eaLnBrk="0" hangingPunct="0"/>
            <a:endParaRPr lang="en-US" sz="1000" b="1" i="1" dirty="0">
              <a:solidFill>
                <a:srgbClr val="008000"/>
              </a:solidFill>
            </a:endParaRPr>
          </a:p>
          <a:p>
            <a:pPr marL="342900" indent="-342900" eaLnBrk="0" hangingPunct="0"/>
            <a:r>
              <a:rPr lang="en-US" sz="2000" b="1" dirty="0">
                <a:solidFill>
                  <a:srgbClr val="CC3300"/>
                </a:solidFill>
                <a:latin typeface="Tahoma" pitchFamily="34" charset="0"/>
              </a:rPr>
              <a:t>1</a:t>
            </a:r>
            <a:r>
              <a:rPr lang="en-US" b="1" dirty="0">
                <a:solidFill>
                  <a:srgbClr val="CCCC00"/>
                </a:solidFill>
                <a:latin typeface="Tahoma" pitchFamily="34" charset="0"/>
              </a:rPr>
              <a:t>. </a:t>
            </a:r>
            <a:r>
              <a:rPr lang="en-US" b="1" dirty="0" err="1">
                <a:solidFill>
                  <a:srgbClr val="CCCC00"/>
                </a:solidFill>
                <a:latin typeface="Tahoma" pitchFamily="34" charset="0"/>
              </a:rPr>
              <a:t>Mengetahui</a:t>
            </a:r>
            <a:r>
              <a:rPr lang="en-US" b="1" dirty="0">
                <a:solidFill>
                  <a:srgbClr val="CCCC00"/>
                </a:solidFill>
                <a:latin typeface="Tahoma" pitchFamily="34" charset="0"/>
              </a:rPr>
              <a:t> </a:t>
            </a:r>
            <a:r>
              <a:rPr lang="en-US" b="1" dirty="0" err="1">
                <a:solidFill>
                  <a:srgbClr val="CCCC00"/>
                </a:solidFill>
                <a:latin typeface="Tahoma" pitchFamily="34" charset="0"/>
              </a:rPr>
              <a:t>jumlah</a:t>
            </a:r>
            <a:r>
              <a:rPr lang="en-US" b="1" dirty="0">
                <a:solidFill>
                  <a:srgbClr val="CCCC00"/>
                </a:solidFill>
                <a:latin typeface="Tahoma" pitchFamily="34" charset="0"/>
              </a:rPr>
              <a:t> </a:t>
            </a:r>
            <a:r>
              <a:rPr lang="en-US" b="1" i="1" dirty="0" err="1">
                <a:solidFill>
                  <a:srgbClr val="FF0000"/>
                </a:solidFill>
                <a:latin typeface="Tahoma" pitchFamily="34" charset="0"/>
              </a:rPr>
              <a:t>elemen</a:t>
            </a:r>
            <a:r>
              <a:rPr lang="en-US" b="1" i="1" dirty="0">
                <a:solidFill>
                  <a:srgbClr val="FF0000"/>
                </a:solidFill>
                <a:latin typeface="Tahoma" pitchFamily="34" charset="0"/>
              </a:rPr>
              <a:t>.</a:t>
            </a:r>
          </a:p>
          <a:p>
            <a:pPr marL="342900" indent="-342900" eaLnBrk="0" hangingPunct="0"/>
            <a:r>
              <a:rPr lang="en-US" i="1" dirty="0">
                <a:solidFill>
                  <a:srgbClr val="CCCC00"/>
                </a:solidFill>
                <a:latin typeface="Tahoma" pitchFamily="34" charset="0"/>
              </a:rPr>
              <a:t>    </a:t>
            </a:r>
            <a:r>
              <a:rPr lang="en-US" b="1" i="1" dirty="0" err="1">
                <a:solidFill>
                  <a:srgbClr val="0000FF"/>
                </a:solidFill>
                <a:latin typeface="Tahoma" pitchFamily="34" charset="0"/>
              </a:rPr>
              <a:t>Elemen</a:t>
            </a:r>
            <a:r>
              <a:rPr lang="en-US" b="1" i="1" dirty="0">
                <a:solidFill>
                  <a:srgbClr val="0000FF"/>
                </a:solidFill>
                <a:latin typeface="Tahoma" pitchFamily="34" charset="0"/>
              </a:rPr>
              <a:t> :</a:t>
            </a:r>
            <a:r>
              <a:rPr lang="en-US" b="1" i="1" dirty="0">
                <a:solidFill>
                  <a:srgbClr val="00FF00"/>
                </a:solidFill>
                <a:latin typeface="Tahoma" pitchFamily="34" charset="0"/>
              </a:rPr>
              <a:t> </a:t>
            </a:r>
            <a:r>
              <a:rPr lang="en-US" dirty="0">
                <a:latin typeface="Tahoma" pitchFamily="34" charset="0"/>
              </a:rPr>
              <a:t> unit </a:t>
            </a:r>
            <a:r>
              <a:rPr lang="en-US" dirty="0" err="1">
                <a:latin typeface="Tahoma" pitchFamily="34" charset="0"/>
              </a:rPr>
              <a:t>terkecil</a:t>
            </a:r>
            <a:r>
              <a:rPr lang="en-US" dirty="0">
                <a:latin typeface="Tahoma" pitchFamily="34" charset="0"/>
              </a:rPr>
              <a:t> </a:t>
            </a:r>
            <a:r>
              <a:rPr lang="en-US" dirty="0" err="1">
                <a:latin typeface="Tahoma" pitchFamily="34" charset="0"/>
              </a:rPr>
              <a:t>dari</a:t>
            </a:r>
            <a:r>
              <a:rPr lang="en-US" dirty="0">
                <a:latin typeface="Tahoma" pitchFamily="34" charset="0"/>
              </a:rPr>
              <a:t> </a:t>
            </a:r>
            <a:r>
              <a:rPr lang="en-US" dirty="0" err="1">
                <a:latin typeface="Tahoma" pitchFamily="34" charset="0"/>
              </a:rPr>
              <a:t>objek</a:t>
            </a:r>
            <a:r>
              <a:rPr lang="en-US" dirty="0">
                <a:latin typeface="Tahoma" pitchFamily="34" charset="0"/>
              </a:rPr>
              <a:t> </a:t>
            </a:r>
            <a:r>
              <a:rPr lang="en-US" dirty="0" err="1">
                <a:latin typeface="Tahoma" pitchFamily="34" charset="0"/>
              </a:rPr>
              <a:t>penelitian</a:t>
            </a:r>
            <a:r>
              <a:rPr lang="en-US" dirty="0">
                <a:latin typeface="Tahoma" pitchFamily="34" charset="0"/>
              </a:rPr>
              <a:t>, </a:t>
            </a:r>
            <a:r>
              <a:rPr lang="en-US" dirty="0" err="1">
                <a:latin typeface="Tahoma" pitchFamily="34" charset="0"/>
              </a:rPr>
              <a:t>misal</a:t>
            </a:r>
            <a:r>
              <a:rPr lang="en-US" dirty="0">
                <a:latin typeface="Tahoma" pitchFamily="34" charset="0"/>
              </a:rPr>
              <a:t> </a:t>
            </a:r>
            <a:r>
              <a:rPr lang="en-US" dirty="0" err="1">
                <a:latin typeface="Tahoma" pitchFamily="34" charset="0"/>
              </a:rPr>
              <a:t>orang</a:t>
            </a:r>
            <a:r>
              <a:rPr lang="en-US" dirty="0">
                <a:latin typeface="Tahoma" pitchFamily="34" charset="0"/>
              </a:rPr>
              <a:t>, </a:t>
            </a:r>
            <a:r>
              <a:rPr lang="en-US" dirty="0" err="1">
                <a:latin typeface="Tahoma" pitchFamily="34" charset="0"/>
              </a:rPr>
              <a:t>organisasi</a:t>
            </a:r>
            <a:r>
              <a:rPr lang="en-US" dirty="0">
                <a:latin typeface="Tahoma" pitchFamily="34" charset="0"/>
              </a:rPr>
              <a:t>, </a:t>
            </a:r>
            <a:r>
              <a:rPr lang="en-US" dirty="0" err="1">
                <a:latin typeface="Tahoma" pitchFamily="34" charset="0"/>
              </a:rPr>
              <a:t>badan</a:t>
            </a:r>
            <a:r>
              <a:rPr lang="en-US" dirty="0">
                <a:latin typeface="Tahoma" pitchFamily="34" charset="0"/>
              </a:rPr>
              <a:t> </a:t>
            </a:r>
          </a:p>
          <a:p>
            <a:pPr marL="342900" indent="-342900" eaLnBrk="0" hangingPunct="0"/>
            <a:r>
              <a:rPr lang="en-US" dirty="0">
                <a:latin typeface="Tahoma" pitchFamily="34" charset="0"/>
              </a:rPr>
              <a:t>                    </a:t>
            </a:r>
            <a:r>
              <a:rPr lang="en-US" dirty="0" err="1">
                <a:latin typeface="Tahoma" pitchFamily="34" charset="0"/>
              </a:rPr>
              <a:t>usaha</a:t>
            </a:r>
            <a:r>
              <a:rPr lang="en-US" dirty="0">
                <a:latin typeface="Tahoma" pitchFamily="34" charset="0"/>
              </a:rPr>
              <a:t>, </a:t>
            </a:r>
            <a:r>
              <a:rPr lang="en-US" dirty="0" err="1">
                <a:latin typeface="Tahoma" pitchFamily="34" charset="0"/>
              </a:rPr>
              <a:t>barang</a:t>
            </a:r>
            <a:r>
              <a:rPr lang="en-US" dirty="0">
                <a:latin typeface="Tahoma" pitchFamily="34" charset="0"/>
              </a:rPr>
              <a:t> (unit)</a:t>
            </a:r>
            <a:endParaRPr lang="en-US" dirty="0">
              <a:solidFill>
                <a:srgbClr val="CCCC00"/>
              </a:solidFill>
              <a:latin typeface="Tahoma" pitchFamily="34" charset="0"/>
            </a:endParaRPr>
          </a:p>
          <a:p>
            <a:pPr marL="342900" indent="-342900" eaLnBrk="0" hangingPunct="0"/>
            <a:r>
              <a:rPr lang="en-US" sz="2000" b="1" dirty="0">
                <a:solidFill>
                  <a:srgbClr val="CC3300"/>
                </a:solidFill>
                <a:latin typeface="Tahoma" pitchFamily="34" charset="0"/>
              </a:rPr>
              <a:t>2</a:t>
            </a:r>
            <a:r>
              <a:rPr lang="en-US" b="1" i="1" dirty="0">
                <a:solidFill>
                  <a:srgbClr val="CCCC00"/>
                </a:solidFill>
                <a:latin typeface="Tahoma" pitchFamily="34" charset="0"/>
              </a:rPr>
              <a:t>.  </a:t>
            </a:r>
            <a:r>
              <a:rPr lang="en-US" b="1" dirty="0" err="1">
                <a:solidFill>
                  <a:srgbClr val="CCCC00"/>
                </a:solidFill>
                <a:latin typeface="Tahoma" pitchFamily="34" charset="0"/>
              </a:rPr>
              <a:t>Mengetahui</a:t>
            </a:r>
            <a:r>
              <a:rPr lang="en-US" b="1" dirty="0">
                <a:solidFill>
                  <a:srgbClr val="CCCC00"/>
                </a:solidFill>
                <a:latin typeface="Tahoma" pitchFamily="34" charset="0"/>
              </a:rPr>
              <a:t> </a:t>
            </a:r>
            <a:r>
              <a:rPr lang="en-US" b="1" dirty="0" err="1">
                <a:solidFill>
                  <a:srgbClr val="CCCC00"/>
                </a:solidFill>
                <a:latin typeface="Tahoma" pitchFamily="34" charset="0"/>
              </a:rPr>
              <a:t>Karakteristik</a:t>
            </a:r>
            <a:r>
              <a:rPr lang="en-US" b="1" dirty="0">
                <a:solidFill>
                  <a:srgbClr val="CCCC00"/>
                </a:solidFill>
                <a:latin typeface="Tahoma" pitchFamily="34" charset="0"/>
              </a:rPr>
              <a:t>.</a:t>
            </a:r>
            <a:endParaRPr lang="en-US" b="1" i="1" dirty="0">
              <a:solidFill>
                <a:srgbClr val="CCCC00"/>
              </a:solidFill>
              <a:latin typeface="Tahoma" pitchFamily="34" charset="0"/>
            </a:endParaRPr>
          </a:p>
          <a:p>
            <a:pPr marL="342900" indent="-342900" eaLnBrk="0" hangingPunct="0"/>
            <a:r>
              <a:rPr lang="en-US" sz="2400" i="1" dirty="0">
                <a:solidFill>
                  <a:srgbClr val="00FF00"/>
                </a:solidFill>
                <a:latin typeface="Arial Black" pitchFamily="34" charset="0"/>
              </a:rPr>
              <a:t>   </a:t>
            </a:r>
            <a:r>
              <a:rPr lang="en-US" b="1" i="1" dirty="0" err="1">
                <a:solidFill>
                  <a:srgbClr val="0000FF"/>
                </a:solidFill>
                <a:latin typeface="Tahoma" pitchFamily="34" charset="0"/>
              </a:rPr>
              <a:t>Karakteristik</a:t>
            </a:r>
            <a:r>
              <a:rPr lang="en-US" b="1" i="1" dirty="0">
                <a:solidFill>
                  <a:srgbClr val="0000FF"/>
                </a:solidFill>
                <a:latin typeface="Tahoma" pitchFamily="34" charset="0"/>
              </a:rPr>
              <a:t> :</a:t>
            </a:r>
            <a:r>
              <a:rPr lang="en-US" dirty="0">
                <a:solidFill>
                  <a:srgbClr val="00FF00"/>
                </a:solidFill>
                <a:latin typeface="Tahoma" pitchFamily="34" charset="0"/>
              </a:rPr>
              <a:t> </a:t>
            </a:r>
            <a:r>
              <a:rPr lang="en-US" dirty="0" err="1">
                <a:latin typeface="Tahoma" pitchFamily="34" charset="0"/>
              </a:rPr>
              <a:t>adalah</a:t>
            </a:r>
            <a:r>
              <a:rPr lang="en-US" dirty="0">
                <a:latin typeface="Tahoma" pitchFamily="34" charset="0"/>
              </a:rPr>
              <a:t> </a:t>
            </a:r>
            <a:r>
              <a:rPr lang="en-US" dirty="0" err="1">
                <a:latin typeface="Tahoma" pitchFamily="34" charset="0"/>
              </a:rPr>
              <a:t>sifat</a:t>
            </a:r>
            <a:r>
              <a:rPr lang="en-US" dirty="0">
                <a:latin typeface="Tahoma" pitchFamily="34" charset="0"/>
              </a:rPr>
              <a:t> , </a:t>
            </a:r>
            <a:r>
              <a:rPr lang="en-US" dirty="0" err="1">
                <a:latin typeface="Tahoma" pitchFamily="34" charset="0"/>
              </a:rPr>
              <a:t>ciri</a:t>
            </a:r>
            <a:r>
              <a:rPr lang="en-US" dirty="0">
                <a:latin typeface="Tahoma" pitchFamily="34" charset="0"/>
              </a:rPr>
              <a:t> </a:t>
            </a:r>
            <a:r>
              <a:rPr lang="en-US" dirty="0" err="1">
                <a:latin typeface="Tahoma" pitchFamily="34" charset="0"/>
              </a:rPr>
              <a:t>atau</a:t>
            </a:r>
            <a:r>
              <a:rPr lang="en-US" dirty="0">
                <a:latin typeface="Tahoma" pitchFamily="34" charset="0"/>
              </a:rPr>
              <a:t> </a:t>
            </a:r>
            <a:r>
              <a:rPr lang="en-US" dirty="0" err="1">
                <a:latin typeface="Tahoma" pitchFamily="34" charset="0"/>
              </a:rPr>
              <a:t>hal</a:t>
            </a:r>
            <a:r>
              <a:rPr lang="en-US" dirty="0">
                <a:latin typeface="Tahoma" pitchFamily="34" charset="0"/>
              </a:rPr>
              <a:t> yang </a:t>
            </a:r>
            <a:r>
              <a:rPr lang="en-US" dirty="0" err="1">
                <a:latin typeface="Tahoma" pitchFamily="34" charset="0"/>
              </a:rPr>
              <a:t>dimiliki</a:t>
            </a:r>
            <a:r>
              <a:rPr lang="en-US" dirty="0">
                <a:latin typeface="Tahoma" pitchFamily="34" charset="0"/>
              </a:rPr>
              <a:t> </a:t>
            </a:r>
            <a:r>
              <a:rPr lang="en-US" dirty="0" err="1">
                <a:latin typeface="Tahoma" pitchFamily="34" charset="0"/>
              </a:rPr>
              <a:t>oleh</a:t>
            </a:r>
            <a:r>
              <a:rPr lang="en-US" dirty="0">
                <a:latin typeface="Tahoma" pitchFamily="34" charset="0"/>
              </a:rPr>
              <a:t> </a:t>
            </a:r>
            <a:r>
              <a:rPr lang="en-US" dirty="0" err="1">
                <a:latin typeface="Tahoma" pitchFamily="34" charset="0"/>
              </a:rPr>
              <a:t>elemen</a:t>
            </a:r>
            <a:r>
              <a:rPr lang="en-US" dirty="0">
                <a:latin typeface="Tahoma" pitchFamily="34" charset="0"/>
              </a:rPr>
              <a:t>, </a:t>
            </a:r>
            <a:r>
              <a:rPr lang="en-US" dirty="0" err="1">
                <a:latin typeface="Tahoma" pitchFamily="34" charset="0"/>
              </a:rPr>
              <a:t>yaitu</a:t>
            </a:r>
            <a:r>
              <a:rPr lang="en-US" dirty="0">
                <a:latin typeface="Tahoma" pitchFamily="34" charset="0"/>
              </a:rPr>
              <a:t> </a:t>
            </a:r>
          </a:p>
          <a:p>
            <a:pPr marL="342900" indent="-342900" eaLnBrk="0" hangingPunct="0"/>
            <a:r>
              <a:rPr lang="en-US" dirty="0">
                <a:latin typeface="Tahoma" pitchFamily="34" charset="0"/>
              </a:rPr>
              <a:t>                            </a:t>
            </a:r>
            <a:r>
              <a:rPr lang="en-US" dirty="0" err="1">
                <a:latin typeface="Tahoma" pitchFamily="34" charset="0"/>
              </a:rPr>
              <a:t>semua</a:t>
            </a:r>
            <a:r>
              <a:rPr lang="en-US" dirty="0">
                <a:latin typeface="Tahoma" pitchFamily="34" charset="0"/>
              </a:rPr>
              <a:t> </a:t>
            </a:r>
            <a:r>
              <a:rPr lang="en-US" dirty="0" err="1">
                <a:latin typeface="Tahoma" pitchFamily="34" charset="0"/>
              </a:rPr>
              <a:t>keterangan</a:t>
            </a:r>
            <a:r>
              <a:rPr lang="en-US" dirty="0">
                <a:latin typeface="Tahoma" pitchFamily="34" charset="0"/>
              </a:rPr>
              <a:t> </a:t>
            </a:r>
            <a:r>
              <a:rPr lang="en-US" dirty="0" err="1">
                <a:latin typeface="Tahoma" pitchFamily="34" charset="0"/>
              </a:rPr>
              <a:t>mengenai</a:t>
            </a:r>
            <a:r>
              <a:rPr lang="en-US" dirty="0">
                <a:latin typeface="Tahoma" pitchFamily="34" charset="0"/>
              </a:rPr>
              <a:t> </a:t>
            </a:r>
            <a:r>
              <a:rPr lang="en-US" dirty="0" err="1">
                <a:latin typeface="Tahoma" pitchFamily="34" charset="0"/>
              </a:rPr>
              <a:t>elemen</a:t>
            </a:r>
            <a:r>
              <a:rPr lang="en-US" dirty="0">
                <a:latin typeface="Tahoma" pitchFamily="34" charset="0"/>
              </a:rPr>
              <a:t>.</a:t>
            </a:r>
          </a:p>
          <a:p>
            <a:pPr marL="342900" indent="-342900" eaLnBrk="0" hangingPunct="0"/>
            <a:r>
              <a:rPr lang="en-US" dirty="0">
                <a:latin typeface="Tahoma" pitchFamily="34" charset="0"/>
              </a:rPr>
              <a:t>     </a:t>
            </a:r>
            <a:r>
              <a:rPr lang="en-US" dirty="0" err="1">
                <a:solidFill>
                  <a:schemeClr val="accent2"/>
                </a:solidFill>
                <a:latin typeface="Tahoma" pitchFamily="34" charset="0"/>
              </a:rPr>
              <a:t>Misal</a:t>
            </a:r>
            <a:r>
              <a:rPr lang="en-US" dirty="0">
                <a:solidFill>
                  <a:schemeClr val="accent2"/>
                </a:solidFill>
                <a:latin typeface="Tahoma" pitchFamily="34" charset="0"/>
              </a:rPr>
              <a:t> </a:t>
            </a:r>
            <a:r>
              <a:rPr lang="en-US" dirty="0">
                <a:solidFill>
                  <a:schemeClr val="folHlink"/>
                </a:solidFill>
                <a:latin typeface="Tahoma" pitchFamily="34" charset="0"/>
              </a:rPr>
              <a:t>:</a:t>
            </a:r>
            <a:r>
              <a:rPr lang="en-US" dirty="0">
                <a:latin typeface="Tahoma" pitchFamily="34" charset="0"/>
              </a:rPr>
              <a:t> </a:t>
            </a:r>
            <a:r>
              <a:rPr lang="en-US" sz="3200" b="1" dirty="0">
                <a:solidFill>
                  <a:srgbClr val="CC3300"/>
                </a:solidFill>
                <a:latin typeface="Arial Black" pitchFamily="34" charset="0"/>
              </a:rPr>
              <a:t>-</a:t>
            </a:r>
            <a:r>
              <a:rPr lang="en-US" dirty="0">
                <a:latin typeface="Tahoma" pitchFamily="34" charset="0"/>
              </a:rPr>
              <a:t> </a:t>
            </a:r>
            <a:r>
              <a:rPr lang="en-US" dirty="0" err="1">
                <a:solidFill>
                  <a:schemeClr val="hlink"/>
                </a:solidFill>
                <a:latin typeface="Tahoma" pitchFamily="34" charset="0"/>
              </a:rPr>
              <a:t>elemennya</a:t>
            </a:r>
            <a:r>
              <a:rPr lang="en-US" dirty="0">
                <a:solidFill>
                  <a:schemeClr val="hlink"/>
                </a:solidFill>
                <a:latin typeface="Tahoma" pitchFamily="34" charset="0"/>
              </a:rPr>
              <a:t> </a:t>
            </a:r>
            <a:r>
              <a:rPr lang="en-US" dirty="0" err="1">
                <a:solidFill>
                  <a:schemeClr val="hlink"/>
                </a:solidFill>
                <a:latin typeface="Tahoma" pitchFamily="34" charset="0"/>
              </a:rPr>
              <a:t>pegawai</a:t>
            </a:r>
            <a:r>
              <a:rPr lang="en-US" dirty="0">
                <a:solidFill>
                  <a:schemeClr val="hlink"/>
                </a:solidFill>
                <a:latin typeface="Tahoma" pitchFamily="34" charset="0"/>
              </a:rPr>
              <a:t> </a:t>
            </a:r>
            <a:r>
              <a:rPr lang="en-US" dirty="0" err="1">
                <a:solidFill>
                  <a:schemeClr val="hlink"/>
                </a:solidFill>
                <a:latin typeface="Tahoma" pitchFamily="34" charset="0"/>
              </a:rPr>
              <a:t>swasta</a:t>
            </a:r>
            <a:r>
              <a:rPr lang="en-US" dirty="0">
                <a:solidFill>
                  <a:schemeClr val="hlink"/>
                </a:solidFill>
                <a:latin typeface="Tahoma" pitchFamily="34" charset="0"/>
              </a:rPr>
              <a:t>/</a:t>
            </a:r>
            <a:r>
              <a:rPr lang="en-US" dirty="0" err="1">
                <a:solidFill>
                  <a:schemeClr val="hlink"/>
                </a:solidFill>
                <a:latin typeface="Tahoma" pitchFamily="34" charset="0"/>
              </a:rPr>
              <a:t>pemerintah</a:t>
            </a:r>
            <a:r>
              <a:rPr lang="en-US" dirty="0">
                <a:solidFill>
                  <a:schemeClr val="hlink"/>
                </a:solidFill>
                <a:latin typeface="Tahoma" pitchFamily="34" charset="0"/>
              </a:rPr>
              <a:t>, </a:t>
            </a:r>
            <a:r>
              <a:rPr lang="en-US" dirty="0" err="1">
                <a:solidFill>
                  <a:schemeClr val="hlink"/>
                </a:solidFill>
                <a:latin typeface="Tahoma" pitchFamily="34" charset="0"/>
              </a:rPr>
              <a:t>maka</a:t>
            </a:r>
            <a:r>
              <a:rPr lang="en-US" dirty="0">
                <a:solidFill>
                  <a:schemeClr val="hlink"/>
                </a:solidFill>
                <a:latin typeface="Tahoma" pitchFamily="34" charset="0"/>
              </a:rPr>
              <a:t> </a:t>
            </a:r>
            <a:r>
              <a:rPr lang="en-US" dirty="0" err="1">
                <a:solidFill>
                  <a:schemeClr val="hlink"/>
                </a:solidFill>
                <a:latin typeface="Tahoma" pitchFamily="34" charset="0"/>
              </a:rPr>
              <a:t>karakteristiknya</a:t>
            </a:r>
            <a:r>
              <a:rPr lang="en-US" dirty="0">
                <a:solidFill>
                  <a:schemeClr val="hlink"/>
                </a:solidFill>
                <a:latin typeface="Tahoma" pitchFamily="34" charset="0"/>
              </a:rPr>
              <a:t> </a:t>
            </a:r>
            <a:r>
              <a:rPr lang="en-US" dirty="0" err="1">
                <a:solidFill>
                  <a:schemeClr val="hlink"/>
                </a:solidFill>
                <a:latin typeface="Tahoma" pitchFamily="34" charset="0"/>
              </a:rPr>
              <a:t>adalah</a:t>
            </a:r>
            <a:endParaRPr lang="en-US" dirty="0">
              <a:solidFill>
                <a:schemeClr val="hlink"/>
              </a:solidFill>
              <a:latin typeface="Tahoma" pitchFamily="34" charset="0"/>
            </a:endParaRPr>
          </a:p>
          <a:p>
            <a:pPr marL="342900" indent="-342900" eaLnBrk="0" hangingPunct="0"/>
            <a:r>
              <a:rPr lang="en-US" dirty="0">
                <a:solidFill>
                  <a:schemeClr val="hlink"/>
                </a:solidFill>
                <a:latin typeface="Tahoma" pitchFamily="34" charset="0"/>
              </a:rPr>
              <a:t>                   </a:t>
            </a:r>
            <a:r>
              <a:rPr lang="en-US" dirty="0" err="1">
                <a:solidFill>
                  <a:schemeClr val="hlink"/>
                </a:solidFill>
                <a:latin typeface="Tahoma" pitchFamily="34" charset="0"/>
              </a:rPr>
              <a:t>jenis</a:t>
            </a:r>
            <a:r>
              <a:rPr lang="en-US" dirty="0">
                <a:solidFill>
                  <a:schemeClr val="hlink"/>
                </a:solidFill>
                <a:latin typeface="Tahoma" pitchFamily="34" charset="0"/>
              </a:rPr>
              <a:t> </a:t>
            </a:r>
            <a:r>
              <a:rPr lang="en-US" dirty="0" err="1">
                <a:solidFill>
                  <a:schemeClr val="hlink"/>
                </a:solidFill>
                <a:latin typeface="Tahoma" pitchFamily="34" charset="0"/>
              </a:rPr>
              <a:t>kelamin</a:t>
            </a:r>
            <a:r>
              <a:rPr lang="en-US" dirty="0">
                <a:solidFill>
                  <a:schemeClr val="hlink"/>
                </a:solidFill>
                <a:latin typeface="Tahoma" pitchFamily="34" charset="0"/>
              </a:rPr>
              <a:t>, </a:t>
            </a:r>
            <a:r>
              <a:rPr lang="en-US" dirty="0" err="1">
                <a:solidFill>
                  <a:schemeClr val="hlink"/>
                </a:solidFill>
                <a:latin typeface="Tahoma" pitchFamily="34" charset="0"/>
              </a:rPr>
              <a:t>pendidikan</a:t>
            </a:r>
            <a:r>
              <a:rPr lang="en-US" dirty="0">
                <a:solidFill>
                  <a:schemeClr val="hlink"/>
                </a:solidFill>
                <a:latin typeface="Tahoma" pitchFamily="34" charset="0"/>
              </a:rPr>
              <a:t>, agama, </a:t>
            </a:r>
            <a:r>
              <a:rPr lang="en-US" dirty="0" err="1">
                <a:solidFill>
                  <a:schemeClr val="hlink"/>
                </a:solidFill>
                <a:latin typeface="Tahoma" pitchFamily="34" charset="0"/>
              </a:rPr>
              <a:t>umur</a:t>
            </a:r>
            <a:r>
              <a:rPr lang="en-US" dirty="0">
                <a:solidFill>
                  <a:schemeClr val="hlink"/>
                </a:solidFill>
                <a:latin typeface="Tahoma" pitchFamily="34" charset="0"/>
              </a:rPr>
              <a:t>, </a:t>
            </a:r>
            <a:r>
              <a:rPr lang="en-US" dirty="0" err="1">
                <a:solidFill>
                  <a:schemeClr val="hlink"/>
                </a:solidFill>
                <a:latin typeface="Tahoma" pitchFamily="34" charset="0"/>
              </a:rPr>
              <a:t>jabatan</a:t>
            </a:r>
            <a:r>
              <a:rPr lang="en-US" dirty="0">
                <a:solidFill>
                  <a:schemeClr val="hlink"/>
                </a:solidFill>
                <a:latin typeface="Tahoma" pitchFamily="34" charset="0"/>
              </a:rPr>
              <a:t>, </a:t>
            </a:r>
            <a:r>
              <a:rPr lang="en-US" dirty="0" err="1">
                <a:solidFill>
                  <a:schemeClr val="hlink"/>
                </a:solidFill>
                <a:latin typeface="Tahoma" pitchFamily="34" charset="0"/>
              </a:rPr>
              <a:t>masa</a:t>
            </a:r>
            <a:r>
              <a:rPr lang="en-US" dirty="0">
                <a:solidFill>
                  <a:schemeClr val="hlink"/>
                </a:solidFill>
                <a:latin typeface="Tahoma" pitchFamily="34" charset="0"/>
              </a:rPr>
              <a:t> </a:t>
            </a:r>
            <a:r>
              <a:rPr lang="en-US" dirty="0" err="1">
                <a:solidFill>
                  <a:schemeClr val="hlink"/>
                </a:solidFill>
                <a:latin typeface="Tahoma" pitchFamily="34" charset="0"/>
              </a:rPr>
              <a:t>kerja</a:t>
            </a:r>
            <a:r>
              <a:rPr lang="en-US" dirty="0">
                <a:solidFill>
                  <a:schemeClr val="hlink"/>
                </a:solidFill>
                <a:latin typeface="Tahoma" pitchFamily="34" charset="0"/>
              </a:rPr>
              <a:t> </a:t>
            </a:r>
            <a:r>
              <a:rPr lang="en-US" dirty="0" err="1">
                <a:solidFill>
                  <a:schemeClr val="hlink"/>
                </a:solidFill>
                <a:latin typeface="Tahoma" pitchFamily="34" charset="0"/>
              </a:rPr>
              <a:t>dll</a:t>
            </a:r>
            <a:endParaRPr lang="en-US" dirty="0">
              <a:solidFill>
                <a:schemeClr val="hlink"/>
              </a:solidFill>
              <a:latin typeface="Tahoma" pitchFamily="34" charset="0"/>
            </a:endParaRPr>
          </a:p>
          <a:p>
            <a:pPr marL="342900" indent="-342900" eaLnBrk="0" hangingPunct="0"/>
            <a:r>
              <a:rPr lang="en-US" sz="2400" i="1" dirty="0">
                <a:solidFill>
                  <a:srgbClr val="00FF00"/>
                </a:solidFill>
                <a:latin typeface="Arial Black" pitchFamily="34" charset="0"/>
              </a:rPr>
              <a:t>           - </a:t>
            </a:r>
            <a:r>
              <a:rPr lang="en-US" dirty="0" err="1">
                <a:latin typeface="Tahoma" pitchFamily="34" charset="0"/>
              </a:rPr>
              <a:t>elemennya</a:t>
            </a:r>
            <a:r>
              <a:rPr lang="en-US" dirty="0">
                <a:latin typeface="Tahoma" pitchFamily="34" charset="0"/>
              </a:rPr>
              <a:t> </a:t>
            </a:r>
            <a:r>
              <a:rPr lang="en-US" dirty="0" err="1">
                <a:latin typeface="Tahoma" pitchFamily="34" charset="0"/>
              </a:rPr>
              <a:t>perusahaan</a:t>
            </a:r>
            <a:r>
              <a:rPr lang="en-US" dirty="0">
                <a:latin typeface="Tahoma" pitchFamily="34" charset="0"/>
              </a:rPr>
              <a:t>, </a:t>
            </a:r>
            <a:r>
              <a:rPr lang="en-US" dirty="0" err="1">
                <a:latin typeface="Tahoma" pitchFamily="34" charset="0"/>
              </a:rPr>
              <a:t>maka</a:t>
            </a:r>
            <a:r>
              <a:rPr lang="en-US" dirty="0">
                <a:latin typeface="Tahoma" pitchFamily="34" charset="0"/>
              </a:rPr>
              <a:t> </a:t>
            </a:r>
            <a:r>
              <a:rPr lang="en-US" dirty="0" err="1">
                <a:latin typeface="Tahoma" pitchFamily="34" charset="0"/>
              </a:rPr>
              <a:t>karakteristiknya</a:t>
            </a:r>
            <a:r>
              <a:rPr lang="en-US" dirty="0">
                <a:latin typeface="Tahoma" pitchFamily="34" charset="0"/>
              </a:rPr>
              <a:t> </a:t>
            </a:r>
            <a:r>
              <a:rPr lang="en-US" dirty="0" err="1">
                <a:latin typeface="Tahoma" pitchFamily="34" charset="0"/>
              </a:rPr>
              <a:t>jumlah</a:t>
            </a:r>
            <a:r>
              <a:rPr lang="en-US" dirty="0">
                <a:latin typeface="Tahoma" pitchFamily="34" charset="0"/>
              </a:rPr>
              <a:t> </a:t>
            </a:r>
            <a:r>
              <a:rPr lang="en-US" dirty="0" err="1">
                <a:latin typeface="Tahoma" pitchFamily="34" charset="0"/>
              </a:rPr>
              <a:t>karyawan</a:t>
            </a:r>
            <a:r>
              <a:rPr lang="en-US" dirty="0">
                <a:latin typeface="Tahoma" pitchFamily="34" charset="0"/>
              </a:rPr>
              <a:t>, </a:t>
            </a:r>
          </a:p>
          <a:p>
            <a:pPr marL="342900" indent="-342900" eaLnBrk="0" hangingPunct="0"/>
            <a:r>
              <a:rPr lang="en-US" dirty="0">
                <a:latin typeface="Tahoma" pitchFamily="34" charset="0"/>
              </a:rPr>
              <a:t>                   </a:t>
            </a:r>
            <a:r>
              <a:rPr lang="en-US" dirty="0" err="1">
                <a:latin typeface="Tahoma" pitchFamily="34" charset="0"/>
              </a:rPr>
              <a:t>jumlah</a:t>
            </a:r>
            <a:r>
              <a:rPr lang="en-US" dirty="0">
                <a:latin typeface="Tahoma" pitchFamily="34" charset="0"/>
              </a:rPr>
              <a:t> </a:t>
            </a:r>
            <a:r>
              <a:rPr lang="en-US" dirty="0" err="1">
                <a:latin typeface="Tahoma" pitchFamily="34" charset="0"/>
              </a:rPr>
              <a:t>produksi</a:t>
            </a:r>
            <a:r>
              <a:rPr lang="en-US" dirty="0">
                <a:latin typeface="Tahoma" pitchFamily="34" charset="0"/>
              </a:rPr>
              <a:t>, total </a:t>
            </a:r>
            <a:r>
              <a:rPr lang="en-US" dirty="0" err="1">
                <a:latin typeface="Tahoma" pitchFamily="34" charset="0"/>
              </a:rPr>
              <a:t>penjualan</a:t>
            </a:r>
            <a:r>
              <a:rPr lang="en-US" dirty="0">
                <a:latin typeface="Tahoma" pitchFamily="34" charset="0"/>
              </a:rPr>
              <a:t> 1 </a:t>
            </a:r>
            <a:r>
              <a:rPr lang="en-US" dirty="0" err="1">
                <a:latin typeface="Tahoma" pitchFamily="34" charset="0"/>
              </a:rPr>
              <a:t>periode</a:t>
            </a:r>
            <a:r>
              <a:rPr lang="en-US" dirty="0">
                <a:latin typeface="Tahoma" pitchFamily="34" charset="0"/>
              </a:rPr>
              <a:t>, </a:t>
            </a:r>
            <a:r>
              <a:rPr lang="en-US" dirty="0" err="1">
                <a:latin typeface="Tahoma" pitchFamily="34" charset="0"/>
              </a:rPr>
              <a:t>jumlah</a:t>
            </a:r>
            <a:r>
              <a:rPr lang="en-US" dirty="0">
                <a:latin typeface="Tahoma" pitchFamily="34" charset="0"/>
              </a:rPr>
              <a:t> </a:t>
            </a:r>
            <a:r>
              <a:rPr lang="en-US" dirty="0" err="1">
                <a:latin typeface="Tahoma" pitchFamily="34" charset="0"/>
              </a:rPr>
              <a:t>kekayaan</a:t>
            </a:r>
            <a:r>
              <a:rPr lang="en-US" dirty="0">
                <a:latin typeface="Tahoma" pitchFamily="34" charset="0"/>
              </a:rPr>
              <a:t>, </a:t>
            </a:r>
            <a:r>
              <a:rPr lang="en-US" dirty="0" err="1">
                <a:latin typeface="Tahoma" pitchFamily="34" charset="0"/>
              </a:rPr>
              <a:t>dll</a:t>
            </a:r>
            <a:r>
              <a:rPr lang="en-US" dirty="0">
                <a:latin typeface="Tahoma" pitchFamily="34" charset="0"/>
              </a:rPr>
              <a:t>.</a:t>
            </a:r>
          </a:p>
          <a:p>
            <a:pPr marL="342900" indent="-342900" eaLnBrk="0" hangingPunct="0"/>
            <a:r>
              <a:rPr lang="en-US" dirty="0">
                <a:latin typeface="Tahoma" pitchFamily="34" charset="0"/>
              </a:rPr>
              <a:t>                </a:t>
            </a:r>
            <a:r>
              <a:rPr lang="en-US" sz="2400" b="1" dirty="0">
                <a:solidFill>
                  <a:srgbClr val="CCCC00"/>
                </a:solidFill>
                <a:latin typeface="Arial Black" pitchFamily="34" charset="0"/>
              </a:rPr>
              <a:t>- </a:t>
            </a:r>
            <a:r>
              <a:rPr lang="en-US" dirty="0" err="1">
                <a:solidFill>
                  <a:schemeClr val="hlink"/>
                </a:solidFill>
                <a:latin typeface="Tahoma" pitchFamily="34" charset="0"/>
              </a:rPr>
              <a:t>elemennya</a:t>
            </a:r>
            <a:r>
              <a:rPr lang="en-US" dirty="0">
                <a:solidFill>
                  <a:schemeClr val="hlink"/>
                </a:solidFill>
                <a:latin typeface="Tahoma" pitchFamily="34" charset="0"/>
              </a:rPr>
              <a:t> </a:t>
            </a:r>
            <a:r>
              <a:rPr lang="en-US" dirty="0" err="1">
                <a:solidFill>
                  <a:schemeClr val="hlink"/>
                </a:solidFill>
                <a:latin typeface="Tahoma" pitchFamily="34" charset="0"/>
              </a:rPr>
              <a:t>universitas</a:t>
            </a:r>
            <a:r>
              <a:rPr lang="en-US" dirty="0">
                <a:solidFill>
                  <a:schemeClr val="hlink"/>
                </a:solidFill>
                <a:latin typeface="Tahoma" pitchFamily="34" charset="0"/>
              </a:rPr>
              <a:t>, </a:t>
            </a:r>
            <a:r>
              <a:rPr lang="en-US" dirty="0" err="1">
                <a:solidFill>
                  <a:schemeClr val="hlink"/>
                </a:solidFill>
                <a:latin typeface="Tahoma" pitchFamily="34" charset="0"/>
              </a:rPr>
              <a:t>maka</a:t>
            </a:r>
            <a:r>
              <a:rPr lang="en-US" dirty="0">
                <a:solidFill>
                  <a:schemeClr val="hlink"/>
                </a:solidFill>
                <a:latin typeface="Tahoma" pitchFamily="34" charset="0"/>
              </a:rPr>
              <a:t> </a:t>
            </a:r>
            <a:r>
              <a:rPr lang="en-US" dirty="0" err="1">
                <a:solidFill>
                  <a:schemeClr val="hlink"/>
                </a:solidFill>
                <a:latin typeface="Tahoma" pitchFamily="34" charset="0"/>
              </a:rPr>
              <a:t>karakteristiknya</a:t>
            </a:r>
            <a:r>
              <a:rPr lang="en-US" dirty="0">
                <a:solidFill>
                  <a:schemeClr val="hlink"/>
                </a:solidFill>
                <a:latin typeface="Tahoma" pitchFamily="34" charset="0"/>
              </a:rPr>
              <a:t> </a:t>
            </a:r>
            <a:r>
              <a:rPr lang="en-US" dirty="0" err="1">
                <a:solidFill>
                  <a:schemeClr val="hlink"/>
                </a:solidFill>
                <a:latin typeface="Tahoma" pitchFamily="34" charset="0"/>
              </a:rPr>
              <a:t>jumlah</a:t>
            </a:r>
            <a:r>
              <a:rPr lang="en-US" dirty="0">
                <a:solidFill>
                  <a:schemeClr val="hlink"/>
                </a:solidFill>
                <a:latin typeface="Tahoma" pitchFamily="34" charset="0"/>
              </a:rPr>
              <a:t> </a:t>
            </a:r>
            <a:r>
              <a:rPr lang="en-US" dirty="0" err="1">
                <a:solidFill>
                  <a:schemeClr val="hlink"/>
                </a:solidFill>
                <a:latin typeface="Tahoma" pitchFamily="34" charset="0"/>
              </a:rPr>
              <a:t>mahasiswa</a:t>
            </a:r>
            <a:r>
              <a:rPr lang="en-US" dirty="0">
                <a:solidFill>
                  <a:schemeClr val="hlink"/>
                </a:solidFill>
                <a:latin typeface="Tahoma" pitchFamily="34" charset="0"/>
              </a:rPr>
              <a:t>, </a:t>
            </a:r>
          </a:p>
          <a:p>
            <a:pPr marL="342900" indent="-342900" eaLnBrk="0" hangingPunct="0"/>
            <a:r>
              <a:rPr lang="en-US" dirty="0">
                <a:solidFill>
                  <a:schemeClr val="hlink"/>
                </a:solidFill>
                <a:latin typeface="Tahoma" pitchFamily="34" charset="0"/>
              </a:rPr>
              <a:t>                   </a:t>
            </a:r>
            <a:r>
              <a:rPr lang="en-US" dirty="0" err="1">
                <a:solidFill>
                  <a:schemeClr val="hlink"/>
                </a:solidFill>
                <a:latin typeface="Tahoma" pitchFamily="34" charset="0"/>
              </a:rPr>
              <a:t>jumlah</a:t>
            </a:r>
            <a:r>
              <a:rPr lang="en-US" dirty="0">
                <a:solidFill>
                  <a:schemeClr val="hlink"/>
                </a:solidFill>
                <a:latin typeface="Tahoma" pitchFamily="34" charset="0"/>
              </a:rPr>
              <a:t> </a:t>
            </a:r>
            <a:r>
              <a:rPr lang="en-US" dirty="0" err="1">
                <a:solidFill>
                  <a:schemeClr val="hlink"/>
                </a:solidFill>
                <a:latin typeface="Tahoma" pitchFamily="34" charset="0"/>
              </a:rPr>
              <a:t>dosen</a:t>
            </a:r>
            <a:r>
              <a:rPr lang="en-US" dirty="0">
                <a:solidFill>
                  <a:schemeClr val="hlink"/>
                </a:solidFill>
                <a:latin typeface="Tahoma" pitchFamily="34" charset="0"/>
              </a:rPr>
              <a:t>, </a:t>
            </a:r>
            <a:r>
              <a:rPr lang="en-US" dirty="0" err="1">
                <a:solidFill>
                  <a:schemeClr val="hlink"/>
                </a:solidFill>
                <a:latin typeface="Tahoma" pitchFamily="34" charset="0"/>
              </a:rPr>
              <a:t>banyaknya</a:t>
            </a:r>
            <a:r>
              <a:rPr lang="en-US" dirty="0">
                <a:solidFill>
                  <a:schemeClr val="hlink"/>
                </a:solidFill>
                <a:latin typeface="Tahoma" pitchFamily="34" charset="0"/>
              </a:rPr>
              <a:t> </a:t>
            </a:r>
            <a:r>
              <a:rPr lang="en-US" dirty="0" err="1">
                <a:solidFill>
                  <a:schemeClr val="hlink"/>
                </a:solidFill>
                <a:latin typeface="Tahoma" pitchFamily="34" charset="0"/>
              </a:rPr>
              <a:t>fakultas</a:t>
            </a:r>
            <a:r>
              <a:rPr lang="en-US" dirty="0">
                <a:solidFill>
                  <a:schemeClr val="hlink"/>
                </a:solidFill>
                <a:latin typeface="Tahoma" pitchFamily="34" charset="0"/>
              </a:rPr>
              <a:t>, </a:t>
            </a:r>
            <a:r>
              <a:rPr lang="en-US" dirty="0" err="1">
                <a:solidFill>
                  <a:schemeClr val="hlink"/>
                </a:solidFill>
                <a:latin typeface="Tahoma" pitchFamily="34" charset="0"/>
              </a:rPr>
              <a:t>jumlah</a:t>
            </a:r>
            <a:r>
              <a:rPr lang="en-US" dirty="0">
                <a:solidFill>
                  <a:schemeClr val="hlink"/>
                </a:solidFill>
                <a:latin typeface="Tahoma" pitchFamily="34" charset="0"/>
              </a:rPr>
              <a:t> </a:t>
            </a:r>
            <a:r>
              <a:rPr lang="en-US" dirty="0" err="1">
                <a:solidFill>
                  <a:schemeClr val="hlink"/>
                </a:solidFill>
                <a:latin typeface="Tahoma" pitchFamily="34" charset="0"/>
              </a:rPr>
              <a:t>ruang</a:t>
            </a:r>
            <a:r>
              <a:rPr lang="en-US" dirty="0">
                <a:solidFill>
                  <a:schemeClr val="hlink"/>
                </a:solidFill>
                <a:latin typeface="Tahoma" pitchFamily="34" charset="0"/>
              </a:rPr>
              <a:t> </a:t>
            </a:r>
            <a:r>
              <a:rPr lang="en-US" dirty="0" err="1">
                <a:solidFill>
                  <a:schemeClr val="hlink"/>
                </a:solidFill>
                <a:latin typeface="Tahoma" pitchFamily="34" charset="0"/>
              </a:rPr>
              <a:t>kuliah</a:t>
            </a:r>
            <a:r>
              <a:rPr lang="en-US" dirty="0">
                <a:solidFill>
                  <a:schemeClr val="hlink"/>
                </a:solidFill>
                <a:latin typeface="Tahoma" pitchFamily="34" charset="0"/>
              </a:rPr>
              <a:t> </a:t>
            </a:r>
            <a:r>
              <a:rPr lang="en-US" dirty="0" err="1">
                <a:solidFill>
                  <a:schemeClr val="hlink"/>
                </a:solidFill>
                <a:latin typeface="Tahoma" pitchFamily="34" charset="0"/>
              </a:rPr>
              <a:t>dll</a:t>
            </a:r>
            <a:endParaRPr lang="en-US" sz="2400" b="1" i="1" dirty="0">
              <a:solidFill>
                <a:schemeClr val="hlink"/>
              </a:solidFill>
              <a:latin typeface="Arial Black"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251520" y="836712"/>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Pengumpulan DATA</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9" name="Rectangle 3"/>
          <p:cNvSpPr txBox="1">
            <a:spLocks noChangeArrowheads="1"/>
          </p:cNvSpPr>
          <p:nvPr/>
        </p:nvSpPr>
        <p:spPr bwMode="auto">
          <a:xfrm>
            <a:off x="990600" y="1981200"/>
            <a:ext cx="73914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buFontTx/>
              <a:buNone/>
            </a:pPr>
            <a:r>
              <a:rPr lang="id-ID" sz="2800" b="1" dirty="0" smtClean="0"/>
              <a:t>Statistik adalah kumpulan data dari sampel. Apabila data diambil dari keseluruhan populasi maka tidak lagi disebut statistik, melainkan parameter</a:t>
            </a:r>
            <a:endParaRPr lang="en-US" sz="2800" b="1" dirty="0" smtClean="0"/>
          </a:p>
          <a:p>
            <a:pPr>
              <a:buFontTx/>
              <a:buNone/>
            </a:pPr>
            <a:endParaRPr lang="en-US"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251520" y="836712"/>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Metode Pengumpulan DATA</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 Box 5"/>
          <p:cNvSpPr txBox="1">
            <a:spLocks noChangeArrowheads="1"/>
          </p:cNvSpPr>
          <p:nvPr/>
        </p:nvSpPr>
        <p:spPr bwMode="auto">
          <a:xfrm>
            <a:off x="228600" y="1905000"/>
            <a:ext cx="8763000" cy="4479925"/>
          </a:xfrm>
          <a:prstGeom prst="rect">
            <a:avLst/>
          </a:prstGeom>
          <a:noFill/>
          <a:ln w="9525">
            <a:noFill/>
            <a:miter lim="800000"/>
            <a:headEnd/>
            <a:tailEnd/>
          </a:ln>
          <a:effectLst/>
        </p:spPr>
        <p:txBody>
          <a:bodyPr>
            <a:spAutoFit/>
          </a:bodyPr>
          <a:lstStyle/>
          <a:p>
            <a:pPr marL="342900" indent="-342900" eaLnBrk="0" hangingPunct="0">
              <a:buFontTx/>
              <a:buAutoNum type="arabicPeriod"/>
            </a:pPr>
            <a:r>
              <a:rPr lang="en-US" sz="2400" b="1" dirty="0" err="1">
                <a:solidFill>
                  <a:srgbClr val="008000"/>
                </a:solidFill>
                <a:latin typeface="Tahoma" pitchFamily="34" charset="0"/>
              </a:rPr>
              <a:t>Metode</a:t>
            </a:r>
            <a:r>
              <a:rPr lang="en-US" sz="2400" b="1" dirty="0">
                <a:solidFill>
                  <a:srgbClr val="008000"/>
                </a:solidFill>
                <a:latin typeface="Tahoma" pitchFamily="34" charset="0"/>
              </a:rPr>
              <a:t> </a:t>
            </a:r>
            <a:r>
              <a:rPr lang="en-US" sz="2400" b="1" dirty="0" err="1">
                <a:solidFill>
                  <a:srgbClr val="008000"/>
                </a:solidFill>
                <a:latin typeface="Tahoma" pitchFamily="34" charset="0"/>
              </a:rPr>
              <a:t>Sensus</a:t>
            </a:r>
            <a:r>
              <a:rPr lang="en-US" sz="2400" b="1" dirty="0">
                <a:solidFill>
                  <a:srgbClr val="008000"/>
                </a:solidFill>
                <a:latin typeface="Tahoma" pitchFamily="34" charset="0"/>
              </a:rPr>
              <a:t>.</a:t>
            </a:r>
            <a:r>
              <a:rPr lang="en-US" dirty="0">
                <a:solidFill>
                  <a:srgbClr val="008000"/>
                </a:solidFill>
                <a:latin typeface="Times New Roman" pitchFamily="18" charset="0"/>
              </a:rPr>
              <a:t> </a:t>
            </a:r>
          </a:p>
          <a:p>
            <a:pPr marL="342900" indent="-342900" eaLnBrk="0" hangingPunct="0"/>
            <a:r>
              <a:rPr lang="en-US" dirty="0">
                <a:latin typeface="Times New Roman" pitchFamily="18" charset="0"/>
              </a:rPr>
              <a:t>      </a:t>
            </a:r>
            <a:r>
              <a:rPr lang="en-US" sz="2000" dirty="0" err="1">
                <a:solidFill>
                  <a:srgbClr val="0000FF"/>
                </a:solidFill>
                <a:latin typeface="Tahoma" pitchFamily="34" charset="0"/>
              </a:rPr>
              <a:t>Metode</a:t>
            </a:r>
            <a:r>
              <a:rPr lang="en-US" sz="2000" dirty="0">
                <a:solidFill>
                  <a:srgbClr val="0000FF"/>
                </a:solidFill>
                <a:latin typeface="Tahoma" pitchFamily="34" charset="0"/>
              </a:rPr>
              <a:t> </a:t>
            </a:r>
            <a:r>
              <a:rPr lang="en-US" sz="2000" dirty="0" err="1">
                <a:solidFill>
                  <a:srgbClr val="0000FF"/>
                </a:solidFill>
                <a:latin typeface="Tahoma" pitchFamily="34" charset="0"/>
              </a:rPr>
              <a:t>pengumpulan</a:t>
            </a:r>
            <a:r>
              <a:rPr lang="en-US" sz="2000" dirty="0">
                <a:solidFill>
                  <a:srgbClr val="0000FF"/>
                </a:solidFill>
                <a:latin typeface="Tahoma" pitchFamily="34" charset="0"/>
              </a:rPr>
              <a:t> data </a:t>
            </a:r>
            <a:r>
              <a:rPr lang="en-US" sz="2000" dirty="0" err="1">
                <a:solidFill>
                  <a:srgbClr val="0000FF"/>
                </a:solidFill>
                <a:latin typeface="Tahoma" pitchFamily="34" charset="0"/>
              </a:rPr>
              <a:t>dimana</a:t>
            </a:r>
            <a:r>
              <a:rPr lang="en-US" sz="2000" dirty="0">
                <a:solidFill>
                  <a:srgbClr val="0000FF"/>
                </a:solidFill>
                <a:latin typeface="Tahoma" pitchFamily="34" charset="0"/>
              </a:rPr>
              <a:t> </a:t>
            </a:r>
            <a:r>
              <a:rPr lang="en-US" sz="2000" dirty="0" err="1">
                <a:solidFill>
                  <a:srgbClr val="0000FF"/>
                </a:solidFill>
                <a:latin typeface="Tahoma" pitchFamily="34" charset="0"/>
              </a:rPr>
              <a:t>seluruh</a:t>
            </a:r>
            <a:r>
              <a:rPr lang="en-US" sz="2000" dirty="0">
                <a:solidFill>
                  <a:srgbClr val="0000FF"/>
                </a:solidFill>
                <a:latin typeface="Tahoma" pitchFamily="34" charset="0"/>
              </a:rPr>
              <a:t> </a:t>
            </a:r>
            <a:r>
              <a:rPr lang="en-US" sz="2000" dirty="0" err="1">
                <a:solidFill>
                  <a:srgbClr val="0000FF"/>
                </a:solidFill>
                <a:latin typeface="Tahoma" pitchFamily="34" charset="0"/>
              </a:rPr>
              <a:t>elemen</a:t>
            </a:r>
            <a:r>
              <a:rPr lang="en-US" sz="2000" dirty="0">
                <a:solidFill>
                  <a:srgbClr val="0000FF"/>
                </a:solidFill>
                <a:latin typeface="Tahoma" pitchFamily="34" charset="0"/>
              </a:rPr>
              <a:t> </a:t>
            </a:r>
            <a:r>
              <a:rPr lang="en-US" sz="2000" dirty="0" err="1">
                <a:solidFill>
                  <a:srgbClr val="0000FF"/>
                </a:solidFill>
                <a:latin typeface="Tahoma" pitchFamily="34" charset="0"/>
              </a:rPr>
              <a:t>populasi</a:t>
            </a:r>
            <a:r>
              <a:rPr lang="en-US" sz="2000" dirty="0">
                <a:solidFill>
                  <a:srgbClr val="0000FF"/>
                </a:solidFill>
                <a:latin typeface="Tahoma" pitchFamily="34" charset="0"/>
              </a:rPr>
              <a:t> </a:t>
            </a:r>
            <a:r>
              <a:rPr lang="en-US" sz="2000" dirty="0" err="1">
                <a:solidFill>
                  <a:srgbClr val="0000FF"/>
                </a:solidFill>
                <a:latin typeface="Tahoma" pitchFamily="34" charset="0"/>
              </a:rPr>
              <a:t>diselidiki</a:t>
            </a:r>
            <a:r>
              <a:rPr lang="en-US" sz="2000" dirty="0">
                <a:solidFill>
                  <a:srgbClr val="0000FF"/>
                </a:solidFill>
                <a:latin typeface="Tahoma" pitchFamily="34" charset="0"/>
              </a:rPr>
              <a:t> </a:t>
            </a:r>
            <a:r>
              <a:rPr lang="en-US" sz="2000" dirty="0" err="1">
                <a:solidFill>
                  <a:srgbClr val="0000FF"/>
                </a:solidFill>
                <a:latin typeface="Tahoma" pitchFamily="34" charset="0"/>
              </a:rPr>
              <a:t>satu</a:t>
            </a:r>
            <a:r>
              <a:rPr lang="en-US" sz="2000" dirty="0">
                <a:solidFill>
                  <a:srgbClr val="0000FF"/>
                </a:solidFill>
                <a:latin typeface="Tahoma" pitchFamily="34" charset="0"/>
              </a:rPr>
              <a:t> per </a:t>
            </a:r>
            <a:r>
              <a:rPr lang="en-US" sz="2000" dirty="0" err="1">
                <a:solidFill>
                  <a:srgbClr val="0000FF"/>
                </a:solidFill>
                <a:latin typeface="Tahoma" pitchFamily="34" charset="0"/>
              </a:rPr>
              <a:t>satu</a:t>
            </a:r>
            <a:r>
              <a:rPr lang="en-US" sz="2000" dirty="0">
                <a:solidFill>
                  <a:srgbClr val="0000FF"/>
                </a:solidFill>
                <a:latin typeface="Tahoma" pitchFamily="34" charset="0"/>
              </a:rPr>
              <a:t>.  Data yang </a:t>
            </a:r>
            <a:r>
              <a:rPr lang="en-US" sz="2000" dirty="0" err="1">
                <a:solidFill>
                  <a:srgbClr val="0000FF"/>
                </a:solidFill>
                <a:latin typeface="Tahoma" pitchFamily="34" charset="0"/>
              </a:rPr>
              <a:t>diperoleh</a:t>
            </a:r>
            <a:r>
              <a:rPr lang="en-US" sz="2000" dirty="0">
                <a:solidFill>
                  <a:srgbClr val="0000FF"/>
                </a:solidFill>
                <a:latin typeface="Tahoma" pitchFamily="34" charset="0"/>
              </a:rPr>
              <a:t> </a:t>
            </a:r>
            <a:r>
              <a:rPr lang="en-US" sz="2000" dirty="0" err="1">
                <a:solidFill>
                  <a:srgbClr val="0000FF"/>
                </a:solidFill>
                <a:latin typeface="Tahoma" pitchFamily="34" charset="0"/>
              </a:rPr>
              <a:t>disebut</a:t>
            </a:r>
            <a:r>
              <a:rPr lang="en-US" dirty="0">
                <a:latin typeface="Tahoma" pitchFamily="34" charset="0"/>
              </a:rPr>
              <a:t> </a:t>
            </a:r>
            <a:r>
              <a:rPr lang="en-US" sz="2000" b="1" i="1" dirty="0">
                <a:solidFill>
                  <a:srgbClr val="CCCC00"/>
                </a:solidFill>
                <a:latin typeface="Tahoma" pitchFamily="34" charset="0"/>
              </a:rPr>
              <a:t>Data </a:t>
            </a:r>
            <a:r>
              <a:rPr lang="en-US" sz="2000" b="1" i="1" dirty="0" err="1">
                <a:solidFill>
                  <a:srgbClr val="CCCC00"/>
                </a:solidFill>
                <a:latin typeface="Tahoma" pitchFamily="34" charset="0"/>
              </a:rPr>
              <a:t>sebenarnya</a:t>
            </a:r>
            <a:r>
              <a:rPr lang="en-US" sz="2000" b="1" i="1" dirty="0">
                <a:solidFill>
                  <a:srgbClr val="CCCC00"/>
                </a:solidFill>
                <a:latin typeface="Tahoma" pitchFamily="34" charset="0"/>
              </a:rPr>
              <a:t> (Parameter) </a:t>
            </a:r>
            <a:r>
              <a:rPr lang="en-US" sz="2000" dirty="0" err="1">
                <a:solidFill>
                  <a:srgbClr val="0000FF"/>
                </a:solidFill>
                <a:latin typeface="Tahoma" pitchFamily="34" charset="0"/>
              </a:rPr>
              <a:t>atau</a:t>
            </a:r>
            <a:r>
              <a:rPr lang="en-US" sz="2000" dirty="0">
                <a:latin typeface="Tahoma" pitchFamily="34" charset="0"/>
              </a:rPr>
              <a:t> </a:t>
            </a:r>
            <a:r>
              <a:rPr lang="en-US" sz="2000" b="1" i="1" dirty="0">
                <a:solidFill>
                  <a:srgbClr val="CCCC00"/>
                </a:solidFill>
                <a:latin typeface="Tahoma" pitchFamily="34" charset="0"/>
              </a:rPr>
              <a:t>true value   </a:t>
            </a:r>
          </a:p>
          <a:p>
            <a:pPr marL="342900" indent="-342900" eaLnBrk="0" hangingPunct="0"/>
            <a:r>
              <a:rPr lang="en-US" b="1" i="1" dirty="0">
                <a:solidFill>
                  <a:srgbClr val="CCCC00"/>
                </a:solidFill>
                <a:latin typeface="Tahoma" pitchFamily="34" charset="0"/>
              </a:rPr>
              <a:t>     </a:t>
            </a:r>
            <a:r>
              <a:rPr lang="en-US" b="1" i="1" dirty="0" err="1">
                <a:solidFill>
                  <a:srgbClr val="996600"/>
                </a:solidFill>
                <a:latin typeface="Tahoma" pitchFamily="34" charset="0"/>
              </a:rPr>
              <a:t>Contoh</a:t>
            </a:r>
            <a:r>
              <a:rPr lang="en-US" b="1" i="1" dirty="0">
                <a:solidFill>
                  <a:srgbClr val="996600"/>
                </a:solidFill>
                <a:latin typeface="Tahoma" pitchFamily="34" charset="0"/>
              </a:rPr>
              <a:t> :</a:t>
            </a:r>
            <a:r>
              <a:rPr lang="en-US" b="1" i="1" dirty="0">
                <a:solidFill>
                  <a:srgbClr val="CCCC00"/>
                </a:solidFill>
                <a:latin typeface="Tahoma" pitchFamily="34" charset="0"/>
              </a:rPr>
              <a:t>  </a:t>
            </a:r>
            <a:r>
              <a:rPr lang="en-US" dirty="0" err="1">
                <a:latin typeface="Tahoma" pitchFamily="34" charset="0"/>
              </a:rPr>
              <a:t>Sensus</a:t>
            </a:r>
            <a:r>
              <a:rPr lang="en-US" dirty="0">
                <a:latin typeface="Tahoma" pitchFamily="34" charset="0"/>
              </a:rPr>
              <a:t> </a:t>
            </a:r>
            <a:r>
              <a:rPr lang="en-US" dirty="0" err="1">
                <a:latin typeface="Tahoma" pitchFamily="34" charset="0"/>
              </a:rPr>
              <a:t>penduduk</a:t>
            </a:r>
            <a:r>
              <a:rPr lang="en-US" dirty="0">
                <a:latin typeface="Tahoma" pitchFamily="34" charset="0"/>
              </a:rPr>
              <a:t> Indonesia </a:t>
            </a:r>
            <a:r>
              <a:rPr lang="en-US" dirty="0" err="1">
                <a:latin typeface="Tahoma" pitchFamily="34" charset="0"/>
              </a:rPr>
              <a:t>tahun</a:t>
            </a:r>
            <a:r>
              <a:rPr lang="en-US" dirty="0">
                <a:latin typeface="Tahoma" pitchFamily="34" charset="0"/>
              </a:rPr>
              <a:t> 1980</a:t>
            </a:r>
          </a:p>
          <a:p>
            <a:pPr marL="342900" indent="-342900" eaLnBrk="0" hangingPunct="0"/>
            <a:endParaRPr lang="en-US" sz="2400" b="1" i="1" dirty="0">
              <a:solidFill>
                <a:srgbClr val="CCCC00"/>
              </a:solidFill>
              <a:latin typeface="Tahoma" pitchFamily="34" charset="0"/>
            </a:endParaRPr>
          </a:p>
          <a:p>
            <a:pPr marL="342900" indent="-342900" eaLnBrk="0" hangingPunct="0">
              <a:buFontTx/>
              <a:buAutoNum type="arabicPeriod" startAt="2"/>
            </a:pPr>
            <a:r>
              <a:rPr lang="en-US" sz="2400" b="1" dirty="0" err="1">
                <a:solidFill>
                  <a:srgbClr val="008000"/>
                </a:solidFill>
                <a:latin typeface="Tahoma" pitchFamily="34" charset="0"/>
              </a:rPr>
              <a:t>Metode</a:t>
            </a:r>
            <a:r>
              <a:rPr lang="en-US" sz="2400" b="1" dirty="0">
                <a:solidFill>
                  <a:srgbClr val="008000"/>
                </a:solidFill>
                <a:latin typeface="Tahoma" pitchFamily="34" charset="0"/>
              </a:rPr>
              <a:t> Sampling.</a:t>
            </a:r>
            <a:r>
              <a:rPr lang="en-US" sz="2400" i="1" dirty="0">
                <a:solidFill>
                  <a:srgbClr val="CCCC00"/>
                </a:solidFill>
                <a:latin typeface="Tahoma" pitchFamily="34" charset="0"/>
              </a:rPr>
              <a:t>                                                           </a:t>
            </a:r>
            <a:r>
              <a:rPr lang="en-US" sz="2000" dirty="0" err="1">
                <a:solidFill>
                  <a:srgbClr val="0000FF"/>
                </a:solidFill>
                <a:latin typeface="Tahoma" pitchFamily="34" charset="0"/>
              </a:rPr>
              <a:t>Metode</a:t>
            </a:r>
            <a:r>
              <a:rPr lang="en-US" sz="2000" dirty="0">
                <a:solidFill>
                  <a:srgbClr val="0000FF"/>
                </a:solidFill>
                <a:latin typeface="Tahoma" pitchFamily="34" charset="0"/>
              </a:rPr>
              <a:t> </a:t>
            </a:r>
            <a:r>
              <a:rPr lang="en-US" sz="2000" dirty="0" err="1">
                <a:solidFill>
                  <a:srgbClr val="0000FF"/>
                </a:solidFill>
                <a:latin typeface="Tahoma" pitchFamily="34" charset="0"/>
              </a:rPr>
              <a:t>pengumpulan</a:t>
            </a:r>
            <a:r>
              <a:rPr lang="en-US" sz="2000" dirty="0">
                <a:solidFill>
                  <a:srgbClr val="0000FF"/>
                </a:solidFill>
                <a:latin typeface="Tahoma" pitchFamily="34" charset="0"/>
              </a:rPr>
              <a:t> data </a:t>
            </a:r>
            <a:r>
              <a:rPr lang="en-US" sz="2000" dirty="0" err="1">
                <a:solidFill>
                  <a:srgbClr val="0000FF"/>
                </a:solidFill>
                <a:latin typeface="Tahoma" pitchFamily="34" charset="0"/>
              </a:rPr>
              <a:t>dimana</a:t>
            </a:r>
            <a:r>
              <a:rPr lang="en-US" sz="2000" dirty="0">
                <a:solidFill>
                  <a:srgbClr val="0000FF"/>
                </a:solidFill>
                <a:latin typeface="Tahoma" pitchFamily="34" charset="0"/>
              </a:rPr>
              <a:t> yang </a:t>
            </a:r>
            <a:r>
              <a:rPr lang="en-US" sz="2000" dirty="0" err="1">
                <a:solidFill>
                  <a:srgbClr val="0000FF"/>
                </a:solidFill>
                <a:latin typeface="Tahoma" pitchFamily="34" charset="0"/>
              </a:rPr>
              <a:t>diselidiki</a:t>
            </a:r>
            <a:r>
              <a:rPr lang="en-US" sz="2000" dirty="0">
                <a:solidFill>
                  <a:srgbClr val="0000FF"/>
                </a:solidFill>
                <a:latin typeface="Tahoma" pitchFamily="34" charset="0"/>
              </a:rPr>
              <a:t> </a:t>
            </a:r>
            <a:r>
              <a:rPr lang="en-US" sz="2000" dirty="0" err="1">
                <a:solidFill>
                  <a:srgbClr val="0000FF"/>
                </a:solidFill>
                <a:latin typeface="Tahoma" pitchFamily="34" charset="0"/>
              </a:rPr>
              <a:t>adalah</a:t>
            </a:r>
            <a:r>
              <a:rPr lang="en-US" sz="2000" dirty="0">
                <a:solidFill>
                  <a:srgbClr val="0000FF"/>
                </a:solidFill>
                <a:latin typeface="Tahoma" pitchFamily="34" charset="0"/>
              </a:rPr>
              <a:t> </a:t>
            </a:r>
            <a:r>
              <a:rPr lang="en-US" sz="2000" dirty="0" err="1">
                <a:solidFill>
                  <a:srgbClr val="0000FF"/>
                </a:solidFill>
                <a:latin typeface="Tahoma" pitchFamily="34" charset="0"/>
              </a:rPr>
              <a:t>elemen</a:t>
            </a:r>
            <a:r>
              <a:rPr lang="en-US" sz="2000" dirty="0">
                <a:solidFill>
                  <a:srgbClr val="0000FF"/>
                </a:solidFill>
                <a:latin typeface="Tahoma" pitchFamily="34" charset="0"/>
              </a:rPr>
              <a:t>  </a:t>
            </a:r>
            <a:r>
              <a:rPr lang="en-US" sz="2000" dirty="0" err="1">
                <a:solidFill>
                  <a:srgbClr val="0000FF"/>
                </a:solidFill>
                <a:latin typeface="Tahoma" pitchFamily="34" charset="0"/>
              </a:rPr>
              <a:t>sampel</a:t>
            </a:r>
            <a:r>
              <a:rPr lang="en-US" sz="2000" dirty="0">
                <a:solidFill>
                  <a:srgbClr val="0000FF"/>
                </a:solidFill>
                <a:latin typeface="Tahoma" pitchFamily="34" charset="0"/>
              </a:rPr>
              <a:t> </a:t>
            </a:r>
            <a:r>
              <a:rPr lang="en-US" sz="2000" dirty="0" err="1">
                <a:solidFill>
                  <a:srgbClr val="0000FF"/>
                </a:solidFill>
                <a:latin typeface="Tahoma" pitchFamily="34" charset="0"/>
              </a:rPr>
              <a:t>dari</a:t>
            </a:r>
            <a:r>
              <a:rPr lang="en-US" sz="2000" dirty="0">
                <a:solidFill>
                  <a:srgbClr val="0000FF"/>
                </a:solidFill>
                <a:latin typeface="Tahoma" pitchFamily="34" charset="0"/>
              </a:rPr>
              <a:t> </a:t>
            </a:r>
            <a:r>
              <a:rPr lang="en-US" sz="2000" dirty="0" err="1">
                <a:solidFill>
                  <a:srgbClr val="0000FF"/>
                </a:solidFill>
                <a:latin typeface="Tahoma" pitchFamily="34" charset="0"/>
              </a:rPr>
              <a:t>suatu</a:t>
            </a:r>
            <a:r>
              <a:rPr lang="en-US" sz="2000" dirty="0">
                <a:solidFill>
                  <a:srgbClr val="0000FF"/>
                </a:solidFill>
                <a:latin typeface="Tahoma" pitchFamily="34" charset="0"/>
              </a:rPr>
              <a:t> </a:t>
            </a:r>
            <a:r>
              <a:rPr lang="en-US" sz="2000" dirty="0" err="1">
                <a:solidFill>
                  <a:srgbClr val="0000FF"/>
                </a:solidFill>
                <a:latin typeface="Tahoma" pitchFamily="34" charset="0"/>
              </a:rPr>
              <a:t>populasi</a:t>
            </a:r>
            <a:r>
              <a:rPr lang="en-US" sz="2000" dirty="0">
                <a:solidFill>
                  <a:srgbClr val="0000FF"/>
                </a:solidFill>
                <a:latin typeface="Tahoma" pitchFamily="34" charset="0"/>
              </a:rPr>
              <a:t>.   Data yang </a:t>
            </a:r>
            <a:r>
              <a:rPr lang="en-US" sz="2000" dirty="0" err="1">
                <a:solidFill>
                  <a:srgbClr val="0000FF"/>
                </a:solidFill>
                <a:latin typeface="Tahoma" pitchFamily="34" charset="0"/>
              </a:rPr>
              <a:t>diperoleh</a:t>
            </a:r>
            <a:r>
              <a:rPr lang="en-US" sz="2000" dirty="0">
                <a:solidFill>
                  <a:srgbClr val="0000FF"/>
                </a:solidFill>
                <a:latin typeface="Tahoma" pitchFamily="34" charset="0"/>
              </a:rPr>
              <a:t> </a:t>
            </a:r>
            <a:r>
              <a:rPr lang="en-US" sz="2000" dirty="0" err="1">
                <a:solidFill>
                  <a:srgbClr val="0000FF"/>
                </a:solidFill>
                <a:latin typeface="Tahoma" pitchFamily="34" charset="0"/>
              </a:rPr>
              <a:t>disebut</a:t>
            </a:r>
            <a:r>
              <a:rPr lang="en-US" sz="2000" dirty="0">
                <a:latin typeface="Tahoma" pitchFamily="34" charset="0"/>
              </a:rPr>
              <a:t>  </a:t>
            </a:r>
            <a:r>
              <a:rPr lang="en-US" sz="2000" b="1" i="1" dirty="0">
                <a:solidFill>
                  <a:srgbClr val="CCCC00"/>
                </a:solidFill>
                <a:latin typeface="Tahoma" pitchFamily="34" charset="0"/>
              </a:rPr>
              <a:t>Data </a:t>
            </a:r>
            <a:r>
              <a:rPr lang="en-US" sz="2000" b="1" i="1" dirty="0" err="1">
                <a:solidFill>
                  <a:srgbClr val="CCCC00"/>
                </a:solidFill>
                <a:latin typeface="Tahoma" pitchFamily="34" charset="0"/>
              </a:rPr>
              <a:t>Perkiraan</a:t>
            </a:r>
            <a:r>
              <a:rPr lang="en-US" sz="2000" b="1" i="1" dirty="0">
                <a:solidFill>
                  <a:srgbClr val="CCCC00"/>
                </a:solidFill>
                <a:latin typeface="Tahoma" pitchFamily="34" charset="0"/>
              </a:rPr>
              <a:t> (Estimate Value).</a:t>
            </a:r>
            <a:r>
              <a:rPr lang="en-US" b="1" i="1" dirty="0">
                <a:solidFill>
                  <a:srgbClr val="CCCC00"/>
                </a:solidFill>
                <a:latin typeface="Tahoma" pitchFamily="34" charset="0"/>
              </a:rPr>
              <a:t>                                                                                                   </a:t>
            </a:r>
            <a:r>
              <a:rPr lang="en-US" b="1" i="1" dirty="0" err="1">
                <a:solidFill>
                  <a:srgbClr val="996600"/>
                </a:solidFill>
                <a:latin typeface="Tahoma" pitchFamily="34" charset="0"/>
              </a:rPr>
              <a:t>Contoh</a:t>
            </a:r>
            <a:r>
              <a:rPr lang="en-US" b="1" i="1" dirty="0">
                <a:solidFill>
                  <a:srgbClr val="996600"/>
                </a:solidFill>
                <a:latin typeface="Tahoma" pitchFamily="34" charset="0"/>
              </a:rPr>
              <a:t> :</a:t>
            </a:r>
            <a:r>
              <a:rPr lang="en-US" b="1" i="1" dirty="0">
                <a:solidFill>
                  <a:srgbClr val="00FF00"/>
                </a:solidFill>
                <a:latin typeface="Tahoma" pitchFamily="34" charset="0"/>
              </a:rPr>
              <a:t> </a:t>
            </a:r>
            <a:r>
              <a:rPr lang="en-US" dirty="0">
                <a:solidFill>
                  <a:srgbClr val="CCCC00"/>
                </a:solidFill>
                <a:latin typeface="Tahoma" pitchFamily="34" charset="0"/>
              </a:rPr>
              <a:t> </a:t>
            </a:r>
            <a:r>
              <a:rPr lang="en-US" dirty="0" err="1">
                <a:latin typeface="Tahoma" pitchFamily="34" charset="0"/>
              </a:rPr>
              <a:t>Jika</a:t>
            </a:r>
            <a:r>
              <a:rPr lang="en-US" dirty="0">
                <a:latin typeface="Tahoma" pitchFamily="34" charset="0"/>
              </a:rPr>
              <a:t> </a:t>
            </a:r>
            <a:r>
              <a:rPr lang="en-US" dirty="0" err="1">
                <a:latin typeface="Tahoma" pitchFamily="34" charset="0"/>
              </a:rPr>
              <a:t>dari</a:t>
            </a:r>
            <a:r>
              <a:rPr lang="en-US" dirty="0">
                <a:latin typeface="Tahoma" pitchFamily="34" charset="0"/>
              </a:rPr>
              <a:t> 1000 </a:t>
            </a:r>
            <a:r>
              <a:rPr lang="en-US" dirty="0" err="1">
                <a:latin typeface="Tahoma" pitchFamily="34" charset="0"/>
              </a:rPr>
              <a:t>mahasiswa</a:t>
            </a:r>
            <a:r>
              <a:rPr lang="en-US" dirty="0">
                <a:latin typeface="Tahoma" pitchFamily="34" charset="0"/>
              </a:rPr>
              <a:t>, </a:t>
            </a:r>
            <a:r>
              <a:rPr lang="en-US" dirty="0" err="1">
                <a:latin typeface="Tahoma" pitchFamily="34" charset="0"/>
              </a:rPr>
              <a:t>hanya</a:t>
            </a:r>
            <a:r>
              <a:rPr lang="en-US" dirty="0">
                <a:latin typeface="Tahoma" pitchFamily="34" charset="0"/>
              </a:rPr>
              <a:t> 120 </a:t>
            </a:r>
            <a:r>
              <a:rPr lang="en-US" dirty="0" err="1">
                <a:latin typeface="Tahoma" pitchFamily="34" charset="0"/>
              </a:rPr>
              <a:t>siswa</a:t>
            </a:r>
            <a:r>
              <a:rPr lang="en-US" dirty="0">
                <a:latin typeface="Tahoma" pitchFamily="34" charset="0"/>
              </a:rPr>
              <a:t> </a:t>
            </a:r>
            <a:r>
              <a:rPr lang="en-US" dirty="0" err="1">
                <a:latin typeface="Tahoma" pitchFamily="34" charset="0"/>
              </a:rPr>
              <a:t>saja</a:t>
            </a:r>
            <a:r>
              <a:rPr lang="en-US" dirty="0">
                <a:latin typeface="Tahoma" pitchFamily="34" charset="0"/>
              </a:rPr>
              <a:t> yang </a:t>
            </a:r>
            <a:r>
              <a:rPr lang="en-US" dirty="0" err="1">
                <a:latin typeface="Tahoma" pitchFamily="34" charset="0"/>
              </a:rPr>
              <a:t>diselidiki</a:t>
            </a:r>
            <a:r>
              <a:rPr lang="en-US" dirty="0">
                <a:latin typeface="Tahoma" pitchFamily="34" charset="0"/>
              </a:rPr>
              <a:t>, </a:t>
            </a:r>
            <a:r>
              <a:rPr lang="en-US" dirty="0" err="1">
                <a:latin typeface="Tahoma" pitchFamily="34" charset="0"/>
              </a:rPr>
              <a:t>maka</a:t>
            </a:r>
            <a:r>
              <a:rPr lang="en-US" dirty="0">
                <a:latin typeface="Tahoma" pitchFamily="34" charset="0"/>
              </a:rPr>
              <a:t> </a:t>
            </a:r>
            <a:r>
              <a:rPr lang="en-US" dirty="0" err="1">
                <a:latin typeface="Tahoma" pitchFamily="34" charset="0"/>
              </a:rPr>
              <a:t>hasilnya</a:t>
            </a:r>
            <a:r>
              <a:rPr lang="en-US" dirty="0">
                <a:latin typeface="Tahoma" pitchFamily="34" charset="0"/>
              </a:rPr>
              <a:t> data </a:t>
            </a:r>
            <a:r>
              <a:rPr lang="en-US" dirty="0" err="1">
                <a:latin typeface="Tahoma" pitchFamily="34" charset="0"/>
              </a:rPr>
              <a:t>perkiraan</a:t>
            </a:r>
            <a:r>
              <a:rPr lang="en-US" b="1" i="1" dirty="0">
                <a:latin typeface="Tahoma" pitchFamily="34" charset="0"/>
              </a:rPr>
              <a:t> </a:t>
            </a:r>
            <a:endParaRPr lang="en-US" sz="2400" b="1" i="1" dirty="0">
              <a:latin typeface="Tahoma" pitchFamily="34" charset="0"/>
            </a:endParaRPr>
          </a:p>
          <a:p>
            <a:pPr marL="342900" indent="-342900" eaLnBrk="0" hangingPunct="0"/>
            <a:endParaRPr lang="en-US" sz="2400" b="1" i="1" dirty="0">
              <a:latin typeface="Arial Black" pitchFamily="34" charset="0"/>
            </a:endParaRPr>
          </a:p>
          <a:p>
            <a:pPr marL="342900" indent="-342900" eaLnBrk="0" hangingPunct="0"/>
            <a:endParaRPr lang="en-US" b="1" dirty="0">
              <a:latin typeface="Tahom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9" name="TextBox 8"/>
          <p:cNvSpPr txBox="1"/>
          <p:nvPr/>
        </p:nvSpPr>
        <p:spPr>
          <a:xfrm>
            <a:off x="0" y="990600"/>
            <a:ext cx="80772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populasi</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Rectangle 3"/>
          <p:cNvSpPr txBox="1">
            <a:spLocks noChangeArrowheads="1"/>
          </p:cNvSpPr>
          <p:nvPr/>
        </p:nvSpPr>
        <p:spPr bwMode="auto">
          <a:xfrm>
            <a:off x="1143000" y="1676400"/>
            <a:ext cx="7239000" cy="484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342900" marR="0" lvl="0" indent="-342900" defTabSz="914400" rtl="0" eaLnBrk="1" fontAlgn="base" latinLnBrk="0" hangingPunct="1">
              <a:lnSpc>
                <a:spcPct val="80000"/>
              </a:lnSpc>
              <a:spcBef>
                <a:spcPct val="20000"/>
              </a:spcBef>
              <a:spcAft>
                <a:spcPct val="0"/>
              </a:spcAft>
              <a:buClrTx/>
              <a:buSzTx/>
              <a:buFont typeface="Arial" pitchFamily="34" charset="0"/>
              <a:buChar char="•"/>
              <a:tabLst/>
              <a:defRPr/>
            </a:pPr>
            <a:r>
              <a:rPr kumimoji="0" lang="en-US" sz="2800" b="0" i="0" u="none" strike="noStrike" kern="1200" cap="none" spc="0" normalizeH="0" baseline="0" noProof="0" dirty="0" err="1" smtClean="0">
                <a:ln>
                  <a:noFill/>
                </a:ln>
                <a:solidFill>
                  <a:schemeClr val="tx1"/>
                </a:solidFill>
                <a:effectLst/>
                <a:uLnTx/>
                <a:uFillTx/>
                <a:cs typeface="+mn-cs"/>
              </a:rPr>
              <a:t>Populasi</a:t>
            </a:r>
            <a:r>
              <a:rPr kumimoji="0" lang="en-US" sz="2800" b="0" i="0" u="none" strike="noStrike" kern="1200" cap="none" spc="0" normalizeH="0" baseline="0" noProof="0" dirty="0" smtClean="0">
                <a:ln>
                  <a:noFill/>
                </a:ln>
                <a:solidFill>
                  <a:schemeClr val="tx1"/>
                </a:solidFill>
                <a:effectLst/>
                <a:uLnTx/>
                <a:uFillTx/>
                <a:cs typeface="+mn-cs"/>
              </a:rPr>
              <a:t> </a:t>
            </a:r>
            <a:r>
              <a:rPr kumimoji="0" lang="en-US" sz="2800" b="0" i="0" u="none" strike="noStrike" kern="1200" cap="none" spc="0" normalizeH="0" baseline="0" noProof="0" dirty="0" err="1" smtClean="0">
                <a:ln>
                  <a:noFill/>
                </a:ln>
                <a:solidFill>
                  <a:schemeClr val="tx1"/>
                </a:solidFill>
                <a:effectLst/>
                <a:uLnTx/>
                <a:uFillTx/>
                <a:cs typeface="+mn-cs"/>
              </a:rPr>
              <a:t>adalah</a:t>
            </a:r>
            <a:r>
              <a:rPr kumimoji="0" lang="en-US" sz="2800" b="0" i="0" u="none" strike="noStrike" kern="1200" cap="none" spc="0" normalizeH="0" baseline="0" noProof="0" dirty="0" smtClean="0">
                <a:ln>
                  <a:noFill/>
                </a:ln>
                <a:solidFill>
                  <a:schemeClr val="tx1"/>
                </a:solidFill>
                <a:effectLst/>
                <a:uLnTx/>
                <a:uFillTx/>
                <a:cs typeface="+mn-cs"/>
              </a:rPr>
              <a:t> </a:t>
            </a:r>
            <a:r>
              <a:rPr kumimoji="0" lang="en-US" sz="2800" b="0" i="0" u="none" strike="noStrike" kern="1200" cap="none" spc="0" normalizeH="0" baseline="0" noProof="0" dirty="0" err="1" smtClean="0">
                <a:ln>
                  <a:noFill/>
                </a:ln>
                <a:solidFill>
                  <a:schemeClr val="tx1"/>
                </a:solidFill>
                <a:effectLst/>
                <a:uLnTx/>
                <a:uFillTx/>
                <a:cs typeface="+mn-cs"/>
              </a:rPr>
              <a:t>keseluruhan</a:t>
            </a:r>
            <a:r>
              <a:rPr kumimoji="0" lang="en-US" sz="2800" b="0" i="0" u="none" strike="noStrike" kern="1200" cap="none" spc="0" normalizeH="0" baseline="0" noProof="0" dirty="0" smtClean="0">
                <a:ln>
                  <a:noFill/>
                </a:ln>
                <a:solidFill>
                  <a:schemeClr val="tx1"/>
                </a:solidFill>
                <a:effectLst/>
                <a:uLnTx/>
                <a:uFillTx/>
                <a:cs typeface="+mn-cs"/>
              </a:rPr>
              <a:t> (totality) </a:t>
            </a:r>
            <a:r>
              <a:rPr kumimoji="0" lang="en-US" sz="2800" b="0" i="0" u="none" strike="noStrike" kern="1200" cap="none" spc="0" normalizeH="0" baseline="0" noProof="0" dirty="0" err="1" smtClean="0">
                <a:ln>
                  <a:noFill/>
                </a:ln>
                <a:solidFill>
                  <a:schemeClr val="tx1"/>
                </a:solidFill>
                <a:effectLst/>
                <a:uLnTx/>
                <a:uFillTx/>
                <a:cs typeface="+mn-cs"/>
              </a:rPr>
              <a:t>objek</a:t>
            </a:r>
            <a:r>
              <a:rPr kumimoji="0" lang="en-US" sz="2800" b="0" i="0" u="none" strike="noStrike" kern="1200" cap="none" spc="0" normalizeH="0" baseline="0" noProof="0" dirty="0" smtClean="0">
                <a:ln>
                  <a:noFill/>
                </a:ln>
                <a:solidFill>
                  <a:schemeClr val="tx1"/>
                </a:solidFill>
                <a:effectLst/>
                <a:uLnTx/>
                <a:uFillTx/>
                <a:cs typeface="+mn-cs"/>
              </a:rPr>
              <a:t> </a:t>
            </a:r>
            <a:r>
              <a:rPr kumimoji="0" lang="en-US" sz="2800" b="0" i="0" u="none" strike="noStrike" kern="1200" cap="none" spc="0" normalizeH="0" baseline="0" noProof="0" dirty="0" err="1" smtClean="0">
                <a:ln>
                  <a:noFill/>
                </a:ln>
                <a:solidFill>
                  <a:schemeClr val="tx1"/>
                </a:solidFill>
                <a:effectLst/>
                <a:uLnTx/>
                <a:uFillTx/>
                <a:cs typeface="+mn-cs"/>
              </a:rPr>
              <a:t>psikologi</a:t>
            </a:r>
            <a:r>
              <a:rPr kumimoji="0" lang="en-US" sz="2800" b="0" i="0" u="none" strike="noStrike" kern="1200" cap="none" spc="0" normalizeH="0" baseline="0" noProof="0" dirty="0" smtClean="0">
                <a:ln>
                  <a:noFill/>
                </a:ln>
                <a:solidFill>
                  <a:schemeClr val="tx1"/>
                </a:solidFill>
                <a:effectLst/>
                <a:uLnTx/>
                <a:uFillTx/>
                <a:cs typeface="+mn-cs"/>
              </a:rPr>
              <a:t> (</a:t>
            </a:r>
            <a:r>
              <a:rPr kumimoji="0" lang="en-US" sz="2800" b="0" i="0" u="none" strike="noStrike" kern="1200" cap="none" spc="0" normalizeH="0" baseline="0" noProof="0" dirty="0" err="1" smtClean="0">
                <a:ln>
                  <a:noFill/>
                </a:ln>
                <a:solidFill>
                  <a:schemeClr val="tx1"/>
                </a:solidFill>
                <a:effectLst/>
                <a:uLnTx/>
                <a:uFillTx/>
                <a:cs typeface="+mn-cs"/>
              </a:rPr>
              <a:t>physchological</a:t>
            </a:r>
            <a:r>
              <a:rPr kumimoji="0" lang="en-US" sz="2800" b="0" i="0" u="none" strike="noStrike" kern="1200" cap="none" spc="0" normalizeH="0" baseline="0" noProof="0" dirty="0" smtClean="0">
                <a:ln>
                  <a:noFill/>
                </a:ln>
                <a:solidFill>
                  <a:schemeClr val="tx1"/>
                </a:solidFill>
                <a:effectLst/>
                <a:uLnTx/>
                <a:uFillTx/>
                <a:cs typeface="+mn-cs"/>
              </a:rPr>
              <a:t> object) yang </a:t>
            </a:r>
            <a:r>
              <a:rPr kumimoji="0" lang="en-US" sz="2800" b="0" i="0" u="none" strike="noStrike" kern="1200" cap="none" spc="0" normalizeH="0" baseline="0" noProof="0" dirty="0" err="1" smtClean="0">
                <a:ln>
                  <a:noFill/>
                </a:ln>
                <a:solidFill>
                  <a:schemeClr val="tx1"/>
                </a:solidFill>
                <a:effectLst/>
                <a:uLnTx/>
                <a:uFillTx/>
                <a:cs typeface="+mn-cs"/>
              </a:rPr>
              <a:t>dibatasi</a:t>
            </a:r>
            <a:r>
              <a:rPr kumimoji="0" lang="en-US" sz="2800" b="0" i="0" u="none" strike="noStrike" kern="1200" cap="none" spc="0" normalizeH="0" baseline="0" noProof="0" dirty="0" smtClean="0">
                <a:ln>
                  <a:noFill/>
                </a:ln>
                <a:solidFill>
                  <a:schemeClr val="tx1"/>
                </a:solidFill>
                <a:effectLst/>
                <a:uLnTx/>
                <a:uFillTx/>
                <a:cs typeface="+mn-cs"/>
              </a:rPr>
              <a:t> </a:t>
            </a:r>
            <a:r>
              <a:rPr kumimoji="0" lang="en-US" sz="2800" b="0" i="0" u="none" strike="noStrike" kern="1200" cap="none" spc="0" normalizeH="0" baseline="0" noProof="0" dirty="0" err="1" smtClean="0">
                <a:ln>
                  <a:noFill/>
                </a:ln>
                <a:solidFill>
                  <a:schemeClr val="tx1"/>
                </a:solidFill>
                <a:effectLst/>
                <a:uLnTx/>
                <a:uFillTx/>
                <a:cs typeface="+mn-cs"/>
              </a:rPr>
              <a:t>oleh</a:t>
            </a:r>
            <a:r>
              <a:rPr kumimoji="0" lang="en-US" sz="2800" b="0" i="0" u="none" strike="noStrike" kern="1200" cap="none" spc="0" normalizeH="0" baseline="0" noProof="0" dirty="0" smtClean="0">
                <a:ln>
                  <a:noFill/>
                </a:ln>
                <a:solidFill>
                  <a:schemeClr val="tx1"/>
                </a:solidFill>
                <a:effectLst/>
                <a:uLnTx/>
                <a:uFillTx/>
                <a:cs typeface="+mn-cs"/>
              </a:rPr>
              <a:t> </a:t>
            </a:r>
            <a:r>
              <a:rPr kumimoji="0" lang="en-US" sz="2800" b="0" i="0" u="none" strike="noStrike" kern="1200" cap="none" spc="0" normalizeH="0" baseline="0" noProof="0" dirty="0" err="1" smtClean="0">
                <a:ln>
                  <a:noFill/>
                </a:ln>
                <a:solidFill>
                  <a:schemeClr val="tx1"/>
                </a:solidFill>
                <a:effectLst/>
                <a:uLnTx/>
                <a:uFillTx/>
                <a:cs typeface="+mn-cs"/>
              </a:rPr>
              <a:t>kriteria</a:t>
            </a:r>
            <a:r>
              <a:rPr kumimoji="0" lang="en-US" sz="2800" b="0" i="0" u="none" strike="noStrike" kern="1200" cap="none" spc="0" normalizeH="0" baseline="0" noProof="0" dirty="0" smtClean="0">
                <a:ln>
                  <a:noFill/>
                </a:ln>
                <a:solidFill>
                  <a:schemeClr val="tx1"/>
                </a:solidFill>
                <a:effectLst/>
                <a:uLnTx/>
                <a:uFillTx/>
                <a:cs typeface="+mn-cs"/>
              </a:rPr>
              <a:t> </a:t>
            </a:r>
            <a:r>
              <a:rPr kumimoji="0" lang="en-US" sz="2800" b="0" i="0" u="none" strike="noStrike" kern="1200" cap="none" spc="0" normalizeH="0" baseline="0" noProof="0" dirty="0" err="1" smtClean="0">
                <a:ln>
                  <a:noFill/>
                </a:ln>
                <a:solidFill>
                  <a:schemeClr val="tx1"/>
                </a:solidFill>
                <a:effectLst/>
                <a:uLnTx/>
                <a:uFillTx/>
                <a:cs typeface="+mn-cs"/>
              </a:rPr>
              <a:t>tertentu</a:t>
            </a:r>
            <a:r>
              <a:rPr kumimoji="0" lang="en-US" sz="2800" b="0" i="0" u="none" strike="noStrike" kern="1200" cap="none" spc="0" normalizeH="0" baseline="0" noProof="0" dirty="0" smtClean="0">
                <a:ln>
                  <a:noFill/>
                </a:ln>
                <a:solidFill>
                  <a:schemeClr val="tx1"/>
                </a:solidFill>
                <a:effectLst/>
                <a:uLnTx/>
                <a:uFillTx/>
                <a:cs typeface="+mn-cs"/>
              </a:rPr>
              <a:t>.</a:t>
            </a:r>
          </a:p>
          <a:p>
            <a:pPr marL="342900" marR="0" lvl="0" indent="-342900" defTabSz="914400" rtl="0" eaLnBrk="1" fontAlgn="base" latinLnBrk="0" hangingPunct="1">
              <a:lnSpc>
                <a:spcPct val="80000"/>
              </a:lnSpc>
              <a:spcBef>
                <a:spcPct val="20000"/>
              </a:spcBef>
              <a:spcAft>
                <a:spcPct val="0"/>
              </a:spcAft>
              <a:buClrTx/>
              <a:buSzTx/>
              <a:buFont typeface="Arial" pitchFamily="34" charset="0"/>
              <a:buChar char="•"/>
              <a:tabLst/>
              <a:defRPr/>
            </a:pPr>
            <a:r>
              <a:rPr kumimoji="0" lang="en-US" sz="2800" b="0" i="0" u="none" strike="noStrike" kern="1200" cap="none" spc="0" normalizeH="0" baseline="0" noProof="0" dirty="0" err="1" smtClean="0">
                <a:ln>
                  <a:noFill/>
                </a:ln>
                <a:solidFill>
                  <a:schemeClr val="tx1"/>
                </a:solidFill>
                <a:effectLst/>
                <a:uLnTx/>
                <a:uFillTx/>
                <a:cs typeface="+mn-cs"/>
              </a:rPr>
              <a:t>Objek</a:t>
            </a:r>
            <a:r>
              <a:rPr kumimoji="0" lang="en-US" sz="2800" b="0" i="0" u="none" strike="noStrike" kern="1200" cap="none" spc="0" normalizeH="0" baseline="0" noProof="0" dirty="0" smtClean="0">
                <a:ln>
                  <a:noFill/>
                </a:ln>
                <a:solidFill>
                  <a:schemeClr val="tx1"/>
                </a:solidFill>
                <a:effectLst/>
                <a:uLnTx/>
                <a:uFillTx/>
                <a:cs typeface="+mn-cs"/>
              </a:rPr>
              <a:t> </a:t>
            </a:r>
            <a:r>
              <a:rPr kumimoji="0" lang="en-US" sz="2800" b="0" i="0" u="none" strike="noStrike" kern="1200" cap="none" spc="0" normalizeH="0" baseline="0" noProof="0" dirty="0" err="1" smtClean="0">
                <a:ln>
                  <a:noFill/>
                </a:ln>
                <a:solidFill>
                  <a:schemeClr val="tx1"/>
                </a:solidFill>
                <a:effectLst/>
                <a:uLnTx/>
                <a:uFillTx/>
                <a:cs typeface="+mn-cs"/>
              </a:rPr>
              <a:t>psikologis</a:t>
            </a:r>
            <a:r>
              <a:rPr kumimoji="0" lang="en-US" sz="2800" b="0" i="0" u="none" strike="noStrike" kern="1200" cap="none" spc="0" normalizeH="0" baseline="0" noProof="0" dirty="0" smtClean="0">
                <a:ln>
                  <a:noFill/>
                </a:ln>
                <a:solidFill>
                  <a:schemeClr val="tx1"/>
                </a:solidFill>
                <a:effectLst/>
                <a:uLnTx/>
                <a:uFillTx/>
                <a:cs typeface="+mn-cs"/>
              </a:rPr>
              <a:t> </a:t>
            </a:r>
            <a:r>
              <a:rPr kumimoji="0" lang="en-US" sz="2800" b="0" i="0" u="none" strike="noStrike" kern="1200" cap="none" spc="0" normalizeH="0" baseline="0" noProof="0" dirty="0" err="1" smtClean="0">
                <a:ln>
                  <a:noFill/>
                </a:ln>
                <a:solidFill>
                  <a:schemeClr val="tx1"/>
                </a:solidFill>
                <a:effectLst/>
                <a:uLnTx/>
                <a:uFillTx/>
                <a:cs typeface="+mn-cs"/>
              </a:rPr>
              <a:t>bisa</a:t>
            </a:r>
            <a:r>
              <a:rPr kumimoji="0" lang="en-US" sz="2800" b="0" i="0" u="none" strike="noStrike" kern="1200" cap="none" spc="0" normalizeH="0" baseline="0" noProof="0" dirty="0" smtClean="0">
                <a:ln>
                  <a:noFill/>
                </a:ln>
                <a:solidFill>
                  <a:schemeClr val="tx1"/>
                </a:solidFill>
                <a:effectLst/>
                <a:uLnTx/>
                <a:uFillTx/>
                <a:cs typeface="+mn-cs"/>
              </a:rPr>
              <a:t> </a:t>
            </a:r>
            <a:r>
              <a:rPr kumimoji="0" lang="en-US" sz="2800" b="0" i="0" u="none" strike="noStrike" kern="1200" cap="none" spc="0" normalizeH="0" baseline="0" noProof="0" dirty="0" err="1" smtClean="0">
                <a:ln>
                  <a:noFill/>
                </a:ln>
                <a:solidFill>
                  <a:schemeClr val="tx1"/>
                </a:solidFill>
                <a:effectLst/>
                <a:uLnTx/>
                <a:uFillTx/>
                <a:cs typeface="+mn-cs"/>
              </a:rPr>
              <a:t>merupakan</a:t>
            </a:r>
            <a:r>
              <a:rPr kumimoji="0" lang="en-US" sz="2800" b="0" i="0" u="none" strike="noStrike" kern="1200" cap="none" spc="0" normalizeH="0" baseline="0" noProof="0" dirty="0" smtClean="0">
                <a:ln>
                  <a:noFill/>
                </a:ln>
                <a:solidFill>
                  <a:schemeClr val="tx1"/>
                </a:solidFill>
                <a:effectLst/>
                <a:uLnTx/>
                <a:uFillTx/>
                <a:cs typeface="+mn-cs"/>
              </a:rPr>
              <a:t> </a:t>
            </a:r>
            <a:r>
              <a:rPr kumimoji="0" lang="en-US" sz="2800" b="0" i="0" u="none" strike="noStrike" kern="1200" cap="none" spc="0" normalizeH="0" baseline="0" noProof="0" dirty="0" err="1" smtClean="0">
                <a:ln>
                  <a:noFill/>
                </a:ln>
                <a:solidFill>
                  <a:schemeClr val="tx1"/>
                </a:solidFill>
                <a:effectLst/>
                <a:uLnTx/>
                <a:uFillTx/>
                <a:cs typeface="+mn-cs"/>
              </a:rPr>
              <a:t>objek</a:t>
            </a:r>
            <a:r>
              <a:rPr kumimoji="0" lang="en-US" sz="2800" b="0" i="0" u="none" strike="noStrike" kern="1200" cap="none" spc="0" normalizeH="0" baseline="0" noProof="0" dirty="0" smtClean="0">
                <a:ln>
                  <a:noFill/>
                </a:ln>
                <a:solidFill>
                  <a:schemeClr val="tx1"/>
                </a:solidFill>
                <a:effectLst/>
                <a:uLnTx/>
                <a:uFillTx/>
                <a:cs typeface="+mn-cs"/>
              </a:rPr>
              <a:t> yang </a:t>
            </a:r>
            <a:r>
              <a:rPr kumimoji="0" lang="en-US" sz="2800" b="0" i="0" u="none" strike="noStrike" kern="1200" cap="none" spc="0" normalizeH="0" baseline="0" noProof="0" dirty="0" err="1" smtClean="0">
                <a:ln>
                  <a:noFill/>
                </a:ln>
                <a:solidFill>
                  <a:schemeClr val="tx1"/>
                </a:solidFill>
                <a:effectLst/>
                <a:uLnTx/>
                <a:uFillTx/>
                <a:cs typeface="+mn-cs"/>
              </a:rPr>
              <a:t>bisa</a:t>
            </a:r>
            <a:r>
              <a:rPr kumimoji="0" lang="en-US" sz="2800" b="0" i="0" u="none" strike="noStrike" kern="1200" cap="none" spc="0" normalizeH="0" baseline="0" noProof="0" dirty="0" smtClean="0">
                <a:ln>
                  <a:noFill/>
                </a:ln>
                <a:solidFill>
                  <a:schemeClr val="tx1"/>
                </a:solidFill>
                <a:effectLst/>
                <a:uLnTx/>
                <a:uFillTx/>
                <a:cs typeface="+mn-cs"/>
              </a:rPr>
              <a:t> </a:t>
            </a:r>
            <a:r>
              <a:rPr kumimoji="0" lang="en-US" sz="2800" b="0" i="0" u="none" strike="noStrike" kern="1200" cap="none" spc="0" normalizeH="0" baseline="0" noProof="0" dirty="0" err="1" smtClean="0">
                <a:ln>
                  <a:noFill/>
                </a:ln>
                <a:solidFill>
                  <a:schemeClr val="tx1"/>
                </a:solidFill>
                <a:effectLst/>
                <a:uLnTx/>
                <a:uFillTx/>
                <a:cs typeface="+mn-cs"/>
              </a:rPr>
              <a:t>diraba</a:t>
            </a:r>
            <a:r>
              <a:rPr kumimoji="0" lang="en-US" sz="2800" b="0" i="0" u="none" strike="noStrike" kern="1200" cap="none" spc="0" normalizeH="0" baseline="0" noProof="0" dirty="0" smtClean="0">
                <a:ln>
                  <a:noFill/>
                </a:ln>
                <a:solidFill>
                  <a:schemeClr val="tx1"/>
                </a:solidFill>
                <a:effectLst/>
                <a:uLnTx/>
                <a:uFillTx/>
                <a:cs typeface="+mn-cs"/>
              </a:rPr>
              <a:t>/</a:t>
            </a:r>
            <a:r>
              <a:rPr kumimoji="0" lang="en-US" sz="2800" b="0" i="0" u="none" strike="noStrike" kern="1200" cap="none" spc="0" normalizeH="0" baseline="0" noProof="0" dirty="0" err="1" smtClean="0">
                <a:ln>
                  <a:noFill/>
                </a:ln>
                <a:solidFill>
                  <a:schemeClr val="tx1"/>
                </a:solidFill>
                <a:effectLst/>
                <a:uLnTx/>
                <a:uFillTx/>
                <a:cs typeface="+mn-cs"/>
              </a:rPr>
              <a:t>kongkret</a:t>
            </a:r>
            <a:r>
              <a:rPr kumimoji="0" lang="en-US" sz="2800" b="0" i="0" u="none" strike="noStrike" kern="1200" cap="none" spc="0" normalizeH="0" baseline="0" noProof="0" dirty="0" smtClean="0">
                <a:ln>
                  <a:noFill/>
                </a:ln>
                <a:solidFill>
                  <a:schemeClr val="tx1"/>
                </a:solidFill>
                <a:effectLst/>
                <a:uLnTx/>
                <a:uFillTx/>
                <a:cs typeface="+mn-cs"/>
              </a:rPr>
              <a:t> (tangible) </a:t>
            </a:r>
            <a:r>
              <a:rPr kumimoji="0" lang="en-US" sz="2800" b="0" i="0" u="none" strike="noStrike" kern="1200" cap="none" spc="0" normalizeH="0" baseline="0" noProof="0" dirty="0" err="1" smtClean="0">
                <a:ln>
                  <a:noFill/>
                </a:ln>
                <a:solidFill>
                  <a:schemeClr val="tx1"/>
                </a:solidFill>
                <a:effectLst/>
                <a:uLnTx/>
                <a:uFillTx/>
                <a:cs typeface="+mn-cs"/>
              </a:rPr>
              <a:t>maupun</a:t>
            </a:r>
            <a:r>
              <a:rPr kumimoji="0" lang="en-US" sz="2800" b="0" i="0" u="none" strike="noStrike" kern="1200" cap="none" spc="0" normalizeH="0" baseline="0" noProof="0" dirty="0" smtClean="0">
                <a:ln>
                  <a:noFill/>
                </a:ln>
                <a:solidFill>
                  <a:schemeClr val="tx1"/>
                </a:solidFill>
                <a:effectLst/>
                <a:uLnTx/>
                <a:uFillTx/>
                <a:cs typeface="+mn-cs"/>
              </a:rPr>
              <a:t> </a:t>
            </a:r>
            <a:r>
              <a:rPr kumimoji="0" lang="en-US" sz="2800" b="0" i="0" u="none" strike="noStrike" kern="1200" cap="none" spc="0" normalizeH="0" baseline="0" noProof="0" dirty="0" err="1" smtClean="0">
                <a:ln>
                  <a:noFill/>
                </a:ln>
                <a:solidFill>
                  <a:schemeClr val="tx1"/>
                </a:solidFill>
                <a:effectLst/>
                <a:uLnTx/>
                <a:uFillTx/>
                <a:cs typeface="+mn-cs"/>
              </a:rPr>
              <a:t>objek</a:t>
            </a:r>
            <a:r>
              <a:rPr kumimoji="0" lang="en-US" sz="2800" b="0" i="0" u="none" strike="noStrike" kern="1200" cap="none" spc="0" normalizeH="0" baseline="0" noProof="0" dirty="0" smtClean="0">
                <a:ln>
                  <a:noFill/>
                </a:ln>
                <a:solidFill>
                  <a:schemeClr val="tx1"/>
                </a:solidFill>
                <a:effectLst/>
                <a:uLnTx/>
                <a:uFillTx/>
                <a:cs typeface="+mn-cs"/>
              </a:rPr>
              <a:t> yang </a:t>
            </a:r>
            <a:r>
              <a:rPr kumimoji="0" lang="en-US" sz="2800" b="0" i="0" u="none" strike="noStrike" kern="1200" cap="none" spc="0" normalizeH="0" baseline="0" noProof="0" dirty="0" err="1" smtClean="0">
                <a:ln>
                  <a:noFill/>
                </a:ln>
                <a:solidFill>
                  <a:schemeClr val="tx1"/>
                </a:solidFill>
                <a:effectLst/>
                <a:uLnTx/>
                <a:uFillTx/>
                <a:cs typeface="+mn-cs"/>
              </a:rPr>
              <a:t>abstrak</a:t>
            </a:r>
            <a:r>
              <a:rPr kumimoji="0" lang="en-US" sz="2800" b="0" i="0" u="none" strike="noStrike" kern="1200" cap="none" spc="0" normalizeH="0" baseline="0" noProof="0" dirty="0" smtClean="0">
                <a:ln>
                  <a:noFill/>
                </a:ln>
                <a:solidFill>
                  <a:schemeClr val="tx1"/>
                </a:solidFill>
                <a:effectLst/>
                <a:uLnTx/>
                <a:uFillTx/>
                <a:cs typeface="+mn-cs"/>
              </a:rPr>
              <a:t> (</a:t>
            </a:r>
            <a:r>
              <a:rPr kumimoji="0" lang="en-US" sz="2800" b="0" i="0" u="none" strike="noStrike" kern="1200" cap="none" spc="0" normalizeH="0" baseline="0" noProof="0" dirty="0" err="1" smtClean="0">
                <a:ln>
                  <a:noFill/>
                </a:ln>
                <a:solidFill>
                  <a:schemeClr val="tx1"/>
                </a:solidFill>
                <a:effectLst/>
                <a:uLnTx/>
                <a:uFillTx/>
                <a:cs typeface="+mn-cs"/>
              </a:rPr>
              <a:t>untangible</a:t>
            </a:r>
            <a:r>
              <a:rPr kumimoji="0" lang="en-US" sz="2800" b="0" i="0" u="none" strike="noStrike" kern="1200" cap="none" spc="0" normalizeH="0" baseline="0" noProof="0" dirty="0" smtClean="0">
                <a:ln>
                  <a:noFill/>
                </a:ln>
                <a:solidFill>
                  <a:schemeClr val="tx1"/>
                </a:solidFill>
                <a:effectLst/>
                <a:uLnTx/>
                <a:uFillTx/>
                <a:cs typeface="+mn-cs"/>
              </a:rPr>
              <a:t>).</a:t>
            </a:r>
          </a:p>
          <a:p>
            <a:pPr marL="342900" marR="0" lvl="0" indent="-342900" defTabSz="914400" rtl="0" eaLnBrk="1" fontAlgn="base" latinLnBrk="0" hangingPunct="1">
              <a:lnSpc>
                <a:spcPct val="80000"/>
              </a:lnSpc>
              <a:spcBef>
                <a:spcPct val="20000"/>
              </a:spcBef>
              <a:spcAft>
                <a:spcPct val="0"/>
              </a:spcAft>
              <a:buClrTx/>
              <a:buSzTx/>
              <a:buFont typeface="Arial" pitchFamily="34" charset="0"/>
              <a:buChar char="•"/>
              <a:tabLst/>
              <a:defRPr/>
            </a:pPr>
            <a:r>
              <a:rPr kumimoji="0" lang="en-US" sz="2800" b="0" i="0" u="none" strike="noStrike" kern="1200" cap="none" spc="0" normalizeH="0" baseline="0" noProof="0" dirty="0" err="1" smtClean="0">
                <a:ln>
                  <a:noFill/>
                </a:ln>
                <a:solidFill>
                  <a:schemeClr val="tx1"/>
                </a:solidFill>
                <a:effectLst/>
                <a:uLnTx/>
                <a:uFillTx/>
                <a:cs typeface="+mn-cs"/>
              </a:rPr>
              <a:t>Banyaknya</a:t>
            </a:r>
            <a:r>
              <a:rPr kumimoji="0" lang="en-US" sz="2800" b="0" i="0" u="none" strike="noStrike" kern="1200" cap="none" spc="0" normalizeH="0" baseline="0" noProof="0" dirty="0" smtClean="0">
                <a:ln>
                  <a:noFill/>
                </a:ln>
                <a:solidFill>
                  <a:schemeClr val="tx1"/>
                </a:solidFill>
                <a:effectLst/>
                <a:uLnTx/>
                <a:uFillTx/>
                <a:cs typeface="+mn-cs"/>
              </a:rPr>
              <a:t> </a:t>
            </a:r>
            <a:r>
              <a:rPr kumimoji="0" lang="en-US" sz="2800" b="0" i="0" u="none" strike="noStrike" kern="1200" cap="none" spc="0" normalizeH="0" baseline="0" noProof="0" dirty="0" err="1" smtClean="0">
                <a:ln>
                  <a:noFill/>
                </a:ln>
                <a:solidFill>
                  <a:schemeClr val="tx1"/>
                </a:solidFill>
                <a:effectLst/>
                <a:uLnTx/>
                <a:uFillTx/>
                <a:cs typeface="+mn-cs"/>
              </a:rPr>
              <a:t>objek</a:t>
            </a:r>
            <a:r>
              <a:rPr kumimoji="0" lang="en-US" sz="2800" b="0" i="0" u="none" strike="noStrike" kern="1200" cap="none" spc="0" normalizeH="0" baseline="0" noProof="0" dirty="0" smtClean="0">
                <a:ln>
                  <a:noFill/>
                </a:ln>
                <a:solidFill>
                  <a:schemeClr val="tx1"/>
                </a:solidFill>
                <a:effectLst/>
                <a:uLnTx/>
                <a:uFillTx/>
                <a:cs typeface="+mn-cs"/>
              </a:rPr>
              <a:t> </a:t>
            </a:r>
            <a:r>
              <a:rPr kumimoji="0" lang="en-US" sz="2800" b="0" i="0" u="none" strike="noStrike" kern="1200" cap="none" spc="0" normalizeH="0" baseline="0" noProof="0" dirty="0" err="1" smtClean="0">
                <a:ln>
                  <a:noFill/>
                </a:ln>
                <a:solidFill>
                  <a:schemeClr val="tx1"/>
                </a:solidFill>
                <a:effectLst/>
                <a:uLnTx/>
                <a:uFillTx/>
                <a:cs typeface="+mn-cs"/>
              </a:rPr>
              <a:t>psikologis</a:t>
            </a:r>
            <a:r>
              <a:rPr kumimoji="0" lang="en-US" sz="2800" b="0" i="0" u="none" strike="noStrike" kern="1200" cap="none" spc="0" normalizeH="0" baseline="0" noProof="0" dirty="0" smtClean="0">
                <a:ln>
                  <a:noFill/>
                </a:ln>
                <a:solidFill>
                  <a:schemeClr val="tx1"/>
                </a:solidFill>
                <a:effectLst/>
                <a:uLnTx/>
                <a:uFillTx/>
                <a:cs typeface="+mn-cs"/>
              </a:rPr>
              <a:t> </a:t>
            </a:r>
            <a:r>
              <a:rPr kumimoji="0" lang="en-US" sz="2800" b="0" i="0" u="none" strike="noStrike" kern="1200" cap="none" spc="0" normalizeH="0" baseline="0" noProof="0" dirty="0" err="1" smtClean="0">
                <a:ln>
                  <a:noFill/>
                </a:ln>
                <a:solidFill>
                  <a:schemeClr val="tx1"/>
                </a:solidFill>
                <a:effectLst/>
                <a:uLnTx/>
                <a:uFillTx/>
                <a:cs typeface="+mn-cs"/>
              </a:rPr>
              <a:t>dalam</a:t>
            </a:r>
            <a:r>
              <a:rPr kumimoji="0" lang="en-US" sz="2800" b="0" i="0" u="none" strike="noStrike" kern="1200" cap="none" spc="0" normalizeH="0" baseline="0" noProof="0" dirty="0" smtClean="0">
                <a:ln>
                  <a:noFill/>
                </a:ln>
                <a:solidFill>
                  <a:schemeClr val="tx1"/>
                </a:solidFill>
                <a:effectLst/>
                <a:uLnTx/>
                <a:uFillTx/>
                <a:cs typeface="+mn-cs"/>
              </a:rPr>
              <a:t> </a:t>
            </a:r>
            <a:r>
              <a:rPr kumimoji="0" lang="en-US" sz="2800" b="0" i="0" u="none" strike="noStrike" kern="1200" cap="none" spc="0" normalizeH="0" baseline="0" noProof="0" dirty="0" err="1" smtClean="0">
                <a:ln>
                  <a:noFill/>
                </a:ln>
                <a:solidFill>
                  <a:schemeClr val="tx1"/>
                </a:solidFill>
                <a:effectLst/>
                <a:uLnTx/>
                <a:uFillTx/>
                <a:cs typeface="+mn-cs"/>
              </a:rPr>
              <a:t>populasi</a:t>
            </a:r>
            <a:r>
              <a:rPr kumimoji="0" lang="en-US" sz="2800" b="0" i="0" u="none" strike="noStrike" kern="1200" cap="none" spc="0" normalizeH="0" baseline="0" noProof="0" dirty="0" smtClean="0">
                <a:ln>
                  <a:noFill/>
                </a:ln>
                <a:solidFill>
                  <a:schemeClr val="tx1"/>
                </a:solidFill>
                <a:effectLst/>
                <a:uLnTx/>
                <a:uFillTx/>
                <a:cs typeface="+mn-cs"/>
              </a:rPr>
              <a:t> </a:t>
            </a:r>
            <a:r>
              <a:rPr kumimoji="0" lang="en-US" sz="2800" b="0" i="0" u="none" strike="noStrike" kern="1200" cap="none" spc="0" normalizeH="0" baseline="0" noProof="0" dirty="0" err="1" smtClean="0">
                <a:ln>
                  <a:noFill/>
                </a:ln>
                <a:solidFill>
                  <a:schemeClr val="tx1"/>
                </a:solidFill>
                <a:effectLst/>
                <a:uLnTx/>
                <a:uFillTx/>
                <a:cs typeface="+mn-cs"/>
              </a:rPr>
              <a:t>disebut</a:t>
            </a:r>
            <a:r>
              <a:rPr kumimoji="0" lang="en-US" sz="2800" b="0" i="0" u="none" strike="noStrike" kern="1200" cap="none" spc="0" normalizeH="0" baseline="0" noProof="0" dirty="0" smtClean="0">
                <a:ln>
                  <a:noFill/>
                </a:ln>
                <a:solidFill>
                  <a:schemeClr val="tx1"/>
                </a:solidFill>
                <a:effectLst/>
                <a:uLnTx/>
                <a:uFillTx/>
                <a:cs typeface="+mn-cs"/>
              </a:rPr>
              <a:t> </a:t>
            </a:r>
            <a:r>
              <a:rPr kumimoji="0" lang="en-US" sz="2800" b="0" i="0" u="none" strike="noStrike" kern="1200" cap="none" spc="0" normalizeH="0" baseline="0" noProof="0" dirty="0" err="1" smtClean="0">
                <a:ln>
                  <a:noFill/>
                </a:ln>
                <a:solidFill>
                  <a:schemeClr val="tx1"/>
                </a:solidFill>
                <a:effectLst/>
                <a:uLnTx/>
                <a:uFillTx/>
                <a:cs typeface="+mn-cs"/>
              </a:rPr>
              <a:t>ukuran</a:t>
            </a:r>
            <a:r>
              <a:rPr kumimoji="0" lang="en-US" sz="2800" b="0" i="0" u="none" strike="noStrike" kern="1200" cap="none" spc="0" normalizeH="0" baseline="0" noProof="0" dirty="0" smtClean="0">
                <a:ln>
                  <a:noFill/>
                </a:ln>
                <a:solidFill>
                  <a:schemeClr val="tx1"/>
                </a:solidFill>
                <a:effectLst/>
                <a:uLnTx/>
                <a:uFillTx/>
                <a:cs typeface="+mn-cs"/>
              </a:rPr>
              <a:t> </a:t>
            </a:r>
            <a:r>
              <a:rPr kumimoji="0" lang="en-US" sz="2800" b="0" i="0" u="none" strike="noStrike" kern="1200" cap="none" spc="0" normalizeH="0" baseline="0" noProof="0" dirty="0" err="1" smtClean="0">
                <a:ln>
                  <a:noFill/>
                </a:ln>
                <a:solidFill>
                  <a:schemeClr val="tx1"/>
                </a:solidFill>
                <a:effectLst/>
                <a:uLnTx/>
                <a:uFillTx/>
                <a:cs typeface="+mn-cs"/>
              </a:rPr>
              <a:t>populasi</a:t>
            </a:r>
            <a:r>
              <a:rPr kumimoji="0" lang="en-US" sz="2800" b="0" i="0" u="none" strike="noStrike" kern="1200" cap="none" spc="0" normalizeH="0" baseline="0" noProof="0" dirty="0" smtClean="0">
                <a:ln>
                  <a:noFill/>
                </a:ln>
                <a:solidFill>
                  <a:schemeClr val="tx1"/>
                </a:solidFill>
                <a:effectLst/>
                <a:uLnTx/>
                <a:uFillTx/>
                <a:cs typeface="+mn-cs"/>
              </a:rPr>
              <a:t> (population size), yang </a:t>
            </a:r>
            <a:r>
              <a:rPr kumimoji="0" lang="en-US" sz="2800" b="0" i="0" u="none" strike="noStrike" kern="1200" cap="none" spc="0" normalizeH="0" baseline="0" noProof="0" dirty="0" err="1" smtClean="0">
                <a:ln>
                  <a:noFill/>
                </a:ln>
                <a:solidFill>
                  <a:schemeClr val="tx1"/>
                </a:solidFill>
                <a:effectLst/>
                <a:uLnTx/>
                <a:uFillTx/>
                <a:cs typeface="+mn-cs"/>
              </a:rPr>
              <a:t>biasanya</a:t>
            </a:r>
            <a:r>
              <a:rPr kumimoji="0" lang="en-US" sz="2800" b="0" i="0" u="none" strike="noStrike" kern="1200" cap="none" spc="0" normalizeH="0" baseline="0" noProof="0" dirty="0" smtClean="0">
                <a:ln>
                  <a:noFill/>
                </a:ln>
                <a:solidFill>
                  <a:schemeClr val="tx1"/>
                </a:solidFill>
                <a:effectLst/>
                <a:uLnTx/>
                <a:uFillTx/>
                <a:cs typeface="+mn-cs"/>
              </a:rPr>
              <a:t> </a:t>
            </a:r>
            <a:r>
              <a:rPr kumimoji="0" lang="en-US" sz="2800" b="0" i="0" u="none" strike="noStrike" kern="1200" cap="none" spc="0" normalizeH="0" baseline="0" noProof="0" dirty="0" err="1" smtClean="0">
                <a:ln>
                  <a:noFill/>
                </a:ln>
                <a:solidFill>
                  <a:schemeClr val="tx1"/>
                </a:solidFill>
                <a:effectLst/>
                <a:uLnTx/>
                <a:uFillTx/>
                <a:cs typeface="+mn-cs"/>
              </a:rPr>
              <a:t>dilambangkan</a:t>
            </a:r>
            <a:r>
              <a:rPr kumimoji="0" lang="en-US" sz="2800" b="0" i="0" u="none" strike="noStrike" kern="1200" cap="none" spc="0" normalizeH="0" baseline="0" noProof="0" dirty="0" smtClean="0">
                <a:ln>
                  <a:noFill/>
                </a:ln>
                <a:solidFill>
                  <a:schemeClr val="tx1"/>
                </a:solidFill>
                <a:effectLst/>
                <a:uLnTx/>
                <a:uFillTx/>
                <a:cs typeface="+mn-cs"/>
              </a:rPr>
              <a:t> </a:t>
            </a:r>
            <a:r>
              <a:rPr kumimoji="0" lang="en-US" sz="2800" b="0" i="0" u="none" strike="noStrike" kern="1200" cap="none" spc="0" normalizeH="0" baseline="0" noProof="0" dirty="0" err="1" smtClean="0">
                <a:ln>
                  <a:noFill/>
                </a:ln>
                <a:solidFill>
                  <a:schemeClr val="tx1"/>
                </a:solidFill>
                <a:effectLst/>
                <a:uLnTx/>
                <a:uFillTx/>
                <a:cs typeface="+mn-cs"/>
              </a:rPr>
              <a:t>dengan</a:t>
            </a:r>
            <a:r>
              <a:rPr kumimoji="0" lang="en-US" sz="2800" b="0" i="0" u="none" strike="noStrike" kern="1200" cap="none" spc="0" normalizeH="0" baseline="0" noProof="0" dirty="0" smtClean="0">
                <a:ln>
                  <a:noFill/>
                </a:ln>
                <a:solidFill>
                  <a:schemeClr val="tx1"/>
                </a:solidFill>
                <a:effectLst/>
                <a:uLnTx/>
                <a:uFillTx/>
                <a:cs typeface="+mn-cs"/>
              </a:rPr>
              <a:t> N</a:t>
            </a:r>
          </a:p>
          <a:p>
            <a:pPr marL="342900" marR="0" lvl="0" indent="-342900" algn="l" defTabSz="914400" rtl="0" eaLnBrk="1" fontAlgn="base" latinLnBrk="0" hangingPunct="1">
              <a:lnSpc>
                <a:spcPct val="80000"/>
              </a:lnSpc>
              <a:spcBef>
                <a:spcPct val="20000"/>
              </a:spcBef>
              <a:spcAft>
                <a:spcPct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8382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sampel</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0" name="TextBox 9"/>
          <p:cNvSpPr txBox="1"/>
          <p:nvPr/>
        </p:nvSpPr>
        <p:spPr>
          <a:xfrm>
            <a:off x="457200" y="1600200"/>
            <a:ext cx="8382000" cy="2585323"/>
          </a:xfrm>
          <a:prstGeom prst="rect">
            <a:avLst/>
          </a:prstGeom>
          <a:noFill/>
        </p:spPr>
        <p:txBody>
          <a:bodyPr wrap="square" rtlCol="0">
            <a:spAutoFit/>
          </a:bodyPr>
          <a:lstStyle/>
          <a:p>
            <a:pPr>
              <a:buFontTx/>
              <a:buNone/>
            </a:pPr>
            <a:r>
              <a:rPr lang="en-US" sz="3600" dirty="0" err="1" smtClean="0"/>
              <a:t>Sampel</a:t>
            </a:r>
            <a:r>
              <a:rPr lang="en-US" sz="3600" dirty="0" smtClean="0"/>
              <a:t> </a:t>
            </a:r>
            <a:r>
              <a:rPr lang="en-US" sz="3600" dirty="0" err="1" smtClean="0"/>
              <a:t>adalah</a:t>
            </a:r>
            <a:r>
              <a:rPr lang="en-US" sz="3600" dirty="0" smtClean="0"/>
              <a:t> </a:t>
            </a:r>
            <a:r>
              <a:rPr lang="en-US" sz="3600" dirty="0" err="1" smtClean="0"/>
              <a:t>bagian</a:t>
            </a:r>
            <a:r>
              <a:rPr lang="en-US" sz="3600" dirty="0" smtClean="0"/>
              <a:t> </a:t>
            </a:r>
            <a:r>
              <a:rPr lang="en-US" sz="3600" dirty="0" err="1" smtClean="0"/>
              <a:t>dari</a:t>
            </a:r>
            <a:r>
              <a:rPr lang="en-US" sz="3600" dirty="0" smtClean="0"/>
              <a:t> </a:t>
            </a:r>
            <a:r>
              <a:rPr lang="en-US" sz="3600" dirty="0" err="1" smtClean="0"/>
              <a:t>populasi</a:t>
            </a:r>
            <a:r>
              <a:rPr lang="en-US" sz="3600" dirty="0" smtClean="0"/>
              <a:t> yang </a:t>
            </a:r>
            <a:r>
              <a:rPr lang="en-US" sz="3600" dirty="0" err="1" smtClean="0"/>
              <a:t>menjadi</a:t>
            </a:r>
            <a:r>
              <a:rPr lang="en-US" sz="3600" dirty="0" smtClean="0"/>
              <a:t> </a:t>
            </a:r>
            <a:r>
              <a:rPr lang="en-US" sz="3600" dirty="0" err="1" smtClean="0"/>
              <a:t>objek</a:t>
            </a:r>
            <a:r>
              <a:rPr lang="en-US" sz="3600" dirty="0" smtClean="0"/>
              <a:t> </a:t>
            </a:r>
            <a:r>
              <a:rPr lang="en-US" sz="3600" dirty="0" err="1" smtClean="0"/>
              <a:t>penelitian</a:t>
            </a:r>
            <a:r>
              <a:rPr lang="en-US" sz="3600" dirty="0" smtClean="0"/>
              <a:t> yang </a:t>
            </a:r>
            <a:r>
              <a:rPr lang="en-US" sz="3600" dirty="0" err="1" smtClean="0"/>
              <a:t>dianggap</a:t>
            </a:r>
            <a:r>
              <a:rPr lang="en-US" sz="3600" dirty="0" smtClean="0"/>
              <a:t> </a:t>
            </a:r>
            <a:r>
              <a:rPr lang="en-US" sz="3600" dirty="0" err="1" smtClean="0"/>
              <a:t>dapat</a:t>
            </a:r>
            <a:r>
              <a:rPr lang="en-US" sz="3600" dirty="0" smtClean="0"/>
              <a:t> </a:t>
            </a:r>
            <a:r>
              <a:rPr lang="en-US" sz="3600" dirty="0" err="1" smtClean="0"/>
              <a:t>mewakili</a:t>
            </a:r>
            <a:r>
              <a:rPr lang="en-US" sz="3600" dirty="0" smtClean="0"/>
              <a:t>  </a:t>
            </a:r>
            <a:r>
              <a:rPr lang="en-US" sz="3600" dirty="0" err="1" smtClean="0"/>
              <a:t>kondisi</a:t>
            </a:r>
            <a:r>
              <a:rPr lang="en-US" sz="3600" dirty="0" smtClean="0"/>
              <a:t> yang </a:t>
            </a:r>
            <a:r>
              <a:rPr lang="en-US" sz="3600" dirty="0" err="1" smtClean="0"/>
              <a:t>terjadi</a:t>
            </a:r>
            <a:r>
              <a:rPr lang="en-US" sz="3600" dirty="0" smtClean="0"/>
              <a:t> </a:t>
            </a:r>
            <a:r>
              <a:rPr lang="en-US" sz="3600" dirty="0" err="1" smtClean="0"/>
              <a:t>pada</a:t>
            </a:r>
            <a:r>
              <a:rPr lang="en-US" sz="3600" dirty="0" smtClean="0"/>
              <a:t> </a:t>
            </a:r>
            <a:r>
              <a:rPr lang="en-US" sz="3600" dirty="0" err="1" smtClean="0"/>
              <a:t>populasi</a:t>
            </a:r>
            <a:r>
              <a:rPr lang="en-US" sz="3600" dirty="0" smtClean="0"/>
              <a:t>.</a:t>
            </a:r>
          </a:p>
          <a:p>
            <a:endParaRPr lang="en-US" dirty="0"/>
          </a:p>
        </p:txBody>
      </p:sp>
      <p:sp>
        <p:nvSpPr>
          <p:cNvPr id="7" name="Rectangle 2"/>
          <p:cNvSpPr txBox="1">
            <a:spLocks noChangeArrowheads="1"/>
          </p:cNvSpPr>
          <p:nvPr/>
        </p:nvSpPr>
        <p:spPr bwMode="auto">
          <a:xfrm>
            <a:off x="609600" y="4270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1" i="0" u="none" strike="noStrike" kern="1200" cap="none" spc="0" normalizeH="0" baseline="0" noProof="0" dirty="0" smtClean="0">
                <a:ln>
                  <a:noFill/>
                </a:ln>
                <a:solidFill>
                  <a:schemeClr val="tx1"/>
                </a:solidFill>
                <a:effectLst/>
                <a:uLnTx/>
                <a:uFillTx/>
                <a:latin typeface="+mj-lt"/>
                <a:ea typeface="+mj-ea"/>
                <a:cs typeface="+mj-cs"/>
              </a:rPr>
              <a:t/>
            </a:r>
            <a:br>
              <a:rPr kumimoji="0" lang="en-US" sz="4000" b="1" i="0" u="none" strike="noStrike" kern="1200" cap="none" spc="0" normalizeH="0" baseline="0" noProof="0" dirty="0" smtClean="0">
                <a:ln>
                  <a:noFill/>
                </a:ln>
                <a:solidFill>
                  <a:schemeClr val="tx1"/>
                </a:solidFill>
                <a:effectLst/>
                <a:uLnTx/>
                <a:uFillTx/>
                <a:latin typeface="+mj-lt"/>
                <a:ea typeface="+mj-ea"/>
                <a:cs typeface="+mj-cs"/>
              </a:rPr>
            </a:br>
            <a:endParaRPr kumimoji="0" lang="en-US" sz="40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8382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Satuan</a:t>
            </a: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sampling</a:t>
            </a: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Rectangle 2"/>
          <p:cNvSpPr txBox="1">
            <a:spLocks noChangeArrowheads="1"/>
          </p:cNvSpPr>
          <p:nvPr/>
        </p:nvSpPr>
        <p:spPr bwMode="auto">
          <a:xfrm>
            <a:off x="609600" y="4270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1" i="0" u="none" strike="noStrike" kern="1200" cap="none" spc="0" normalizeH="0" baseline="0" noProof="0" dirty="0" smtClean="0">
                <a:ln>
                  <a:noFill/>
                </a:ln>
                <a:solidFill>
                  <a:schemeClr val="tx1"/>
                </a:solidFill>
                <a:effectLst/>
                <a:uLnTx/>
                <a:uFillTx/>
                <a:latin typeface="+mj-lt"/>
                <a:ea typeface="+mj-ea"/>
                <a:cs typeface="+mj-cs"/>
              </a:rPr>
              <a:t/>
            </a:r>
            <a:br>
              <a:rPr kumimoji="0" lang="en-US" sz="4000" b="1" i="0" u="none" strike="noStrike" kern="1200" cap="none" spc="0" normalizeH="0" baseline="0" noProof="0" dirty="0" smtClean="0">
                <a:ln>
                  <a:noFill/>
                </a:ln>
                <a:solidFill>
                  <a:schemeClr val="tx1"/>
                </a:solidFill>
                <a:effectLst/>
                <a:uLnTx/>
                <a:uFillTx/>
                <a:latin typeface="+mj-lt"/>
                <a:ea typeface="+mj-ea"/>
                <a:cs typeface="+mj-cs"/>
              </a:rPr>
            </a:br>
            <a:endParaRPr kumimoji="0" lang="en-US" sz="4000" b="1" i="0" u="none" strike="noStrike" kern="1200" cap="none" spc="0" normalizeH="0" baseline="0" noProof="0" dirty="0">
              <a:ln>
                <a:noFill/>
              </a:ln>
              <a:solidFill>
                <a:schemeClr val="tx1"/>
              </a:solidFill>
              <a:effectLst/>
              <a:uLnTx/>
              <a:uFillTx/>
              <a:latin typeface="+mj-lt"/>
              <a:ea typeface="+mj-ea"/>
              <a:cs typeface="+mj-cs"/>
            </a:endParaRPr>
          </a:p>
        </p:txBody>
      </p:sp>
      <p:sp>
        <p:nvSpPr>
          <p:cNvPr id="8" name="Rectangle 3"/>
          <p:cNvSpPr txBox="1">
            <a:spLocks noChangeArrowheads="1"/>
          </p:cNvSpPr>
          <p:nvPr/>
        </p:nvSpPr>
        <p:spPr bwMode="auto">
          <a:xfrm>
            <a:off x="1143000" y="1600200"/>
            <a:ext cx="7239000" cy="484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Sampling adalah Proses memilih objek-objek psikologis dari sebuah populasi </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Sampel adalah segala sesuatu yang oleh peneliti dijadikan kesatuan (unit) yang nantinya akan menjadi objek pemilihan (satuan sampling), dimana sampling bisa berbentuk individu, rumah tangga, keluarga, atau kombinasi ketiganya. Jadi sampel, adalah hasil dari proses sampling.</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838200"/>
            <a:ext cx="8610600" cy="861774"/>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2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Ide</a:t>
            </a:r>
            <a:r>
              <a:rPr lang="en-US"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32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dasar</a:t>
            </a:r>
            <a:r>
              <a:rPr lang="en-US"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32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pengambilan</a:t>
            </a:r>
            <a:r>
              <a:rPr lang="en-US"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32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sampel</a:t>
            </a:r>
            <a:endParaRPr lang="en-US"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Rectangle 2"/>
          <p:cNvSpPr txBox="1">
            <a:spLocks noChangeArrowheads="1"/>
          </p:cNvSpPr>
          <p:nvPr/>
        </p:nvSpPr>
        <p:spPr bwMode="auto">
          <a:xfrm>
            <a:off x="609600" y="4270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1" i="0" u="none" strike="noStrike" kern="1200" cap="none" spc="0" normalizeH="0" baseline="0" noProof="0" dirty="0" smtClean="0">
                <a:ln>
                  <a:noFill/>
                </a:ln>
                <a:solidFill>
                  <a:schemeClr val="tx1"/>
                </a:solidFill>
                <a:effectLst/>
                <a:uLnTx/>
                <a:uFillTx/>
                <a:latin typeface="+mj-lt"/>
                <a:ea typeface="+mj-ea"/>
                <a:cs typeface="+mj-cs"/>
              </a:rPr>
              <a:t/>
            </a:r>
            <a:br>
              <a:rPr kumimoji="0" lang="en-US" sz="4000" b="1" i="0" u="none" strike="noStrike" kern="1200" cap="none" spc="0" normalizeH="0" baseline="0" noProof="0" dirty="0" smtClean="0">
                <a:ln>
                  <a:noFill/>
                </a:ln>
                <a:solidFill>
                  <a:schemeClr val="tx1"/>
                </a:solidFill>
                <a:effectLst/>
                <a:uLnTx/>
                <a:uFillTx/>
                <a:latin typeface="+mj-lt"/>
                <a:ea typeface="+mj-ea"/>
                <a:cs typeface="+mj-cs"/>
              </a:rPr>
            </a:br>
            <a:endParaRPr kumimoji="0" lang="en-US" sz="4000" b="1" i="0" u="none" strike="noStrike" kern="1200" cap="none" spc="0" normalizeH="0" baseline="0" noProof="0" dirty="0">
              <a:ln>
                <a:noFill/>
              </a:ln>
              <a:solidFill>
                <a:schemeClr val="tx1"/>
              </a:solidFill>
              <a:effectLst/>
              <a:uLnTx/>
              <a:uFillTx/>
              <a:latin typeface="+mj-lt"/>
              <a:ea typeface="+mj-ea"/>
              <a:cs typeface="+mj-cs"/>
            </a:endParaRPr>
          </a:p>
        </p:txBody>
      </p:sp>
      <p:sp>
        <p:nvSpPr>
          <p:cNvPr id="8" name="Content Placeholder 2"/>
          <p:cNvSpPr txBox="1">
            <a:spLocks/>
          </p:cNvSpPr>
          <p:nvPr/>
        </p:nvSpPr>
        <p:spPr bwMode="auto">
          <a:xfrm>
            <a:off x="457200" y="1600200"/>
            <a:ext cx="352044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85000" lnSpcReduction="20000"/>
          </a:bodyPr>
          <a:lstStyle/>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Dengan menyeleksi bagian bagian dari elemen populasi, kesimpulan tentang keseluruhan populasi  dapat diperoleh.</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Sebuah eleman adalah subjek dimana pengukuran tersebut dilakukan. Ini adalah unit penelitian.</a:t>
            </a: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Content Placeholder 3"/>
          <p:cNvSpPr txBox="1">
            <a:spLocks/>
          </p:cNvSpPr>
          <p:nvPr/>
        </p:nvSpPr>
        <p:spPr>
          <a:xfrm>
            <a:off x="4178808" y="1600200"/>
            <a:ext cx="3520440" cy="4525963"/>
          </a:xfrm>
          <a:prstGeom prst="rect">
            <a:avLst/>
          </a:prstGeom>
        </p:spPr>
        <p:txBody>
          <a:bodyPr>
            <a:normAutofit fontScale="92500" lnSpcReduction="20000"/>
          </a:bodyPr>
          <a:lstStyle/>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Populasi adalah seluruh kumpulan elemen yang dapat digunakan untuk membuat beberapa kesimpulan.</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Sebuah studi sensus mencakup seluruh elemen  dalam populasi.</a:t>
            </a: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594</Words>
  <Application>Microsoft Office PowerPoint</Application>
  <PresentationFormat>On-screen Show (4:3)</PresentationFormat>
  <Paragraphs>67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anin</cp:lastModifiedBy>
  <cp:revision>6</cp:revision>
  <dcterms:created xsi:type="dcterms:W3CDTF">2012-09-21T11:14:55Z</dcterms:created>
  <dcterms:modified xsi:type="dcterms:W3CDTF">2014-06-18T08:56:54Z</dcterms:modified>
</cp:coreProperties>
</file>