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25545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pengelompokan data</a:t>
            </a:r>
            <a:endParaRPr lang="en-US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05990" y="2628741"/>
          <a:ext cx="4732020" cy="2468880"/>
        </p:xfrm>
        <a:graphic>
          <a:graphicData uri="http://schemas.openxmlformats.org/drawingml/2006/table">
            <a:tbl>
              <a:tblPr/>
              <a:tblGrid>
                <a:gridCol w="982980"/>
                <a:gridCol w="1874520"/>
                <a:gridCol w="187452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Usia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Absolut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Relatif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&lt; 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 – &lt;10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10 - &lt; 15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15 - &lt; 20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20 - &lt; 25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25 - &lt;30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thn &lt;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0,19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TOTAL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1,00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12474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frekuensi numerik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195736" y="2060848"/>
          <a:ext cx="3040380" cy="3017520"/>
        </p:xfrm>
        <a:graphic>
          <a:graphicData uri="http://schemas.openxmlformats.org/drawingml/2006/table">
            <a:tbl>
              <a:tblPr/>
              <a:tblGrid>
                <a:gridCol w="1211580"/>
                <a:gridCol w="18288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Nilai 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Mahasiswa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TOTAL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 Distribusi frekuensi ditinjau dari kesatuannya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056686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b="1" dirty="0" err="1" smtClean="0"/>
              <a:t>Distribusi</a:t>
            </a:r>
            <a:r>
              <a:rPr lang="en-US" b="1" dirty="0" smtClean="0"/>
              <a:t> </a:t>
            </a:r>
            <a:r>
              <a:rPr lang="en-US" b="1" dirty="0" err="1" smtClean="0"/>
              <a:t>frekuensi</a:t>
            </a:r>
            <a:r>
              <a:rPr lang="en-US" b="1" dirty="0" smtClean="0"/>
              <a:t> </a:t>
            </a:r>
            <a:r>
              <a:rPr lang="en-US" b="1" dirty="0" err="1" smtClean="0"/>
              <a:t>satuan</a:t>
            </a:r>
            <a:endParaRPr lang="id-ID" b="1" dirty="0" smtClean="0"/>
          </a:p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pPr lvl="1"/>
            <a:r>
              <a:rPr lang="en-US" b="1" dirty="0" err="1" smtClean="0"/>
              <a:t>Distribusi</a:t>
            </a:r>
            <a:r>
              <a:rPr lang="en-US" b="1" dirty="0" smtClean="0"/>
              <a:t> </a:t>
            </a:r>
            <a:r>
              <a:rPr lang="en-US" b="1" dirty="0" err="1" smtClean="0"/>
              <a:t>frekuensi</a:t>
            </a:r>
            <a:r>
              <a:rPr lang="en-US" b="1" dirty="0" smtClean="0"/>
              <a:t> </a:t>
            </a:r>
            <a:r>
              <a:rPr lang="en-US" b="1" dirty="0" err="1" smtClean="0"/>
              <a:t>kumulatif</a:t>
            </a:r>
            <a:endParaRPr lang="id-ID" b="1" dirty="0" smtClean="0"/>
          </a:p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terntu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sebelumny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it-IT" dirty="0" smtClean="0"/>
              <a:t>Distribusi ini juga akan terlihat pada pembahasan bab ini.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056686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 1</a:t>
            </a:r>
          </a:p>
          <a:p>
            <a:endParaRPr lang="id-ID" dirty="0" smtClean="0"/>
          </a:p>
          <a:p>
            <a:pPr lvl="0"/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id-ID" sz="2000" dirty="0" smtClean="0"/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STURGES. :</a:t>
            </a:r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r>
              <a:rPr lang="en-US" sz="2000" dirty="0" err="1" smtClean="0"/>
              <a:t>Dimana</a:t>
            </a:r>
            <a:r>
              <a:rPr lang="en-US" sz="2000" dirty="0" smtClean="0"/>
              <a:t>;</a:t>
            </a:r>
            <a:endParaRPr lang="id-ID" sz="2000" dirty="0" smtClean="0"/>
          </a:p>
          <a:p>
            <a:r>
              <a:rPr lang="en-US" sz="2000" dirty="0" smtClean="0"/>
              <a:t>K =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id-ID" sz="2000" dirty="0" smtClean="0"/>
          </a:p>
          <a:p>
            <a:r>
              <a:rPr lang="en-US" sz="2000" dirty="0" smtClean="0"/>
              <a:t>N =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data</a:t>
            </a:r>
            <a:endParaRPr lang="id-ID" sz="2000" dirty="0" smtClean="0"/>
          </a:p>
          <a:p>
            <a:endParaRPr lang="id-ID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115616" y="3717032"/>
          <a:ext cx="2906505" cy="576064"/>
        </p:xfrm>
        <a:graphic>
          <a:graphicData uri="http://schemas.openxmlformats.org/presentationml/2006/ole">
            <p:oleObj spid="_x0000_s23553" name="Equation" r:id="rId4" imgW="10541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056686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 2</a:t>
            </a:r>
          </a:p>
          <a:p>
            <a:endParaRPr lang="id-ID" dirty="0" smtClean="0"/>
          </a:p>
          <a:p>
            <a:pPr lvl="0"/>
            <a:r>
              <a:rPr lang="en-US" sz="2000" dirty="0" err="1" smtClean="0"/>
              <a:t>Menentukan</a:t>
            </a:r>
            <a:r>
              <a:rPr lang="en-US" sz="2000" dirty="0" smtClean="0"/>
              <a:t> Interval </a:t>
            </a:r>
            <a:r>
              <a:rPr lang="en-US" sz="2000" dirty="0" err="1" smtClean="0"/>
              <a:t>Kelas</a:t>
            </a:r>
            <a:endParaRPr lang="id-ID" sz="2000" dirty="0" smtClean="0"/>
          </a:p>
          <a:p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besarnya</a:t>
            </a:r>
            <a:r>
              <a:rPr lang="en-US" sz="2000" dirty="0" smtClean="0"/>
              <a:t> interval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endParaRPr lang="id-ID" sz="2000" dirty="0" smtClean="0"/>
          </a:p>
          <a:p>
            <a:r>
              <a:rPr lang="it-IT" sz="2000" dirty="0" smtClean="0"/>
              <a:t>Dimana ;</a:t>
            </a:r>
            <a:endParaRPr lang="id-ID" sz="2000" dirty="0" smtClean="0"/>
          </a:p>
          <a:p>
            <a:r>
              <a:rPr lang="it-IT" sz="2000" dirty="0" smtClean="0"/>
              <a:t>Range = selisih nilai tertinggi dengan nilai terendah</a:t>
            </a:r>
            <a:endParaRPr lang="id-ID" sz="2000" dirty="0" smtClean="0"/>
          </a:p>
          <a:p>
            <a:r>
              <a:rPr lang="en-US" sz="2000" dirty="0" smtClean="0"/>
              <a:t>K =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interval </a:t>
            </a:r>
            <a:r>
              <a:rPr lang="en-US" sz="2000" dirty="0" err="1" smtClean="0"/>
              <a:t>kelas</a:t>
            </a:r>
            <a:endParaRPr lang="id-ID" sz="2000" dirty="0" smtClean="0"/>
          </a:p>
          <a:p>
            <a:r>
              <a:rPr lang="en-US" sz="2000" dirty="0" err="1" smtClean="0"/>
              <a:t>Ci</a:t>
            </a:r>
            <a:r>
              <a:rPr lang="en-US" sz="2000" dirty="0" smtClean="0"/>
              <a:t>  = </a:t>
            </a:r>
            <a:r>
              <a:rPr lang="en-US" sz="2000" dirty="0" err="1" smtClean="0"/>
              <a:t>besarnya</a:t>
            </a:r>
            <a:r>
              <a:rPr lang="en-US" sz="2000" dirty="0" smtClean="0"/>
              <a:t> interval </a:t>
            </a:r>
            <a:r>
              <a:rPr lang="en-US" sz="2000" dirty="0" err="1" smtClean="0"/>
              <a:t>kelas</a:t>
            </a:r>
            <a:endParaRPr lang="id-ID" sz="2000" dirty="0" smtClean="0"/>
          </a:p>
          <a:p>
            <a:endParaRPr lang="id-ID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627784" y="3861048"/>
          <a:ext cx="1584176" cy="832708"/>
        </p:xfrm>
        <a:graphic>
          <a:graphicData uri="http://schemas.openxmlformats.org/presentationml/2006/ole">
            <p:oleObj spid="_x0000_s25603" name="Equation" r:id="rId4" imgW="736280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636912"/>
            <a:ext cx="81369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Langkah 3</a:t>
            </a:r>
          </a:p>
          <a:p>
            <a:endParaRPr lang="id-ID" dirty="0" smtClean="0"/>
          </a:p>
          <a:p>
            <a:pPr lvl="0"/>
            <a:r>
              <a:rPr lang="en-US" sz="2400" dirty="0" err="1" smtClean="0"/>
              <a:t>Memasukkan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kelas-kelas</a:t>
            </a:r>
            <a:endParaRPr lang="id-ID" sz="2400" dirty="0" smtClean="0"/>
          </a:p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mentah</a:t>
            </a:r>
            <a:r>
              <a:rPr lang="en-US" sz="2400" dirty="0" smtClean="0"/>
              <a:t> (raw data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table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endParaRPr lang="id-ID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8316416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contoh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56686"/>
            <a:ext cx="8964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gaji</a:t>
            </a:r>
            <a:r>
              <a:rPr lang="en-US" sz="2400" dirty="0" smtClean="0"/>
              <a:t> per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SPG The </a:t>
            </a:r>
            <a:r>
              <a:rPr lang="en-US" sz="2400" dirty="0" err="1" smtClean="0"/>
              <a:t>Botol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Jakarta Fair :</a:t>
            </a:r>
            <a:endParaRPr lang="id-ID" sz="2400" dirty="0" smtClean="0"/>
          </a:p>
          <a:p>
            <a:r>
              <a:rPr lang="en-US" sz="2400" dirty="0" smtClean="0"/>
              <a:t>60	33	85	52	65	77	84	65	57	74</a:t>
            </a:r>
            <a:endParaRPr lang="id-ID" sz="2400" dirty="0" smtClean="0"/>
          </a:p>
          <a:p>
            <a:r>
              <a:rPr lang="en-US" sz="2400" dirty="0" smtClean="0"/>
              <a:t>71	81	35	50	35	64	74	47	68	54</a:t>
            </a:r>
            <a:endParaRPr lang="id-ID" sz="2400" dirty="0" smtClean="0"/>
          </a:p>
          <a:p>
            <a:r>
              <a:rPr lang="en-US" sz="2400" dirty="0" smtClean="0"/>
              <a:t>80	41	61	91	55	73	59	53	45	77</a:t>
            </a:r>
            <a:endParaRPr lang="id-ID" sz="2400" dirty="0" smtClean="0"/>
          </a:p>
          <a:p>
            <a:r>
              <a:rPr lang="en-US" sz="2400" dirty="0" smtClean="0"/>
              <a:t>41	78	55	48	69	85	67	39	76	60</a:t>
            </a:r>
            <a:endParaRPr lang="id-ID" sz="2400" dirty="0" smtClean="0"/>
          </a:p>
          <a:p>
            <a:r>
              <a:rPr lang="en-US" sz="2400" dirty="0" smtClean="0"/>
              <a:t>94	66	98	66	73	42	65	94	89	88</a:t>
            </a:r>
            <a:endParaRPr lang="id-ID" sz="2400" dirty="0" smtClean="0"/>
          </a:p>
          <a:p>
            <a:endParaRPr lang="id-ID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636912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/>
              <a:t>Jumlah</a:t>
            </a:r>
            <a:r>
              <a:rPr lang="en-US" dirty="0" smtClean="0"/>
              <a:t> data </a:t>
            </a:r>
            <a:r>
              <a:rPr lang="en-US" dirty="0" err="1" smtClean="0"/>
              <a:t>adalah</a:t>
            </a:r>
            <a:r>
              <a:rPr lang="en-US" dirty="0" smtClean="0"/>
              <a:t> 50 (n=50)</a:t>
            </a:r>
            <a:endParaRPr lang="id-ID" dirty="0" smtClean="0"/>
          </a:p>
          <a:p>
            <a:pPr lvl="0"/>
            <a:r>
              <a:rPr lang="en-US" dirty="0" smtClean="0"/>
              <a:t>Data yang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33 </a:t>
            </a:r>
            <a:r>
              <a:rPr lang="en-US" dirty="0" err="1" smtClean="0"/>
              <a:t>dan</a:t>
            </a:r>
            <a:r>
              <a:rPr lang="en-US" dirty="0" smtClean="0"/>
              <a:t> yang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98</a:t>
            </a:r>
            <a:endParaRPr lang="id-ID" dirty="0" smtClean="0"/>
          </a:p>
          <a:p>
            <a:pPr lvl="0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7 </a:t>
            </a:r>
            <a:r>
              <a:rPr lang="en-US" dirty="0" err="1" smtClean="0"/>
              <a:t>kelas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619672" y="3645024"/>
          <a:ext cx="1872208" cy="1557412"/>
        </p:xfrm>
        <a:graphic>
          <a:graphicData uri="http://schemas.openxmlformats.org/presentationml/2006/ole">
            <p:oleObj spid="_x0000_s27649" name="Equation" r:id="rId4" imgW="1079500" imgH="889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043608" y="1772816"/>
            <a:ext cx="4464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/>
              <a:t>Menentukan</a:t>
            </a:r>
            <a:r>
              <a:rPr lang="en-US" dirty="0" smtClean="0"/>
              <a:t> Interval </a:t>
            </a:r>
            <a:r>
              <a:rPr lang="en-US" dirty="0" err="1" smtClean="0"/>
              <a:t>Kelas</a:t>
            </a:r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 smtClean="0"/>
          </a:p>
          <a:p>
            <a:pPr lvl="0"/>
            <a:endParaRPr lang="id-ID" dirty="0" smtClean="0"/>
          </a:p>
          <a:p>
            <a:r>
              <a:rPr lang="en-US" dirty="0" smtClean="0"/>
              <a:t>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10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475656" y="2564904"/>
          <a:ext cx="3630257" cy="936104"/>
        </p:xfrm>
        <a:graphic>
          <a:graphicData uri="http://schemas.openxmlformats.org/presentationml/2006/ole">
            <p:oleObj spid="_x0000_s29699" name="Equation" r:id="rId4" imgW="15113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366010" y="2765901"/>
          <a:ext cx="4411980" cy="219456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15616" y="2492896"/>
          <a:ext cx="4411980" cy="219456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Gaji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karyawan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99592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Mengelompokkan data :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366010" y="2765901"/>
          <a:ext cx="4411980" cy="219456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899592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Menyajikan  data :</a:t>
            </a:r>
            <a:endParaRPr lang="id-ID" dirty="0"/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564904"/>
            <a:ext cx="54006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 dapat mengelompokkan sifat – sifat yang sama ke dalam kelas – kelas tertentu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§"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 mampu untuk mengelompokkan informasi yang menonjol dan menghilangkan hal – hal yang tidak perlu dalam data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§"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 mampu untuk mengadakan perlakuan secara statistic terhadap data yang telah dikumpulkan untuk dilakukan analisa, interpretasi dan untuk menyusun laporan</a:t>
            </a: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366010" y="2765901"/>
          <a:ext cx="4411980" cy="219456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899592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Menyajikan  data :</a:t>
            </a:r>
            <a:endParaRPr lang="id-ID" dirty="0"/>
          </a:p>
        </p:txBody>
      </p:sp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492896"/>
            <a:ext cx="5247005" cy="237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366010" y="2765901"/>
          <a:ext cx="4411980" cy="219456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membuat distribusi frekuensi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899592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Menyajikan  data :</a:t>
            </a:r>
            <a:endParaRPr lang="id-ID" dirty="0"/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708920"/>
            <a:ext cx="466979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366010" y="2765901"/>
          <a:ext cx="4411980" cy="219456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Kurva ogive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899592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Menyajikan  data :</a:t>
            </a:r>
            <a:endParaRPr lang="id-ID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15616" y="2492896"/>
          <a:ext cx="4914900" cy="2743200"/>
        </p:xfrm>
        <a:graphic>
          <a:graphicData uri="http://schemas.openxmlformats.org/drawingml/2006/table">
            <a:tbl>
              <a:tblPr/>
              <a:tblGrid>
                <a:gridCol w="8001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Tepi Kelas Bawah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Kumulatif ‘Kurang Dari’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366010" y="2765901"/>
          <a:ext cx="4411980" cy="219456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Kurva ogive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899592" y="18448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Menyajikan  data :</a:t>
            </a:r>
            <a:endParaRPr lang="id-ID" dirty="0"/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348880"/>
            <a:ext cx="5149215" cy="287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Berdasarkan waktu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915816" y="2057400"/>
          <a:ext cx="3024336" cy="3027784"/>
        </p:xfrm>
        <a:graphic>
          <a:graphicData uri="http://schemas.openxmlformats.org/drawingml/2006/table">
            <a:tbl>
              <a:tblPr/>
              <a:tblGrid>
                <a:gridCol w="891383"/>
                <a:gridCol w="2132953"/>
              </a:tblGrid>
              <a:tr h="6055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366010" y="2628741"/>
          <a:ext cx="4411980" cy="246888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Negara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Pertumbuhan rata-rata (%)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Indonesia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Malaysia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Brunei Darussalam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Filipina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Singapura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Kamboja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Berdasarkan wilayah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91680" y="2373745"/>
          <a:ext cx="4824536" cy="2240276"/>
        </p:xfrm>
        <a:graphic>
          <a:graphicData uri="http://schemas.openxmlformats.org/drawingml/2006/table">
            <a:tbl>
              <a:tblPr/>
              <a:tblGrid>
                <a:gridCol w="1749832"/>
                <a:gridCol w="3074704"/>
              </a:tblGrid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Negara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Pertumbuhan rata-rata (%)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1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Indonesia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Malaysia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Brunei Darussalam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Filipina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Singapura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Kamboja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366010" y="2903061"/>
          <a:ext cx="4411980" cy="1920240"/>
        </p:xfrm>
        <a:graphic>
          <a:graphicData uri="http://schemas.openxmlformats.org/drawingml/2006/table">
            <a:tbl>
              <a:tblPr/>
              <a:tblGrid>
                <a:gridCol w="1600200"/>
                <a:gridCol w="28117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Jumlah mahasiswa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Jumlah Kelas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 – 15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16 – 25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26 – 35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36 – 45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46 – 55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56 - 65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124744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Berdasarkan keadaan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51720" y="2492896"/>
          <a:ext cx="4248472" cy="1920240"/>
        </p:xfrm>
        <a:graphic>
          <a:graphicData uri="http://schemas.openxmlformats.org/drawingml/2006/table">
            <a:tbl>
              <a:tblPr/>
              <a:tblGrid>
                <a:gridCol w="1540897"/>
                <a:gridCol w="27075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Jumlah mahasiswa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Jumlah Kelas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 – 15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16 – 25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26 – 35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36 – 45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46 – 55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56 - 65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12474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frekuensi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348880"/>
            <a:ext cx="7200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Distribusi</a:t>
            </a:r>
            <a:r>
              <a:rPr lang="en-US" sz="3200" b="1" dirty="0"/>
              <a:t> </a:t>
            </a:r>
            <a:r>
              <a:rPr lang="en-US" sz="3200" b="1" dirty="0" err="1"/>
              <a:t>frekuensi</a:t>
            </a:r>
            <a:r>
              <a:rPr lang="en-US" sz="3200" b="1" dirty="0"/>
              <a:t> </a:t>
            </a:r>
            <a:r>
              <a:rPr lang="en-US" sz="3200" b="1" dirty="0" err="1"/>
              <a:t>adalah</a:t>
            </a:r>
            <a:r>
              <a:rPr lang="en-US" sz="3200" b="1" dirty="0"/>
              <a:t> </a:t>
            </a:r>
            <a:r>
              <a:rPr lang="en-US" sz="3200" b="1" dirty="0" err="1"/>
              <a:t>suatu</a:t>
            </a:r>
            <a:r>
              <a:rPr lang="en-US" sz="3200" b="1" dirty="0"/>
              <a:t> table yang </a:t>
            </a:r>
            <a:r>
              <a:rPr lang="en-US" sz="3200" b="1" dirty="0" err="1"/>
              <a:t>mendistribusikan</a:t>
            </a:r>
            <a:r>
              <a:rPr lang="en-US" sz="3200" b="1" dirty="0"/>
              <a:t> </a:t>
            </a:r>
            <a:r>
              <a:rPr lang="en-US" sz="3200" b="1" dirty="0" err="1"/>
              <a:t>banyaknya</a:t>
            </a:r>
            <a:r>
              <a:rPr lang="en-US" sz="3200" b="1" dirty="0"/>
              <a:t> </a:t>
            </a:r>
            <a:r>
              <a:rPr lang="en-US" sz="3200" b="1" dirty="0" err="1"/>
              <a:t>kejadian</a:t>
            </a:r>
            <a:r>
              <a:rPr lang="en-US" sz="3200" b="1" dirty="0"/>
              <a:t> (cases) </a:t>
            </a:r>
            <a:r>
              <a:rPr lang="en-US" sz="3200" b="1" dirty="0" err="1"/>
              <a:t>ke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kelompok-kelompok</a:t>
            </a:r>
            <a:r>
              <a:rPr lang="en-US" sz="3200" b="1" dirty="0"/>
              <a:t> yang </a:t>
            </a:r>
            <a:r>
              <a:rPr lang="en-US" sz="3200" b="1" dirty="0" err="1"/>
              <a:t>berbeda</a:t>
            </a:r>
            <a:r>
              <a:rPr lang="en-US" sz="3200" b="1" dirty="0"/>
              <a:t>. </a:t>
            </a:r>
            <a:endParaRPr lang="id-ID" sz="3200" b="1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196752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 Distribusi frekuensi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988840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800" b="1" dirty="0" err="1"/>
              <a:t>Distribusi</a:t>
            </a:r>
            <a:r>
              <a:rPr lang="en-US" sz="2800" b="1" dirty="0"/>
              <a:t> </a:t>
            </a:r>
            <a:r>
              <a:rPr lang="en-US" sz="2800" b="1" dirty="0" err="1"/>
              <a:t>frekuensi</a:t>
            </a:r>
            <a:r>
              <a:rPr lang="en-US" sz="2800" b="1" dirty="0"/>
              <a:t> absolute</a:t>
            </a:r>
            <a:endParaRPr lang="id-ID" sz="2800" b="1" dirty="0"/>
          </a:p>
          <a:p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yang </a:t>
            </a:r>
            <a:r>
              <a:rPr lang="en-US" sz="2800" dirty="0" err="1"/>
              <a:t>menyatakaan</a:t>
            </a:r>
            <a:r>
              <a:rPr lang="en-US" sz="2800" dirty="0"/>
              <a:t> </a:t>
            </a:r>
            <a:r>
              <a:rPr lang="en-US" sz="2800" dirty="0" err="1"/>
              <a:t>banyaknya</a:t>
            </a:r>
            <a:r>
              <a:rPr lang="en-US" sz="2800" dirty="0"/>
              <a:t> data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</a:t>
            </a:r>
            <a:endParaRPr lang="id-ID" sz="2800" dirty="0"/>
          </a:p>
          <a:p>
            <a:pPr lvl="1"/>
            <a:endParaRPr lang="id-ID" sz="2800" b="1" dirty="0" smtClean="0"/>
          </a:p>
          <a:p>
            <a:pPr lvl="1"/>
            <a:r>
              <a:rPr lang="en-US" sz="2800" b="1" dirty="0" err="1" smtClean="0"/>
              <a:t>Distribusi</a:t>
            </a:r>
            <a:r>
              <a:rPr lang="en-US" sz="2800" b="1" dirty="0" smtClean="0"/>
              <a:t> </a:t>
            </a:r>
            <a:r>
              <a:rPr lang="en-US" sz="2800" b="1" dirty="0" err="1"/>
              <a:t>frekuensi</a:t>
            </a:r>
            <a:r>
              <a:rPr lang="en-US" sz="2800" b="1" dirty="0"/>
              <a:t> relative</a:t>
            </a:r>
            <a:endParaRPr lang="id-ID" sz="2800" b="1" dirty="0"/>
          </a:p>
          <a:p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data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persentase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</a:t>
            </a:r>
            <a:endParaRPr lang="id-ID" sz="28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05990" y="2628741"/>
          <a:ext cx="4732020" cy="2468880"/>
        </p:xfrm>
        <a:graphic>
          <a:graphicData uri="http://schemas.openxmlformats.org/drawingml/2006/table">
            <a:tbl>
              <a:tblPr/>
              <a:tblGrid>
                <a:gridCol w="982980"/>
                <a:gridCol w="1874520"/>
                <a:gridCol w="187452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Usia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Absolut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Relatif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&lt; 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 – &lt;10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10 - &lt; 15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15 - &lt; 20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20 - &lt; 25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25 - &lt;30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thn &lt;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0,19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TOTAL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1,00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12474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 frekuensi relative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31640" y="2564904"/>
          <a:ext cx="5832649" cy="2880321"/>
        </p:xfrm>
        <a:graphic>
          <a:graphicData uri="http://schemas.openxmlformats.org/drawingml/2006/table">
            <a:tbl>
              <a:tblPr/>
              <a:tblGrid>
                <a:gridCol w="1211613"/>
                <a:gridCol w="2310518"/>
                <a:gridCol w="2310518"/>
              </a:tblGrid>
              <a:tr h="3200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Usia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Absolut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Relatif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&lt; 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 – &lt;10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10 - &lt; 15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15 - &lt; 20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20 - &lt; 25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25 - &lt;30 thn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thn &lt;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0,19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0,03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TOTAL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1,00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836712"/>
            <a:ext cx="7272808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 Distribusi frekuensi ditinjau dari jenisnya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056686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 err="1" smtClean="0"/>
              <a:t>Distribusi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frekuensi</a:t>
            </a:r>
            <a:r>
              <a:rPr lang="en-US" sz="2400" b="1" dirty="0" smtClean="0"/>
              <a:t> numeric</a:t>
            </a:r>
            <a:endParaRPr lang="id-ID" sz="2400" b="1" dirty="0" smtClean="0"/>
          </a:p>
          <a:p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data-data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continuum. </a:t>
            </a:r>
            <a:r>
              <a:rPr lang="en-US" sz="2400" dirty="0" err="1" smtClean="0"/>
              <a:t>Atau</a:t>
            </a:r>
            <a:r>
              <a:rPr lang="en-US" sz="2400" dirty="0" smtClean="0"/>
              <a:t> continue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</a:t>
            </a:r>
            <a:r>
              <a:rPr lang="en-US" sz="2400" dirty="0" err="1" smtClean="0"/>
              <a:t>hitung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endParaRPr lang="id-ID" sz="2400" dirty="0" smtClean="0"/>
          </a:p>
          <a:p>
            <a:pPr lvl="1"/>
            <a:r>
              <a:rPr lang="en-US" sz="2400" b="1" dirty="0" err="1" smtClean="0"/>
              <a:t>Distribusi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kategorikal</a:t>
            </a:r>
            <a:endParaRPr lang="id-ID" sz="2400" b="1" dirty="0" smtClean="0"/>
          </a:p>
          <a:p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data-data yang </a:t>
            </a:r>
            <a:r>
              <a:rPr lang="en-US" sz="2400" dirty="0" err="1" smtClean="0"/>
              <a:t>terkelompok</a:t>
            </a:r>
            <a:r>
              <a:rPr lang="en-US" sz="2400" dirty="0" smtClean="0"/>
              <a:t>. </a:t>
            </a:r>
            <a:r>
              <a:rPr lang="en-US" sz="2400" dirty="0" err="1" smtClean="0"/>
              <a:t>Apabil</a:t>
            </a:r>
            <a:r>
              <a:rPr lang="en-US" sz="2400" dirty="0" smtClean="0"/>
              <a:t> </a:t>
            </a:r>
            <a:r>
              <a:rPr lang="en-US" sz="2400" dirty="0" err="1" smtClean="0"/>
              <a:t>tadinya</a:t>
            </a:r>
            <a:r>
              <a:rPr lang="en-US" sz="2400" dirty="0" smtClean="0"/>
              <a:t> data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(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numeric)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haris</a:t>
            </a:r>
            <a:r>
              <a:rPr lang="en-US" sz="2400" dirty="0" smtClean="0"/>
              <a:t> </a:t>
            </a:r>
            <a:r>
              <a:rPr lang="en-US" sz="2400" dirty="0" err="1" smtClean="0"/>
              <a:t>dikelompokkan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kategorikan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bab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1076</Words>
  <Application>Microsoft Office PowerPoint</Application>
  <PresentationFormat>On-screen Show (4:3)</PresentationFormat>
  <Paragraphs>466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7</cp:revision>
  <dcterms:created xsi:type="dcterms:W3CDTF">2012-09-23T00:54:30Z</dcterms:created>
  <dcterms:modified xsi:type="dcterms:W3CDTF">2014-06-18T04:35:15Z</dcterms:modified>
</cp:coreProperties>
</file>