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6" r:id="rId5"/>
    <p:sldId id="267" r:id="rId6"/>
    <p:sldId id="268" r:id="rId7"/>
    <p:sldId id="269" r:id="rId8"/>
    <p:sldId id="272" r:id="rId9"/>
    <p:sldId id="271" r:id="rId10"/>
    <p:sldId id="273" r:id="rId11"/>
    <p:sldId id="274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193899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Ukuran Nilai Sentral : </a:t>
            </a:r>
          </a:p>
          <a:p>
            <a:pPr algn="ctr"/>
            <a:r>
              <a:rPr lang="id-I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Rata-rata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980728"/>
            <a:ext cx="828092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Rata-rata harmoni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988840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Rata-rata harmoni adalah kebalikan dari rata-rata hitung</a:t>
            </a:r>
            <a:endParaRPr lang="id-ID" sz="2000" dirty="0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2555776" y="3068960"/>
          <a:ext cx="1934706" cy="1152128"/>
        </p:xfrm>
        <a:graphic>
          <a:graphicData uri="http://schemas.openxmlformats.org/presentationml/2006/ole">
            <p:oleObj spid="_x0000_s61443" name="Equation" r:id="rId4" imgW="850531" imgH="495085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180528" y="980728"/>
            <a:ext cx="828092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Rata-rata kuadrat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988840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Rata-rata</a:t>
            </a:r>
            <a:r>
              <a:rPr lang="id-ID" sz="2000" dirty="0" smtClean="0"/>
              <a:t> kuadrat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akar</a:t>
            </a:r>
            <a:r>
              <a:rPr lang="en-US" sz="2000" dirty="0" smtClean="0"/>
              <a:t> </a:t>
            </a:r>
            <a:r>
              <a:rPr lang="en-US" sz="2000" dirty="0" err="1" smtClean="0"/>
              <a:t>pangkat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kuadrat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rata-</a:t>
            </a:r>
            <a:r>
              <a:rPr lang="en-US" sz="2000" dirty="0" err="1" smtClean="0"/>
              <a:t>ratanya</a:t>
            </a:r>
            <a:endParaRPr lang="id-ID" sz="2000" dirty="0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2339752" y="3068960"/>
          <a:ext cx="2472755" cy="1224136"/>
        </p:xfrm>
        <a:graphic>
          <a:graphicData uri="http://schemas.openxmlformats.org/presentationml/2006/ole">
            <p:oleObj spid="_x0000_s62467" name="Equation" r:id="rId4" imgW="952087" imgH="482391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tujuan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1988840"/>
            <a:ext cx="7200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§"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Mahasiswa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memahami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dimaksud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sent</a:t>
            </a:r>
            <a:r>
              <a:rPr lang="es-E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ral</a:t>
            </a:r>
            <a:endParaRPr lang="id-ID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§"/>
            </a:pP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Mahasiswa memahami guna dari perhitungan nilai sentral</a:t>
            </a:r>
            <a:endParaRPr lang="id-ID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§"/>
            </a:pP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 menghitung Nilai sentral dari data yang dikelompokan maupun dari data yang belum dikelompokkan.</a:t>
            </a:r>
            <a:endParaRPr 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Macam-macam nilai sentral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1988840"/>
            <a:ext cx="7200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Rata-rata</a:t>
            </a:r>
            <a:endParaRPr lang="id-ID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ü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</a:t>
            </a:r>
            <a:endParaRPr lang="id-ID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ü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</a:t>
            </a:r>
            <a:endParaRPr lang="id-ID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ü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Rata-rata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ukur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(geometric mean)</a:t>
            </a:r>
            <a:endParaRPr lang="id-ID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ü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Rata-rata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harmoni</a:t>
            </a:r>
            <a:endParaRPr lang="id-ID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ü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Rata-rata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Kuadrat</a:t>
            </a:r>
            <a:endParaRPr lang="id-ID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§"/>
            </a:pPr>
            <a:endParaRPr 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980728"/>
            <a:ext cx="828092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Rata-rata hitung (arithmatic mean)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988840"/>
            <a:ext cx="78488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Rata-rata </a:t>
            </a:r>
            <a:r>
              <a:rPr lang="en-US" sz="2400" b="1" dirty="0" err="1" smtClean="0"/>
              <a:t>meru</a:t>
            </a:r>
            <a:r>
              <a:rPr lang="id-ID" sz="2400" b="1" dirty="0" smtClean="0"/>
              <a:t>p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hasil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sejumlah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nilai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banyaknya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responden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sample. </a:t>
            </a:r>
            <a:r>
              <a:rPr lang="en-US" sz="2400" b="1" dirty="0" err="1" smtClean="0"/>
              <a:t>Perhitungan</a:t>
            </a:r>
            <a:r>
              <a:rPr lang="en-US" sz="2400" b="1" dirty="0" smtClean="0"/>
              <a:t> mean 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perhitungan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sederhan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karena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membutuhkan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jumlah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nilai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jumlah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responden</a:t>
            </a:r>
            <a:r>
              <a:rPr lang="en-US" sz="2400" b="1" dirty="0" smtClean="0"/>
              <a:t> (n). </a:t>
            </a:r>
            <a:endParaRPr lang="id-ID" sz="2400" b="1" dirty="0" smtClean="0"/>
          </a:p>
          <a:p>
            <a:endParaRPr lang="id-ID" sz="2400" b="1" dirty="0" smtClean="0"/>
          </a:p>
          <a:p>
            <a:r>
              <a:rPr lang="it-IT" sz="2400" b="1" dirty="0" smtClean="0"/>
              <a:t>Jika sebaran nilai berdistribusi normal, maka rata-rata nilai meru</a:t>
            </a:r>
            <a:r>
              <a:rPr lang="id-ID" sz="2400" b="1" dirty="0" smtClean="0"/>
              <a:t>p</a:t>
            </a:r>
            <a:r>
              <a:rPr lang="it-IT" sz="2400" b="1" dirty="0" smtClean="0"/>
              <a:t>akan nilai tengah dari distribusi frekuensi nilai tersebut. </a:t>
            </a:r>
            <a:endParaRPr lang="id-ID" sz="2400" dirty="0" smtClean="0"/>
          </a:p>
          <a:p>
            <a:endParaRPr lang="id-ID" sz="2400" dirty="0" smtClean="0"/>
          </a:p>
          <a:p>
            <a:r>
              <a:rPr lang="en-US" sz="2400" dirty="0" smtClean="0"/>
              <a:t>Rata-rata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data </a:t>
            </a:r>
            <a:r>
              <a:rPr lang="en-US" sz="2400" dirty="0" err="1" smtClean="0"/>
              <a:t>dibagi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kejadian</a:t>
            </a:r>
            <a:r>
              <a:rPr lang="en-US" sz="2400" dirty="0" smtClean="0"/>
              <a:t>.</a:t>
            </a:r>
            <a:endParaRPr lang="id-ID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980728"/>
            <a:ext cx="828092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Rata-rata hitung (arithmatic mean)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988840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matematis</a:t>
            </a:r>
            <a:r>
              <a:rPr lang="en-US" sz="2400" dirty="0" smtClean="0"/>
              <a:t> </a:t>
            </a:r>
            <a:r>
              <a:rPr lang="en-US" sz="2400" dirty="0" err="1" smtClean="0"/>
              <a:t>dirumuskan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  <a:endParaRPr lang="id-ID" sz="2400" dirty="0" smtClean="0"/>
          </a:p>
          <a:p>
            <a:r>
              <a:rPr lang="it-IT" sz="2400" dirty="0" smtClean="0"/>
              <a:t>Dimana ; </a:t>
            </a:r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r>
              <a:rPr lang="it-IT" sz="2400" dirty="0" smtClean="0"/>
              <a:t> = X bar yang merupakan notasi rata-rata</a:t>
            </a:r>
            <a:endParaRPr lang="id-ID" sz="2400" dirty="0" smtClean="0"/>
          </a:p>
          <a:p>
            <a:r>
              <a:rPr lang="it-IT" sz="2400" dirty="0" smtClean="0"/>
              <a:t>= Sigma = jumlah</a:t>
            </a:r>
            <a:endParaRPr lang="id-ID" sz="2400" dirty="0" smtClean="0"/>
          </a:p>
          <a:p>
            <a:r>
              <a:rPr lang="it-IT" sz="2400" dirty="0" smtClean="0"/>
              <a:t>X = nilai dari keseluruhan data</a:t>
            </a:r>
            <a:endParaRPr lang="id-ID" sz="2400" dirty="0" smtClean="0"/>
          </a:p>
          <a:p>
            <a:r>
              <a:rPr lang="it-IT" sz="2400" dirty="0" smtClean="0"/>
              <a:t>N = jumlah data</a:t>
            </a:r>
            <a:endParaRPr lang="id-ID" sz="2400" dirty="0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3249" name="Object 1"/>
          <p:cNvGraphicFramePr>
            <a:graphicFrameLocks noChangeAspect="1"/>
          </p:cNvGraphicFramePr>
          <p:nvPr/>
        </p:nvGraphicFramePr>
        <p:xfrm>
          <a:off x="1979712" y="2492896"/>
          <a:ext cx="1333713" cy="864096"/>
        </p:xfrm>
        <a:graphic>
          <a:graphicData uri="http://schemas.openxmlformats.org/presentationml/2006/ole">
            <p:oleObj spid="_x0000_s53249" name="Equation" r:id="rId4" imgW="672808" imgH="431613" progId="Equation.3">
              <p:embed/>
            </p:oleObj>
          </a:graphicData>
        </a:graphic>
      </p:graphicFrame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467544" y="3933056"/>
          <a:ext cx="288032" cy="200025"/>
        </p:xfrm>
        <a:graphic>
          <a:graphicData uri="http://schemas.openxmlformats.org/presentationml/2006/ole">
            <p:oleObj spid="_x0000_s53251" name="Equation" r:id="rId5" imgW="177646" imgH="190335" progId="Equation.3">
              <p:embed/>
            </p:oleObj>
          </a:graphicData>
        </a:graphic>
      </p:graphicFrame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395536" y="4293096"/>
          <a:ext cx="295275" cy="247650"/>
        </p:xfrm>
        <a:graphic>
          <a:graphicData uri="http://schemas.openxmlformats.org/presentationml/2006/ole">
            <p:oleObj spid="_x0000_s53253" name="Equation" r:id="rId6" imgW="291973" imgH="25389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980728"/>
            <a:ext cx="828092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Rata-rata hitung (arithmatic mean)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988840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Berikut ini adalah jumlah saudara kandung dari 5 mahasiswa yang dipilih secara acak, yaitu ; 2; 4; 6; 8; 10.</a:t>
            </a:r>
            <a:endParaRPr lang="id-ID" sz="2400" dirty="0" smtClean="0"/>
          </a:p>
          <a:p>
            <a:r>
              <a:rPr lang="it-IT" sz="2400" dirty="0" smtClean="0"/>
              <a:t>Maka rata-rata jumlah saudara kandung ke-5 mahasiswa tersebut adalah </a:t>
            </a:r>
            <a:endParaRPr lang="id-ID" sz="2400" dirty="0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6321" name="Object 1"/>
          <p:cNvGraphicFramePr>
            <a:graphicFrameLocks noChangeAspect="1"/>
          </p:cNvGraphicFramePr>
          <p:nvPr/>
        </p:nvGraphicFramePr>
        <p:xfrm>
          <a:off x="1547664" y="4005064"/>
          <a:ext cx="3528392" cy="966589"/>
        </p:xfrm>
        <a:graphic>
          <a:graphicData uri="http://schemas.openxmlformats.org/presentationml/2006/ole">
            <p:oleObj spid="_x0000_s56321" name="Equation" r:id="rId4" imgW="16129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980728"/>
            <a:ext cx="828092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Rata-rata hitung (arithmatic mean)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988840"/>
            <a:ext cx="784887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Apabila</a:t>
            </a:r>
            <a:r>
              <a:rPr lang="en-US" sz="2000" dirty="0" smtClean="0"/>
              <a:t> data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dikelompokkan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frekuensi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perhitungan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:</a:t>
            </a:r>
            <a:endParaRPr lang="id-ID" sz="2000" dirty="0" smtClean="0"/>
          </a:p>
          <a:p>
            <a:endParaRPr lang="id-ID" sz="2000" dirty="0" smtClean="0"/>
          </a:p>
          <a:p>
            <a:pPr lvl="1"/>
            <a:r>
              <a:rPr lang="it-IT" sz="2000" dirty="0" smtClean="0"/>
              <a:t>Cari Nilai tengah untuk setiap kelas</a:t>
            </a:r>
            <a:endParaRPr lang="id-ID" sz="2000" dirty="0" smtClean="0"/>
          </a:p>
          <a:p>
            <a:pPr lvl="1"/>
            <a:r>
              <a:rPr lang="en-US" sz="2000" dirty="0" err="1" smtClean="0"/>
              <a:t>Kalikan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tengah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frekuensi</a:t>
            </a:r>
            <a:endParaRPr lang="id-ID" sz="2000" dirty="0" smtClean="0"/>
          </a:p>
          <a:p>
            <a:pPr lvl="1"/>
            <a:r>
              <a:rPr lang="es-ES" sz="2000" dirty="0" err="1" smtClean="0"/>
              <a:t>Hitung</a:t>
            </a:r>
            <a:r>
              <a:rPr lang="es-ES" sz="2000" dirty="0" smtClean="0"/>
              <a:t> rata-rata </a:t>
            </a:r>
            <a:r>
              <a:rPr lang="es-ES" sz="2000" dirty="0" err="1" smtClean="0"/>
              <a:t>dengan</a:t>
            </a:r>
            <a:r>
              <a:rPr lang="es-ES" sz="2000" dirty="0" smtClean="0"/>
              <a:t> </a:t>
            </a:r>
            <a:r>
              <a:rPr lang="es-ES" sz="2000" dirty="0" err="1" smtClean="0"/>
              <a:t>menggunakan</a:t>
            </a:r>
            <a:r>
              <a:rPr lang="es-ES" sz="2000" dirty="0" smtClean="0"/>
              <a:t> </a:t>
            </a:r>
            <a:r>
              <a:rPr lang="es-ES" sz="2000" dirty="0" err="1" smtClean="0"/>
              <a:t>rumus</a:t>
            </a:r>
            <a:r>
              <a:rPr lang="es-ES" sz="2000" dirty="0" smtClean="0"/>
              <a:t> </a:t>
            </a:r>
            <a:endParaRPr lang="id-ID" sz="2000" dirty="0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3995936" y="4293096"/>
          <a:ext cx="1872208" cy="851004"/>
        </p:xfrm>
        <a:graphic>
          <a:graphicData uri="http://schemas.openxmlformats.org/presentationml/2006/ole">
            <p:oleObj spid="_x0000_s57347" name="Equation" r:id="rId4" imgW="837836" imgH="431613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980728"/>
            <a:ext cx="828092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Rata-rata hitung (arithmatic mean)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3568" y="2276872"/>
          <a:ext cx="6048671" cy="3017520"/>
        </p:xfrm>
        <a:graphic>
          <a:graphicData uri="http://schemas.openxmlformats.org/drawingml/2006/table">
            <a:tbl>
              <a:tblPr/>
              <a:tblGrid>
                <a:gridCol w="984668"/>
                <a:gridCol w="1688001"/>
                <a:gridCol w="1688001"/>
                <a:gridCol w="1688001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Times New Roman"/>
                          <a:ea typeface="Times New Roman"/>
                        </a:rPr>
                        <a:t>Gaji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Times New Roman"/>
                          <a:ea typeface="Times New Roman"/>
                        </a:rPr>
                        <a:t>karyawan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200" b="1" dirty="0" err="1">
                          <a:latin typeface="Times New Roman"/>
                          <a:ea typeface="Times New Roman"/>
                        </a:rPr>
                        <a:t>kelas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)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Jumlah Karyawan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(frekuensi)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Nilai Tengah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(Xi)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Frekuensi x Nilai tengah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4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30 – 39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40 – 49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 – 59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60 – 69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70 – 79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 – 89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90 - 99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12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34,5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44,5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54,5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64,5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74,5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84,5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94,5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138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267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436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774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670,5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591,5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378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N = 50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sym typeface="Symbol"/>
                        </a:rPr>
                        <a:t>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</a:rPr>
                        <a:t>f.Xi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= 3255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23528" y="177281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Data yang dikelompokkan :</a:t>
            </a:r>
            <a:endParaRPr lang="id-ID" dirty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8369" name="Object 1"/>
          <p:cNvGraphicFramePr>
            <a:graphicFrameLocks noChangeAspect="1"/>
          </p:cNvGraphicFramePr>
          <p:nvPr/>
        </p:nvGraphicFramePr>
        <p:xfrm>
          <a:off x="6804248" y="5013176"/>
          <a:ext cx="2087862" cy="864096"/>
        </p:xfrm>
        <a:graphic>
          <a:graphicData uri="http://schemas.openxmlformats.org/presentationml/2006/ole">
            <p:oleObj spid="_x0000_s60418" name="Equation" r:id="rId4" imgW="10541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980728"/>
            <a:ext cx="828092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Rata-rata Ukur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988840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Rata-rata </a:t>
            </a:r>
            <a:r>
              <a:rPr lang="en-US" sz="2000" dirty="0" err="1" smtClean="0"/>
              <a:t>ukur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akar</a:t>
            </a:r>
            <a:r>
              <a:rPr lang="en-US" sz="2000" dirty="0" smtClean="0"/>
              <a:t> </a:t>
            </a:r>
            <a:r>
              <a:rPr lang="en-US" sz="2000" dirty="0" err="1" smtClean="0"/>
              <a:t>pangkat</a:t>
            </a:r>
            <a:r>
              <a:rPr lang="en-US" sz="2000" dirty="0" smtClean="0"/>
              <a:t> n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perkalian</a:t>
            </a:r>
            <a:r>
              <a:rPr lang="en-US" sz="2000" dirty="0" smtClean="0"/>
              <a:t> </a:t>
            </a:r>
            <a:r>
              <a:rPr lang="en-US" sz="2000" dirty="0" err="1" smtClean="0"/>
              <a:t>datanya</a:t>
            </a:r>
            <a:endParaRPr lang="id-ID" sz="2000" dirty="0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1403648" y="2708920"/>
          <a:ext cx="4767426" cy="720080"/>
        </p:xfrm>
        <a:graphic>
          <a:graphicData uri="http://schemas.openxmlformats.org/presentationml/2006/ole">
            <p:oleObj spid="_x0000_s59395" name="Equation" r:id="rId4" imgW="1828800" imgH="2667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584</Words>
  <Application>Microsoft Office PowerPoint</Application>
  <PresentationFormat>On-screen Show (4:3)</PresentationFormat>
  <Paragraphs>277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anin</cp:lastModifiedBy>
  <cp:revision>10</cp:revision>
  <dcterms:created xsi:type="dcterms:W3CDTF">2012-09-23T00:54:30Z</dcterms:created>
  <dcterms:modified xsi:type="dcterms:W3CDTF">2014-06-18T04:27:17Z</dcterms:modified>
</cp:coreProperties>
</file>