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9389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Ukuran Nilai Sentral : </a:t>
            </a:r>
          </a:p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Modus dan median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modus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1556792"/>
            <a:ext cx="720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id-ID" sz="2400" dirty="0" smtClean="0"/>
          </a:p>
          <a:p>
            <a:pPr lvl="1" indent="-457200"/>
            <a:r>
              <a:rPr lang="en-US" sz="2400" dirty="0" err="1" smtClean="0"/>
              <a:t>Untuk</a:t>
            </a:r>
            <a:r>
              <a:rPr lang="en-US" sz="2400" dirty="0" smtClean="0"/>
              <a:t> data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ke-4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12.</a:t>
            </a:r>
            <a:endParaRPr lang="id-ID" dirty="0" smtClean="0"/>
          </a:p>
          <a:p>
            <a:pPr lvl="2"/>
            <a:r>
              <a:rPr lang="en-US" dirty="0" err="1" smtClean="0"/>
              <a:t>Hitung</a:t>
            </a:r>
            <a:r>
              <a:rPr lang="en-US" dirty="0" smtClean="0"/>
              <a:t> Modus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:</a:t>
            </a:r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:</a:t>
            </a:r>
            <a:endParaRPr lang="id-ID" dirty="0" smtClean="0"/>
          </a:p>
          <a:p>
            <a:r>
              <a:rPr lang="en-US" dirty="0" smtClean="0"/>
              <a:t>Li = Batas </a:t>
            </a:r>
            <a:r>
              <a:rPr lang="en-US" dirty="0" err="1" smtClean="0"/>
              <a:t>kelas</a:t>
            </a:r>
            <a:r>
              <a:rPr lang="en-US" dirty="0" smtClean="0"/>
              <a:t> modus</a:t>
            </a:r>
            <a:endParaRPr lang="id-ID" dirty="0" smtClean="0"/>
          </a:p>
          <a:p>
            <a:r>
              <a:rPr lang="en-US" dirty="0" smtClean="0"/>
              <a:t>D1 =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modus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id-ID" dirty="0" smtClean="0"/>
          </a:p>
          <a:p>
            <a:r>
              <a:rPr lang="en-US" dirty="0" smtClean="0"/>
              <a:t>D2 =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modus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sesudahnya</a:t>
            </a:r>
            <a:endParaRPr lang="id-ID" dirty="0" smtClean="0"/>
          </a:p>
          <a:p>
            <a:r>
              <a:rPr lang="en-US" dirty="0" err="1" smtClean="0"/>
              <a:t>Ci</a:t>
            </a:r>
            <a:r>
              <a:rPr lang="en-US" dirty="0" smtClean="0"/>
              <a:t> = interval.</a:t>
            </a:r>
            <a:endParaRPr lang="id-ID" dirty="0" smtClean="0"/>
          </a:p>
          <a:p>
            <a:r>
              <a:rPr lang="en-US" dirty="0" smtClean="0"/>
              <a:t> </a:t>
            </a:r>
            <a:endParaRPr lang="id-ID" dirty="0" smtClean="0"/>
          </a:p>
          <a:p>
            <a:r>
              <a:rPr lang="en-US" dirty="0" err="1" smtClean="0"/>
              <a:t>Maka</a:t>
            </a:r>
            <a:r>
              <a:rPr lang="en-US" dirty="0" smtClean="0"/>
              <a:t> ;</a:t>
            </a:r>
            <a:endParaRPr lang="id-ID" dirty="0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/>
        </p:nvGraphicFramePr>
        <p:xfrm>
          <a:off x="5292080" y="3068960"/>
          <a:ext cx="2808312" cy="794074"/>
        </p:xfrm>
        <a:graphic>
          <a:graphicData uri="http://schemas.openxmlformats.org/presentationml/2006/ole">
            <p:oleObj spid="_x0000_s70657" name="Equation" r:id="rId4" imgW="1384300" imgH="393700" progId="Equation.3">
              <p:embed/>
            </p:oleObj>
          </a:graphicData>
        </a:graphic>
      </p:graphicFrame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2123727" y="5229200"/>
          <a:ext cx="6055073" cy="792088"/>
        </p:xfrm>
        <a:graphic>
          <a:graphicData uri="http://schemas.openxmlformats.org/presentationml/2006/ole">
            <p:oleObj spid="_x0000_s70659" name="Equation" r:id="rId5" imgW="32766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8064896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Perbandingan mean, mode dan median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043608" y="2060848"/>
            <a:ext cx="734481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Mode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yang paling </a:t>
            </a:r>
            <a:r>
              <a:rPr lang="en-US" sz="2400" b="1" dirty="0" err="1" smtClean="0"/>
              <a:t>sederhana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paling </a:t>
            </a:r>
            <a:r>
              <a:rPr lang="en-US" sz="2400" b="1" dirty="0" err="1" smtClean="0"/>
              <a:t>fleksibel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karena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seluruh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skala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pengukuran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Perhitungan</a:t>
            </a:r>
            <a:r>
              <a:rPr lang="en-US" sz="2400" b="1" dirty="0" smtClean="0"/>
              <a:t> Mean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lebih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disertai</a:t>
            </a:r>
            <a:r>
              <a:rPr lang="en-US" sz="2400" b="1" dirty="0" smtClean="0"/>
              <a:t> de</a:t>
            </a:r>
            <a:r>
              <a:rPr lang="id-ID" sz="2400" b="1" dirty="0" smtClean="0"/>
              <a:t>n</a:t>
            </a:r>
            <a:r>
              <a:rPr lang="en-US" sz="2400" b="1" dirty="0" err="1" smtClean="0"/>
              <a:t>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perhitungan</a:t>
            </a:r>
            <a:r>
              <a:rPr lang="en-US" sz="2400" b="1" dirty="0" smtClean="0"/>
              <a:t> Mode. </a:t>
            </a:r>
            <a:r>
              <a:rPr lang="en-US" sz="2400" b="1" dirty="0" err="1" smtClean="0"/>
              <a:t>Perbedaan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mean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mode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menggambarkan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kondisi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penyebaran</a:t>
            </a:r>
            <a:r>
              <a:rPr lang="en-US" sz="2400" b="1" dirty="0" smtClean="0"/>
              <a:t> data yang </a:t>
            </a:r>
            <a:r>
              <a:rPr lang="en-US" sz="2400" b="1" dirty="0" err="1" smtClean="0"/>
              <a:t>dihadapi</a:t>
            </a:r>
            <a:r>
              <a:rPr lang="en-US" sz="2400" b="1" dirty="0" smtClean="0"/>
              <a:t>. </a:t>
            </a:r>
            <a:endParaRPr lang="id-ID" sz="2400" b="1" dirty="0" smtClean="0"/>
          </a:p>
          <a:p>
            <a:r>
              <a:rPr lang="en-US" sz="2400" b="1" dirty="0" smtClean="0"/>
              <a:t> </a:t>
            </a:r>
            <a:endParaRPr lang="id-ID" sz="2400" b="1" dirty="0" smtClean="0"/>
          </a:p>
          <a:p>
            <a:r>
              <a:rPr lang="en-US" sz="2400" b="1" dirty="0" smtClean="0"/>
              <a:t>Median </a:t>
            </a:r>
            <a:r>
              <a:rPr lang="en-US" sz="2400" b="1" dirty="0" err="1" smtClean="0"/>
              <a:t>memiliki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kelebihan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dibandingkan</a:t>
            </a:r>
            <a:r>
              <a:rPr lang="en-US" sz="2400" b="1" dirty="0" smtClean="0"/>
              <a:t> Mean </a:t>
            </a:r>
            <a:r>
              <a:rPr lang="en-US" sz="2400" b="1" dirty="0" err="1" smtClean="0"/>
              <a:t>jika</a:t>
            </a:r>
            <a:r>
              <a:rPr lang="en-US" sz="2400" b="1" dirty="0" smtClean="0"/>
              <a:t> data yang </a:t>
            </a:r>
            <a:r>
              <a:rPr lang="en-US" sz="2400" b="1" dirty="0" err="1" smtClean="0"/>
              <a:t>dianalisa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skor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ekstrem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perbedaan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sangat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jauh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data yang </a:t>
            </a:r>
            <a:r>
              <a:rPr lang="en-US" sz="2400" b="1" dirty="0" err="1" smtClean="0"/>
              <a:t>tertinggi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data yang </a:t>
            </a:r>
            <a:r>
              <a:rPr lang="en-US" sz="2400" b="1" dirty="0" err="1" smtClean="0"/>
              <a:t>terendah</a:t>
            </a:r>
            <a:r>
              <a:rPr lang="en-US" sz="2400" b="1" dirty="0" smtClean="0"/>
              <a:t>.</a:t>
            </a:r>
            <a:endParaRPr lang="id-ID" sz="2400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tujuan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720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memahami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dimaksud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sent</a:t>
            </a:r>
            <a:r>
              <a:rPr lang="es-E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ral</a:t>
            </a: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§"/>
            </a:pP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 memahami guna dari perhitungan nilai sentral</a:t>
            </a: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§"/>
            </a:pP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 menghitung Nilai sentral dari data yang dikelompokan maupun dari data yang belum dikelompokkan.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median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Median </a:t>
            </a:r>
            <a:r>
              <a:rPr lang="en-US" sz="3200" b="1" dirty="0" err="1" smtClean="0"/>
              <a:t>merupakan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skor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membagi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distribusi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frekuensi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menjadi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dua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sama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besar</a:t>
            </a:r>
            <a:r>
              <a:rPr lang="en-US" sz="3200" b="1" dirty="0" smtClean="0"/>
              <a:t> ( 50% </a:t>
            </a:r>
            <a:r>
              <a:rPr lang="en-US" sz="3200" b="1" dirty="0" err="1" smtClean="0"/>
              <a:t>obyek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diteliti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terletak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dibawah</a:t>
            </a:r>
            <a:r>
              <a:rPr lang="en-US" sz="3200" b="1" dirty="0" smtClean="0"/>
              <a:t> median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50% </a:t>
            </a:r>
            <a:r>
              <a:rPr lang="en-US" sz="3200" b="1" dirty="0" err="1" smtClean="0"/>
              <a:t>sisanyaterletak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diatas</a:t>
            </a:r>
            <a:r>
              <a:rPr lang="en-US" sz="3200" b="1" dirty="0" smtClean="0"/>
              <a:t> median)</a:t>
            </a:r>
            <a:endParaRPr lang="id-ID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median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1628800"/>
            <a:ext cx="7200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1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id-ID" sz="2000" dirty="0" smtClean="0"/>
          </a:p>
          <a:p>
            <a:r>
              <a:rPr lang="en-US" sz="2000" dirty="0" err="1" smtClean="0"/>
              <a:t>Langkah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:</a:t>
            </a:r>
            <a:endParaRPr lang="id-ID" sz="2000" dirty="0" smtClean="0"/>
          </a:p>
          <a:p>
            <a:pPr lvl="2"/>
            <a:r>
              <a:rPr lang="it-IT" sz="2000" dirty="0" smtClean="0"/>
              <a:t>Urutkan data dari nilai yang terkecil</a:t>
            </a:r>
            <a:endParaRPr lang="id-ID" sz="2000" dirty="0" smtClean="0"/>
          </a:p>
          <a:p>
            <a:pPr lvl="2"/>
            <a:r>
              <a:rPr lang="en-US" sz="2000" dirty="0" err="1" smtClean="0"/>
              <a:t>Cari</a:t>
            </a:r>
            <a:r>
              <a:rPr lang="en-US" sz="2000" dirty="0" smtClean="0"/>
              <a:t> </a:t>
            </a:r>
            <a:r>
              <a:rPr lang="en-US" sz="2000" dirty="0" err="1" smtClean="0"/>
              <a:t>letak</a:t>
            </a:r>
            <a:r>
              <a:rPr lang="en-US" sz="2000" dirty="0" smtClean="0"/>
              <a:t> median,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:</a:t>
            </a:r>
            <a:endParaRPr lang="id-ID" sz="2000" dirty="0" smtClean="0"/>
          </a:p>
          <a:p>
            <a:pPr lvl="2"/>
            <a:endParaRPr lang="id-ID" sz="2000" dirty="0" smtClean="0"/>
          </a:p>
          <a:p>
            <a:pPr lvl="2"/>
            <a:endParaRPr lang="id-ID" sz="2000" dirty="0" smtClean="0"/>
          </a:p>
          <a:p>
            <a:pPr lvl="2"/>
            <a:endParaRPr lang="id-ID" sz="2000" dirty="0" smtClean="0"/>
          </a:p>
          <a:p>
            <a:pPr lvl="2"/>
            <a:endParaRPr lang="id-ID" sz="2000" dirty="0" smtClean="0"/>
          </a:p>
          <a:p>
            <a:pPr lvl="2"/>
            <a:r>
              <a:rPr lang="it-IT" sz="2000" dirty="0" smtClean="0"/>
              <a:t>Cari nilai median pada susunan tersebut</a:t>
            </a:r>
            <a:endParaRPr lang="id-ID" sz="2000" dirty="0" smtClean="0"/>
          </a:p>
          <a:p>
            <a:pPr lvl="2"/>
            <a:r>
              <a:rPr lang="it-IT" sz="2000" dirty="0" smtClean="0"/>
              <a:t>Apabila datanya genap, maka untuk mencari median yang terletak diantara 2 nilai, harus dicari rata-rata nya.</a:t>
            </a:r>
            <a:endParaRPr lang="id-ID" sz="2000" dirty="0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3489" name="Object 1"/>
          <p:cNvGraphicFramePr>
            <a:graphicFrameLocks noChangeAspect="1"/>
          </p:cNvGraphicFramePr>
          <p:nvPr/>
        </p:nvGraphicFramePr>
        <p:xfrm>
          <a:off x="4788024" y="3573016"/>
          <a:ext cx="1152128" cy="1152128"/>
        </p:xfrm>
        <a:graphic>
          <a:graphicData uri="http://schemas.openxmlformats.org/presentationml/2006/ole">
            <p:oleObj spid="_x0000_s63489" name="Equation" r:id="rId4" imgW="393529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median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1628800"/>
            <a:ext cx="7200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1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id-ID" sz="2000" dirty="0" smtClean="0"/>
          </a:p>
          <a:p>
            <a:r>
              <a:rPr lang="en-US" sz="2000" dirty="0" err="1" smtClean="0"/>
              <a:t>Langkah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:</a:t>
            </a:r>
            <a:endParaRPr lang="id-ID" sz="2000" dirty="0" smtClean="0"/>
          </a:p>
          <a:p>
            <a:pPr lvl="2"/>
            <a:r>
              <a:rPr lang="id-ID" sz="2000" dirty="0" smtClean="0"/>
              <a:t>Buat tabel sbb ;</a:t>
            </a: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635897" y="3284984"/>
          <a:ext cx="5508103" cy="2808312"/>
        </p:xfrm>
        <a:graphic>
          <a:graphicData uri="http://schemas.openxmlformats.org/drawingml/2006/table">
            <a:tbl>
              <a:tblPr/>
              <a:tblGrid>
                <a:gridCol w="896668"/>
                <a:gridCol w="1537145"/>
                <a:gridCol w="1537145"/>
                <a:gridCol w="1537145"/>
              </a:tblGrid>
              <a:tr h="561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Gaji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Jumlah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Tepi Kelas Bawah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Frekuensi Kumulatif ‘Kurang Dari’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 – 39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 – 49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 – 59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 – 69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70 – 79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 – 89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90 - 99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99,5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18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46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median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1628800"/>
            <a:ext cx="7200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1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id-ID" dirty="0" smtClean="0"/>
          </a:p>
          <a:p>
            <a:pPr lvl="2" indent="-914400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median, </a:t>
            </a:r>
            <a:r>
              <a:rPr lang="en-US" dirty="0" err="1" smtClean="0"/>
              <a:t>letak</a:t>
            </a:r>
            <a:r>
              <a:rPr lang="en-US" dirty="0" smtClean="0"/>
              <a:t> median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N/2</a:t>
            </a:r>
            <a:endParaRPr lang="id-ID" dirty="0" smtClean="0"/>
          </a:p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median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ke-25. Data yang ke-25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ke-4 (60-69).</a:t>
            </a:r>
            <a:endParaRPr lang="id-ID" dirty="0" smtClean="0"/>
          </a:p>
          <a:p>
            <a:pPr lvl="2"/>
            <a:r>
              <a:rPr lang="en-US" dirty="0" err="1" smtClean="0"/>
              <a:t>Hitung</a:t>
            </a:r>
            <a:r>
              <a:rPr lang="en-US" dirty="0" smtClean="0"/>
              <a:t> median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;</a:t>
            </a:r>
            <a:endParaRPr lang="id-ID" dirty="0" smtClean="0"/>
          </a:p>
          <a:p>
            <a:pPr lvl="1"/>
            <a:endParaRPr lang="id-ID" sz="2000" dirty="0" smtClean="0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1547664" y="3861048"/>
          <a:ext cx="7069876" cy="1080120"/>
        </p:xfrm>
        <a:graphic>
          <a:graphicData uri="http://schemas.openxmlformats.org/presentationml/2006/ole">
            <p:oleObj spid="_x0000_s66561" name="Equation" r:id="rId4" imgW="4114800" imgH="622300" progId="Equation.3">
              <p:embed/>
            </p:oleObj>
          </a:graphicData>
        </a:graphic>
      </p:graphicFrame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modus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Mode </a:t>
            </a:r>
            <a:r>
              <a:rPr lang="en-US" sz="3200" b="1" dirty="0" err="1" smtClean="0"/>
              <a:t>adalah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skor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mempunyai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frekuensi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terbanyak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sekumpulan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distribusi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nilai</a:t>
            </a:r>
            <a:r>
              <a:rPr lang="en-US" sz="3200" b="1" dirty="0" smtClean="0"/>
              <a:t>.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kata</a:t>
            </a:r>
            <a:r>
              <a:rPr lang="en-US" sz="3200" b="1" dirty="0" smtClean="0"/>
              <a:t> lain Mode </a:t>
            </a:r>
            <a:r>
              <a:rPr lang="en-US" sz="3200" b="1" dirty="0" err="1" smtClean="0"/>
              <a:t>atau</a:t>
            </a:r>
            <a:r>
              <a:rPr lang="en-US" sz="3200" b="1" dirty="0" smtClean="0"/>
              <a:t> Modus </a:t>
            </a:r>
            <a:r>
              <a:rPr lang="en-US" sz="3200" b="1" dirty="0" err="1" smtClean="0"/>
              <a:t>dianggap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sebagai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nilai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menunjukkan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nilai-nilai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terkonsentrasi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sekumpulan</a:t>
            </a:r>
            <a:r>
              <a:rPr lang="en-US" sz="3200" b="1" dirty="0" smtClean="0"/>
              <a:t> data</a:t>
            </a:r>
            <a:endParaRPr lang="id-ID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modus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Mode </a:t>
            </a:r>
            <a:r>
              <a:rPr lang="en-US" sz="2400" dirty="0" err="1" smtClean="0"/>
              <a:t>atau</a:t>
            </a:r>
            <a:r>
              <a:rPr lang="en-US" sz="2400" dirty="0" smtClean="0"/>
              <a:t> modus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data.</a:t>
            </a:r>
            <a:endParaRPr lang="id-ID" sz="2400" dirty="0" smtClean="0"/>
          </a:p>
          <a:p>
            <a:endParaRPr lang="id-ID" sz="2400" dirty="0" smtClean="0"/>
          </a:p>
          <a:p>
            <a:r>
              <a:rPr lang="en-US" sz="2400" dirty="0" smtClean="0"/>
              <a:t> Cara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Modus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  <a:endParaRPr lang="id-ID" sz="2400" dirty="0" smtClean="0"/>
          </a:p>
          <a:p>
            <a:pPr lvl="1"/>
            <a:endParaRPr lang="id-ID" sz="2400" dirty="0" smtClean="0"/>
          </a:p>
          <a:p>
            <a:pPr lvl="1" indent="-457200"/>
            <a:r>
              <a:rPr lang="en-US" sz="2400" dirty="0" err="1" smtClean="0"/>
              <a:t>Untuk</a:t>
            </a:r>
            <a:r>
              <a:rPr lang="en-US" sz="2400" dirty="0" smtClean="0"/>
              <a:t> data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2400" dirty="0" err="1" smtClean="0"/>
              <a:t>Cari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kumpulan</a:t>
            </a:r>
            <a:r>
              <a:rPr lang="en-US" sz="2400" dirty="0" smtClean="0"/>
              <a:t> data</a:t>
            </a:r>
            <a:endParaRPr lang="id-ID" sz="2400" dirty="0" smtClean="0"/>
          </a:p>
          <a:p>
            <a:pPr lvl="2"/>
            <a:r>
              <a:rPr lang="en-US" sz="2400" dirty="0" err="1" smtClean="0"/>
              <a:t>NIlai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modus</a:t>
            </a:r>
            <a:endParaRPr lang="id-ID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modus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id-ID" sz="2400" dirty="0" smtClean="0"/>
          </a:p>
          <a:p>
            <a:pPr lvl="1" indent="-457200"/>
            <a:r>
              <a:rPr lang="en-US" sz="2400" dirty="0" err="1" smtClean="0"/>
              <a:t>Untuk</a:t>
            </a:r>
            <a:r>
              <a:rPr lang="en-US" sz="2400" dirty="0" smtClean="0"/>
              <a:t> data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2400" dirty="0" smtClean="0"/>
              <a:t>B</a:t>
            </a:r>
            <a:r>
              <a:rPr lang="id-ID" sz="2400" dirty="0" smtClean="0"/>
              <a:t>uat tabel :</a:t>
            </a:r>
            <a:endParaRPr lang="id-ID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51920" y="2924944"/>
          <a:ext cx="4392488" cy="3024336"/>
        </p:xfrm>
        <a:graphic>
          <a:graphicData uri="http://schemas.openxmlformats.org/drawingml/2006/table">
            <a:tbl>
              <a:tblPr/>
              <a:tblGrid>
                <a:gridCol w="991852"/>
                <a:gridCol w="1700318"/>
                <a:gridCol w="1700318"/>
              </a:tblGrid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Gaji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Jumlah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Tepi Kelas Bawah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2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 – 39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 – 49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 – 59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 – 69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70 – 79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 – 89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90 – 99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29,5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39,5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49,5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59,5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69,5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79,5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89,5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99,5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686</Words>
  <Application>Microsoft Office PowerPoint</Application>
  <PresentationFormat>On-screen Show (4:3)</PresentationFormat>
  <Paragraphs>316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anin</cp:lastModifiedBy>
  <cp:revision>14</cp:revision>
  <dcterms:created xsi:type="dcterms:W3CDTF">2012-09-23T00:54:30Z</dcterms:created>
  <dcterms:modified xsi:type="dcterms:W3CDTF">2014-06-18T04:27:43Z</dcterms:modified>
</cp:coreProperties>
</file>