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77" r:id="rId8"/>
    <p:sldId id="269" r:id="rId9"/>
    <p:sldId id="270" r:id="rId10"/>
    <p:sldId id="271" r:id="rId11"/>
    <p:sldId id="272" r:id="rId12"/>
    <p:sldId id="273" r:id="rId13"/>
    <p:sldId id="278" r:id="rId14"/>
    <p:sldId id="274" r:id="rId15"/>
    <p:sldId id="275" r:id="rId16"/>
    <p:sldId id="276" r:id="rId17"/>
    <p:sldId id="279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 letak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 Nilai Kuartil</a:t>
            </a:r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1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2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3</a:t>
            </a:r>
            <a:endParaRPr lang="id-ID" dirty="0" smtClean="0"/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3203848" y="2636912"/>
          <a:ext cx="2664296" cy="1152128"/>
        </p:xfrm>
        <a:graphic>
          <a:graphicData uri="http://schemas.openxmlformats.org/presentationml/2006/ole">
            <p:oleObj spid="_x0000_s80897" name="Equation" r:id="rId4" imgW="2108200" imgH="914400" progId="Equation.3">
              <p:embed/>
            </p:oleObj>
          </a:graphicData>
        </a:graphic>
      </p:graphicFrame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3347864" y="4005063"/>
          <a:ext cx="2520280" cy="1228157"/>
        </p:xfrm>
        <a:graphic>
          <a:graphicData uri="http://schemas.openxmlformats.org/presentationml/2006/ole">
            <p:oleObj spid="_x0000_s80899" name="Equation" r:id="rId5" imgW="1866900" imgH="914400" progId="Equation.3">
              <p:embed/>
            </p:oleObj>
          </a:graphicData>
        </a:graphic>
      </p:graphicFrame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3275856" y="5373216"/>
          <a:ext cx="2808312" cy="1289942"/>
        </p:xfrm>
        <a:graphic>
          <a:graphicData uri="http://schemas.openxmlformats.org/presentationml/2006/ole">
            <p:oleObj spid="_x0000_s80901" name="Equation" r:id="rId6" imgW="1993900" imgH="914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72200" y="2204864"/>
            <a:ext cx="27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Dimana</a:t>
            </a:r>
            <a:endParaRPr lang="id-ID" dirty="0" smtClean="0"/>
          </a:p>
          <a:p>
            <a:r>
              <a:rPr lang="it-IT" dirty="0" smtClean="0"/>
              <a:t>Li = Batas bawah letak kuartil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N =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Fk</a:t>
            </a:r>
            <a:r>
              <a:rPr lang="en-US" dirty="0" smtClean="0"/>
              <a:t> =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F  = 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Desil adalah ukuran letak yang membagi suatu distribusi data menjadi sepuluh (10) bagian sama besar.</a:t>
            </a:r>
            <a:endParaRPr lang="id-ID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it-IT" sz="2000" dirty="0" smtClean="0"/>
              <a:t>Susun data diurutkan dari yang memiliki nilai terkecil</a:t>
            </a:r>
            <a:endParaRPr lang="id-ID" sz="2000" dirty="0" smtClean="0"/>
          </a:p>
          <a:p>
            <a:pPr lvl="2"/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id-ID" sz="2000" dirty="0" smtClean="0"/>
              <a:t>desil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pPr lvl="2"/>
            <a:endParaRPr lang="id-ID" sz="2000" dirty="0" smtClean="0"/>
          </a:p>
          <a:p>
            <a:pPr lvl="3"/>
            <a:r>
              <a:rPr lang="id-ID" sz="2000" dirty="0" smtClean="0"/>
              <a:t>Desil</a:t>
            </a:r>
            <a:r>
              <a:rPr lang="en-US" sz="2000" dirty="0" smtClean="0"/>
              <a:t>l 1</a:t>
            </a:r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r>
              <a:rPr lang="id-ID" sz="2000" dirty="0" smtClean="0"/>
              <a:t>Desi</a:t>
            </a:r>
            <a:r>
              <a:rPr lang="en-US" sz="2000" dirty="0" smtClean="0"/>
              <a:t>l </a:t>
            </a:r>
            <a:r>
              <a:rPr lang="id-ID" sz="2000" dirty="0" smtClean="0"/>
              <a:t>5</a:t>
            </a:r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r>
              <a:rPr lang="id-ID" sz="2000" dirty="0" smtClean="0"/>
              <a:t>Desi</a:t>
            </a:r>
            <a:r>
              <a:rPr lang="en-US" sz="2000" dirty="0" smtClean="0"/>
              <a:t>l </a:t>
            </a:r>
            <a:r>
              <a:rPr lang="id-ID" sz="2000" dirty="0" smtClean="0"/>
              <a:t>9</a:t>
            </a:r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2"/>
            <a:r>
              <a:rPr lang="it-IT" sz="2000" dirty="0" smtClean="0"/>
              <a:t>Cari nilai</a:t>
            </a:r>
            <a:r>
              <a:rPr lang="id-ID" sz="2000" dirty="0" smtClean="0"/>
              <a:t>Desil </a:t>
            </a:r>
            <a:r>
              <a:rPr lang="it-IT" sz="2000" dirty="0" smtClean="0"/>
              <a:t>pada susunan data tersebut</a:t>
            </a:r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843808" y="3429000"/>
          <a:ext cx="1368152" cy="603164"/>
        </p:xfrm>
        <a:graphic>
          <a:graphicData uri="http://schemas.openxmlformats.org/presentationml/2006/ole">
            <p:oleObj spid="_x0000_s82949" name="Equation" r:id="rId4" imgW="875920" imgH="393529" progId="Equation.3">
              <p:embed/>
            </p:oleObj>
          </a:graphicData>
        </a:graphic>
      </p:graphicFrame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2915815" y="4293096"/>
          <a:ext cx="1686041" cy="720080"/>
        </p:xfrm>
        <a:graphic>
          <a:graphicData uri="http://schemas.openxmlformats.org/presentationml/2006/ole">
            <p:oleObj spid="_x0000_s82951" name="Equation" r:id="rId5" imgW="914400" imgH="393700" progId="Equation.3">
              <p:embed/>
            </p:oleObj>
          </a:graphicData>
        </a:graphic>
      </p:graphicFrame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2987824" y="5301208"/>
          <a:ext cx="1440160" cy="608727"/>
        </p:xfrm>
        <a:graphic>
          <a:graphicData uri="http://schemas.openxmlformats.org/presentationml/2006/ole">
            <p:oleObj spid="_x0000_s82953" name="Equation" r:id="rId6" imgW="926698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471910"/>
            <a:ext cx="87484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Contoh</a:t>
            </a:r>
            <a:r>
              <a:rPr lang="en-US" dirty="0" smtClean="0"/>
              <a:t> ;</a:t>
            </a:r>
            <a:endParaRPr lang="id-ID" dirty="0" smtClean="0"/>
          </a:p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;</a:t>
            </a:r>
            <a:endParaRPr lang="id-ID" dirty="0" smtClean="0"/>
          </a:p>
          <a:p>
            <a:r>
              <a:rPr lang="en-US" dirty="0" smtClean="0"/>
              <a:t>2	4	3	3	6	5	7</a:t>
            </a:r>
            <a:endParaRPr lang="id-ID" dirty="0" smtClean="0"/>
          </a:p>
          <a:p>
            <a:r>
              <a:rPr lang="it-IT" dirty="0" smtClean="0"/>
              <a:t>Langkah :</a:t>
            </a:r>
            <a:endParaRPr lang="id-ID" dirty="0" smtClean="0"/>
          </a:p>
          <a:p>
            <a:r>
              <a:rPr lang="it-IT" dirty="0" smtClean="0"/>
              <a:t>Susunan data : 1	3	3	4	5	6	7</a:t>
            </a:r>
            <a:endParaRPr lang="id-ID" dirty="0" smtClean="0"/>
          </a:p>
          <a:p>
            <a:r>
              <a:rPr lang="it-IT" dirty="0" smtClean="0"/>
              <a:t>Letak</a:t>
            </a:r>
            <a:r>
              <a:rPr lang="id-ID" dirty="0" smtClean="0"/>
              <a:t>Desil</a:t>
            </a:r>
            <a:r>
              <a:rPr lang="it-IT" dirty="0" smtClean="0"/>
              <a:t>: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   </a:t>
            </a:r>
            <a:r>
              <a:rPr lang="it-IT" dirty="0" smtClean="0"/>
              <a:t>, terletak pada data yang ke-2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</a:t>
            </a:r>
            <a:r>
              <a:rPr lang="it-IT" dirty="0" smtClean="0"/>
              <a:t> , Terletak pada data yang ke-4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    </a:t>
            </a:r>
            <a:r>
              <a:rPr lang="it-IT" dirty="0" smtClean="0"/>
              <a:t>, terletak pada data yang ke-</a:t>
            </a:r>
            <a:r>
              <a:rPr lang="id-ID" dirty="0" smtClean="0"/>
              <a:t>7</a:t>
            </a:r>
          </a:p>
          <a:p>
            <a:r>
              <a:rPr lang="id-ID" dirty="0" smtClean="0"/>
              <a:t>				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D1 </a:t>
            </a:r>
            <a:r>
              <a:rPr lang="en-US" dirty="0" err="1" smtClean="0"/>
              <a:t>adalah</a:t>
            </a:r>
            <a:r>
              <a:rPr lang="en-US" dirty="0" smtClean="0"/>
              <a:t> 2, </a:t>
            </a:r>
            <a:r>
              <a:rPr lang="en-US" dirty="0" err="1" smtClean="0"/>
              <a:t>nilai</a:t>
            </a:r>
            <a:r>
              <a:rPr lang="en-US" dirty="0" smtClean="0"/>
              <a:t> D5 </a:t>
            </a:r>
            <a:r>
              <a:rPr lang="en-US" dirty="0" err="1" smtClean="0"/>
              <a:t>adalah</a:t>
            </a:r>
            <a:r>
              <a:rPr lang="en-US" dirty="0" smtClean="0"/>
              <a:t> 4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D9 </a:t>
            </a:r>
            <a:r>
              <a:rPr lang="en-US" dirty="0" err="1" smtClean="0"/>
              <a:t>adalah</a:t>
            </a:r>
            <a:r>
              <a:rPr lang="en-US" dirty="0" smtClean="0"/>
              <a:t> 7.</a:t>
            </a:r>
            <a:endParaRPr lang="id-ID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611560" y="4149080"/>
          <a:ext cx="2125114" cy="720080"/>
        </p:xfrm>
        <a:graphic>
          <a:graphicData uri="http://schemas.openxmlformats.org/presentationml/2006/ole">
            <p:oleObj spid="_x0000_s89093" name="Equation" r:id="rId4" imgW="1155700" imgH="393700" progId="Equation.3">
              <p:embed/>
            </p:oleObj>
          </a:graphicData>
        </a:graphic>
      </p:graphicFrame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683568" y="4869160"/>
          <a:ext cx="1872208" cy="656073"/>
        </p:xfrm>
        <a:graphic>
          <a:graphicData uri="http://schemas.openxmlformats.org/presentationml/2006/ole">
            <p:oleObj spid="_x0000_s89095" name="Equation" r:id="rId5" imgW="1104900" imgH="393700" progId="Equation.3">
              <p:embed/>
            </p:oleObj>
          </a:graphicData>
        </a:graphic>
      </p:graphicFrame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683568" y="5589240"/>
          <a:ext cx="1800200" cy="572157"/>
        </p:xfrm>
        <a:graphic>
          <a:graphicData uri="http://schemas.openxmlformats.org/presentationml/2006/ole">
            <p:oleObj spid="_x0000_s89097" name="Equation" r:id="rId6" imgW="1231366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Susun tabel :</a:t>
            </a:r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03648" y="2780928"/>
          <a:ext cx="4914900" cy="2743200"/>
        </p:xfrm>
        <a:graphic>
          <a:graphicData uri="http://schemas.openxmlformats.org/drawingml/2006/table">
            <a:tbl>
              <a:tblPr/>
              <a:tblGrid>
                <a:gridCol w="8001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Tepi Kelas Bawah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Kumulatif ‘Kurang Dari’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 Letak Desil</a:t>
            </a:r>
          </a:p>
          <a:p>
            <a:pPr lvl="3"/>
            <a:r>
              <a:rPr lang="en-US" dirty="0" err="1" smtClean="0"/>
              <a:t>Kuartil</a:t>
            </a:r>
            <a:r>
              <a:rPr lang="en-US" dirty="0" smtClean="0"/>
              <a:t> 1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id-ID" dirty="0" smtClean="0"/>
              <a:t>Desil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id-ID" dirty="0" smtClean="0"/>
              <a:t>2</a:t>
            </a:r>
          </a:p>
          <a:p>
            <a:pPr lvl="3"/>
            <a:endParaRPr lang="id-ID" dirty="0" smtClean="0"/>
          </a:p>
          <a:p>
            <a:pPr lvl="3"/>
            <a:r>
              <a:rPr lang="en-US" dirty="0" smtClean="0"/>
              <a:t>D</a:t>
            </a:r>
            <a:r>
              <a:rPr lang="id-ID" dirty="0" smtClean="0"/>
              <a:t>esil 5</a:t>
            </a:r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en-US" dirty="0" smtClean="0"/>
              <a:t>, </a:t>
            </a:r>
            <a:r>
              <a:rPr lang="id-ID" dirty="0" smtClean="0"/>
              <a:t>Desil 5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ke-25,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ke-4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smtClean="0"/>
              <a:t>D</a:t>
            </a:r>
            <a:r>
              <a:rPr lang="id-ID" dirty="0" smtClean="0"/>
              <a:t>esil 9</a:t>
            </a:r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en-US" dirty="0" smtClean="0"/>
              <a:t>, </a:t>
            </a:r>
            <a:r>
              <a:rPr lang="id-ID" dirty="0" smtClean="0"/>
              <a:t>Desil kesembilan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45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id-ID" dirty="0" smtClean="0"/>
              <a:t>7</a:t>
            </a:r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2843807" y="2636912"/>
          <a:ext cx="1686041" cy="576064"/>
        </p:xfrm>
        <a:graphic>
          <a:graphicData uri="http://schemas.openxmlformats.org/presentationml/2006/ole">
            <p:oleObj spid="_x0000_s83973" name="Equation" r:id="rId4" imgW="1143000" imgH="393700" progId="Equation.3">
              <p:embed/>
            </p:oleObj>
          </a:graphicData>
        </a:graphic>
      </p:graphicFrame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699792" y="3933056"/>
          <a:ext cx="1807225" cy="504056"/>
        </p:xfrm>
        <a:graphic>
          <a:graphicData uri="http://schemas.openxmlformats.org/presentationml/2006/ole">
            <p:oleObj spid="_x0000_s83975" name="Equation" r:id="rId5" imgW="1396394" imgH="393529" progId="Equation.3">
              <p:embed/>
            </p:oleObj>
          </a:graphicData>
        </a:graphic>
      </p:graphicFrame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2771800" y="5301208"/>
          <a:ext cx="2121602" cy="576064"/>
        </p:xfrm>
        <a:graphic>
          <a:graphicData uri="http://schemas.openxmlformats.org/presentationml/2006/ole">
            <p:oleObj spid="_x0000_s83977" name="Equation" r:id="rId6" imgW="1435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desil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 NilaiDesil</a:t>
            </a:r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Desil</a:t>
            </a:r>
            <a:r>
              <a:rPr lang="en-US" dirty="0" smtClean="0"/>
              <a:t> 1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Desil 5</a:t>
            </a:r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Desil 9</a:t>
            </a: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372200" y="2204864"/>
            <a:ext cx="27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Dimana</a:t>
            </a:r>
            <a:endParaRPr lang="id-ID" dirty="0" smtClean="0"/>
          </a:p>
          <a:p>
            <a:r>
              <a:rPr lang="it-IT" dirty="0" smtClean="0"/>
              <a:t>Li = Batas bawah letak kuartil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N =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Fk</a:t>
            </a:r>
            <a:r>
              <a:rPr lang="en-US" dirty="0" smtClean="0"/>
              <a:t> =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id-ID" dirty="0" smtClean="0"/>
              <a:t>desil</a:t>
            </a:r>
          </a:p>
          <a:p>
            <a:endParaRPr lang="id-ID" dirty="0" smtClean="0"/>
          </a:p>
          <a:p>
            <a:r>
              <a:rPr lang="en-US" dirty="0" smtClean="0"/>
              <a:t>F  = 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id-ID" dirty="0" smtClean="0"/>
              <a:t>Desil</a:t>
            </a:r>
          </a:p>
          <a:p>
            <a:endParaRPr lang="id-ID" dirty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059832" y="2564904"/>
          <a:ext cx="2320758" cy="1224136"/>
        </p:xfrm>
        <a:graphic>
          <a:graphicData uri="http://schemas.openxmlformats.org/presentationml/2006/ole">
            <p:oleObj spid="_x0000_s84997" name="Equation" r:id="rId4" imgW="1727200" imgH="914400" progId="Equation.3">
              <p:embed/>
            </p:oleObj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131840" y="4005064"/>
          <a:ext cx="2376264" cy="1152128"/>
        </p:xfrm>
        <a:graphic>
          <a:graphicData uri="http://schemas.openxmlformats.org/presentationml/2006/ole">
            <p:oleObj spid="_x0000_s84999" name="Equation" r:id="rId5" imgW="1879600" imgH="914400" progId="Equation.3">
              <p:embed/>
            </p:oleObj>
          </a:graphicData>
        </a:graphic>
      </p:graphicFrame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3275856" y="5301208"/>
          <a:ext cx="2216496" cy="1080120"/>
        </p:xfrm>
        <a:graphic>
          <a:graphicData uri="http://schemas.openxmlformats.org/presentationml/2006/ole">
            <p:oleObj spid="_x0000_s85001" name="Equation" r:id="rId6" imgW="18669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prosentil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Prosentil </a:t>
            </a:r>
            <a:r>
              <a:rPr lang="it-IT" sz="3600" dirty="0" smtClean="0"/>
              <a:t> adalah ukuran letak yang membagi suatu distribusi data menjadi seratus (100) bagian sama besar</a:t>
            </a:r>
            <a:endParaRPr lang="id-ID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letak</a:t>
            </a:r>
            <a:endParaRPr lang="id-ID" sz="3200" dirty="0" smtClean="0"/>
          </a:p>
          <a:p>
            <a:pPr lvl="0">
              <a:buFont typeface="Wingdings" pitchFamily="2" charset="2"/>
              <a:buChar char="§"/>
            </a:pPr>
            <a:endParaRPr lang="id-ID" sz="3200" dirty="0" smtClean="0"/>
          </a:p>
          <a:p>
            <a:pPr lvl="0">
              <a:buFont typeface="Wingdings" pitchFamily="2" charset="2"/>
              <a:buChar char="§"/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s-ES" sz="3200" dirty="0" err="1" smtClean="0"/>
              <a:t>mampu</a:t>
            </a:r>
            <a:r>
              <a:rPr lang="es-ES" sz="3200" dirty="0" smtClean="0"/>
              <a:t> </a:t>
            </a:r>
            <a:r>
              <a:rPr lang="es-ES" sz="3200" dirty="0" err="1" smtClean="0"/>
              <a:t>menghitung</a:t>
            </a:r>
            <a:r>
              <a:rPr lang="es-ES" sz="3200" dirty="0" smtClean="0"/>
              <a:t> </a:t>
            </a:r>
            <a:r>
              <a:rPr lang="es-ES" sz="3200" dirty="0" err="1" smtClean="0"/>
              <a:t>ukuran</a:t>
            </a:r>
            <a:r>
              <a:rPr lang="es-ES" sz="3200" dirty="0" smtClean="0"/>
              <a:t> </a:t>
            </a:r>
            <a:r>
              <a:rPr lang="es-ES" sz="3200" dirty="0" err="1" smtClean="0"/>
              <a:t>letak</a:t>
            </a:r>
            <a:r>
              <a:rPr lang="es-ES" sz="3200" dirty="0" smtClean="0"/>
              <a:t> </a:t>
            </a:r>
            <a:r>
              <a:rPr lang="es-ES" sz="3200" dirty="0" err="1" smtClean="0"/>
              <a:t>untuk</a:t>
            </a:r>
            <a:r>
              <a:rPr lang="es-ES" sz="3200" dirty="0" smtClean="0"/>
              <a:t> data yang </a:t>
            </a:r>
            <a:r>
              <a:rPr lang="es-ES" sz="3200" dirty="0" err="1" smtClean="0"/>
              <a:t>tidak</a:t>
            </a:r>
            <a:r>
              <a:rPr lang="es-ES" sz="3200" dirty="0" smtClean="0"/>
              <a:t> </a:t>
            </a:r>
            <a:r>
              <a:rPr lang="es-ES" sz="3200" dirty="0" err="1" smtClean="0"/>
              <a:t>dikelompokkan</a:t>
            </a:r>
            <a:r>
              <a:rPr lang="es-ES" sz="3200" dirty="0" smtClean="0"/>
              <a:t> dan data yang </a:t>
            </a:r>
            <a:r>
              <a:rPr lang="es-ES" sz="3200" dirty="0" err="1" smtClean="0"/>
              <a:t>dikelompokkan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Macam-macam ukuran letak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KUartil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Desil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Prosentil</a:t>
            </a:r>
          </a:p>
          <a:p>
            <a:pPr lvl="0">
              <a:buFont typeface="Wingdings" pitchFamily="2" charset="2"/>
              <a:buChar char="§"/>
            </a:pP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Definisi  ukuran letak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/>
              <a:t>Kuartil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ukuran</a:t>
            </a:r>
            <a:r>
              <a:rPr lang="en-US" sz="3600" dirty="0" smtClean="0"/>
              <a:t> </a:t>
            </a:r>
            <a:r>
              <a:rPr lang="en-US" sz="3600" dirty="0" err="1" smtClean="0"/>
              <a:t>letak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membagi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distribusi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4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it-IT" sz="2000" dirty="0" smtClean="0"/>
              <a:t>Susun data diurutkan dari yang memiliki nilai terkecil</a:t>
            </a:r>
            <a:endParaRPr lang="id-ID" sz="2000" dirty="0" smtClean="0"/>
          </a:p>
          <a:p>
            <a:pPr lvl="2"/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kuartil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pPr lvl="2"/>
            <a:endParaRPr lang="id-ID" sz="2000" dirty="0" smtClean="0"/>
          </a:p>
          <a:p>
            <a:pPr lvl="3"/>
            <a:r>
              <a:rPr lang="en-US" sz="2000" dirty="0" err="1" smtClean="0"/>
              <a:t>Kuartil</a:t>
            </a:r>
            <a:r>
              <a:rPr lang="en-US" sz="2000" dirty="0" smtClean="0"/>
              <a:t> 1</a:t>
            </a:r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r>
              <a:rPr lang="en-US" sz="2000" dirty="0" err="1" smtClean="0"/>
              <a:t>Kuartil</a:t>
            </a:r>
            <a:r>
              <a:rPr lang="en-US" sz="2000" dirty="0" smtClean="0"/>
              <a:t> 2</a:t>
            </a:r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r>
              <a:rPr lang="en-US" sz="2000" dirty="0" err="1" smtClean="0"/>
              <a:t>Kuartil</a:t>
            </a:r>
            <a:r>
              <a:rPr lang="en-US" sz="2000" dirty="0" smtClean="0"/>
              <a:t> 3</a:t>
            </a:r>
            <a:endParaRPr lang="id-ID" sz="2000" dirty="0" smtClean="0"/>
          </a:p>
          <a:p>
            <a:pPr lvl="3"/>
            <a:endParaRPr lang="id-ID" sz="2000" dirty="0" smtClean="0"/>
          </a:p>
          <a:p>
            <a:pPr lvl="3"/>
            <a:endParaRPr lang="id-ID" sz="2000" dirty="0" smtClean="0"/>
          </a:p>
          <a:p>
            <a:pPr lvl="2"/>
            <a:r>
              <a:rPr lang="it-IT" sz="2000" dirty="0" smtClean="0"/>
              <a:t>Cari nilai kuartil pada susunan data tersebut</a:t>
            </a:r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2843808" y="3429000"/>
          <a:ext cx="1306682" cy="576064"/>
        </p:xfrm>
        <a:graphic>
          <a:graphicData uri="http://schemas.openxmlformats.org/presentationml/2006/ole">
            <p:oleObj spid="_x0000_s76801" name="Equation" r:id="rId4" imgW="875920" imgH="393529" progId="Equation.3">
              <p:embed/>
            </p:oleObj>
          </a:graphicData>
        </a:graphic>
      </p:graphicFrame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2843808" y="4365104"/>
          <a:ext cx="1512168" cy="632642"/>
        </p:xfrm>
        <a:graphic>
          <a:graphicData uri="http://schemas.openxmlformats.org/presentationml/2006/ole">
            <p:oleObj spid="_x0000_s76803" name="Equation" r:id="rId5" imgW="939392" imgH="393529" progId="Equation.3">
              <p:embed/>
            </p:oleObj>
          </a:graphicData>
        </a:graphic>
      </p:graphicFrame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2987824" y="5301208"/>
          <a:ext cx="1656184" cy="707329"/>
        </p:xfrm>
        <a:graphic>
          <a:graphicData uri="http://schemas.openxmlformats.org/presentationml/2006/ole">
            <p:oleObj spid="_x0000_s76805" name="Equation" r:id="rId6" imgW="9144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87484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Contoh</a:t>
            </a:r>
            <a:r>
              <a:rPr lang="en-US" dirty="0" smtClean="0"/>
              <a:t> ;</a:t>
            </a:r>
            <a:endParaRPr lang="id-ID" dirty="0" smtClean="0"/>
          </a:p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;</a:t>
            </a:r>
            <a:endParaRPr lang="id-ID" dirty="0" smtClean="0"/>
          </a:p>
          <a:p>
            <a:r>
              <a:rPr lang="en-US" dirty="0" smtClean="0"/>
              <a:t>2	4	3	3	6	5	7</a:t>
            </a:r>
            <a:endParaRPr lang="id-ID" dirty="0" smtClean="0"/>
          </a:p>
          <a:p>
            <a:r>
              <a:rPr lang="it-IT" dirty="0" smtClean="0"/>
              <a:t>Langkah :</a:t>
            </a:r>
            <a:endParaRPr lang="id-ID" dirty="0" smtClean="0"/>
          </a:p>
          <a:p>
            <a:r>
              <a:rPr lang="it-IT" dirty="0" smtClean="0"/>
              <a:t>Susunan data : 1	3	3	4	5	6	7</a:t>
            </a:r>
            <a:endParaRPr lang="id-ID" dirty="0" smtClean="0"/>
          </a:p>
          <a:p>
            <a:r>
              <a:rPr lang="it-IT" dirty="0" smtClean="0"/>
              <a:t>Letak kuartil :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   </a:t>
            </a:r>
            <a:r>
              <a:rPr lang="it-IT" dirty="0" smtClean="0"/>
              <a:t>, terletak pada data yang ke-2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</a:t>
            </a:r>
            <a:r>
              <a:rPr lang="it-IT" dirty="0" smtClean="0"/>
              <a:t> , Terletak pada data yang ke-4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                                                         </a:t>
            </a:r>
            <a:r>
              <a:rPr lang="it-IT" dirty="0" smtClean="0"/>
              <a:t>, terletak pada data yang ke-6</a:t>
            </a:r>
            <a:endParaRPr lang="id-ID" dirty="0" smtClean="0"/>
          </a:p>
          <a:p>
            <a:r>
              <a:rPr lang="id-ID" dirty="0" smtClean="0"/>
              <a:t>			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K1 </a:t>
            </a:r>
            <a:r>
              <a:rPr lang="en-US" dirty="0" err="1" smtClean="0"/>
              <a:t>adalah</a:t>
            </a:r>
            <a:r>
              <a:rPr lang="en-US" dirty="0" smtClean="0"/>
              <a:t> 3, </a:t>
            </a:r>
            <a:r>
              <a:rPr lang="en-US" dirty="0" err="1" smtClean="0"/>
              <a:t>nilai</a:t>
            </a:r>
            <a:r>
              <a:rPr lang="en-US" dirty="0" smtClean="0"/>
              <a:t> K2 </a:t>
            </a:r>
            <a:r>
              <a:rPr lang="en-US" dirty="0" err="1" smtClean="0"/>
              <a:t>adalah</a:t>
            </a:r>
            <a:r>
              <a:rPr lang="en-US" dirty="0" smtClean="0"/>
              <a:t> 4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K3 </a:t>
            </a:r>
            <a:r>
              <a:rPr lang="en-US" dirty="0" err="1" smtClean="0"/>
              <a:t>adalah</a:t>
            </a:r>
            <a:r>
              <a:rPr lang="en-US" dirty="0" smtClean="0"/>
              <a:t> 6.</a:t>
            </a:r>
            <a:endParaRPr lang="id-ID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683568" y="4221088"/>
          <a:ext cx="1872208" cy="685362"/>
        </p:xfrm>
        <a:graphic>
          <a:graphicData uri="http://schemas.openxmlformats.org/presentationml/2006/ole">
            <p:oleObj spid="_x0000_s88069" name="Equation" r:id="rId4" imgW="1066337" imgH="393529" progId="Equation.3">
              <p:embed/>
            </p:oleObj>
          </a:graphicData>
        </a:graphic>
      </p:graphicFrame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683568" y="4941168"/>
          <a:ext cx="1728192" cy="595427"/>
        </p:xfrm>
        <a:graphic>
          <a:graphicData uri="http://schemas.openxmlformats.org/presentationml/2006/ole">
            <p:oleObj spid="_x0000_s88071" name="Equation" r:id="rId5" imgW="1129810" imgH="393529" progId="Equation.3">
              <p:embed/>
            </p:oleObj>
          </a:graphicData>
        </a:graphic>
      </p:graphicFrame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683568" y="5589240"/>
          <a:ext cx="1800200" cy="641811"/>
        </p:xfrm>
        <a:graphic>
          <a:graphicData uri="http://schemas.openxmlformats.org/presentationml/2006/ole">
            <p:oleObj spid="_x0000_s88073" name="Equation" r:id="rId6" imgW="1091726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Susun tabel :</a:t>
            </a:r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115616" y="2852936"/>
          <a:ext cx="5544617" cy="2560320"/>
        </p:xfrm>
        <a:graphic>
          <a:graphicData uri="http://schemas.openxmlformats.org/drawingml/2006/table">
            <a:tbl>
              <a:tblPr/>
              <a:tblGrid>
                <a:gridCol w="902612"/>
                <a:gridCol w="1547335"/>
                <a:gridCol w="1547335"/>
                <a:gridCol w="15473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Gaji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karyawan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Tepi Kelas Bawah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Kumulatif ‘Kurang Dari’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perhitungan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784887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dirty="0" err="1" smtClean="0"/>
              <a:t>Untuk</a:t>
            </a:r>
            <a:r>
              <a:rPr lang="en-US" sz="2000" dirty="0" smtClean="0"/>
              <a:t> data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 Letak Kuartil</a:t>
            </a:r>
          </a:p>
          <a:p>
            <a:pPr lvl="3"/>
            <a:r>
              <a:rPr lang="en-US" dirty="0" err="1" smtClean="0"/>
              <a:t>Kuartil</a:t>
            </a:r>
            <a:r>
              <a:rPr lang="en-US" dirty="0" smtClean="0"/>
              <a:t> 1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en-US" dirty="0" smtClean="0"/>
              <a:t>,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ke-12,5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ke-3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Kuartil</a:t>
            </a:r>
            <a:r>
              <a:rPr lang="en-US" dirty="0" smtClean="0"/>
              <a:t> 2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en-US" dirty="0" smtClean="0"/>
              <a:t>,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ke-25,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ke-4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r>
              <a:rPr lang="en-US" dirty="0" err="1" smtClean="0"/>
              <a:t>Kuartil</a:t>
            </a:r>
            <a:r>
              <a:rPr lang="en-US" dirty="0" smtClean="0"/>
              <a:t> 3</a:t>
            </a:r>
            <a:endParaRPr lang="id-ID" dirty="0" smtClean="0"/>
          </a:p>
          <a:p>
            <a:pPr lvl="3"/>
            <a:endParaRPr lang="id-ID" dirty="0" smtClean="0"/>
          </a:p>
          <a:p>
            <a:pPr lvl="3"/>
            <a:endParaRPr lang="id-ID" dirty="0" smtClean="0"/>
          </a:p>
          <a:p>
            <a:r>
              <a:rPr lang="en-US" dirty="0" smtClean="0"/>
              <a:t>,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ke</a:t>
            </a:r>
            <a:r>
              <a:rPr lang="en-US" dirty="0" smtClean="0"/>
              <a:t> 37,5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ke-5</a:t>
            </a:r>
            <a:endParaRPr lang="id-ID" dirty="0" smtClean="0"/>
          </a:p>
          <a:p>
            <a:pPr lvl="1" indent="-457200"/>
            <a:endParaRPr lang="id-ID" sz="2000" dirty="0" smtClean="0"/>
          </a:p>
          <a:p>
            <a:pPr lvl="1"/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sz="2000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2771800" y="2564904"/>
          <a:ext cx="2181316" cy="648072"/>
        </p:xfrm>
        <a:graphic>
          <a:graphicData uri="http://schemas.openxmlformats.org/presentationml/2006/ole">
            <p:oleObj spid="_x0000_s81921" name="Equation" r:id="rId4" imgW="1320227" imgH="393529" progId="Equation.3">
              <p:embed/>
            </p:oleObj>
          </a:graphicData>
        </a:graphic>
      </p:graphicFrame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771800" y="3861048"/>
          <a:ext cx="2402608" cy="648072"/>
        </p:xfrm>
        <a:graphic>
          <a:graphicData uri="http://schemas.openxmlformats.org/presentationml/2006/ole">
            <p:oleObj spid="_x0000_s81923" name="Equation" r:id="rId5" imgW="1447172" imgH="393529" progId="Equation.3">
              <p:embed/>
            </p:oleObj>
          </a:graphicData>
        </a:graphic>
      </p:graphicFrame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771799" y="5301208"/>
          <a:ext cx="2248055" cy="576064"/>
        </p:xfrm>
        <a:graphic>
          <a:graphicData uri="http://schemas.openxmlformats.org/presentationml/2006/ole">
            <p:oleObj spid="_x0000_s81925" name="Equation" r:id="rId6" imgW="15240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918</Words>
  <Application>Microsoft Office PowerPoint</Application>
  <PresentationFormat>On-screen Show (4:3)</PresentationFormat>
  <Paragraphs>551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24</cp:revision>
  <dcterms:created xsi:type="dcterms:W3CDTF">2012-09-23T00:54:30Z</dcterms:created>
  <dcterms:modified xsi:type="dcterms:W3CDTF">2014-06-18T04:28:10Z</dcterms:modified>
</cp:coreProperties>
</file>