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5" r:id="rId4"/>
    <p:sldId id="266" r:id="rId5"/>
    <p:sldId id="267" r:id="rId6"/>
    <p:sldId id="280" r:id="rId7"/>
    <p:sldId id="281" r:id="rId8"/>
    <p:sldId id="283" r:id="rId9"/>
    <p:sldId id="282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3" r:id="rId19"/>
    <p:sldId id="292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1DE01-A9A9-4729-9DBD-90A329D4BFCF}" type="datetimeFigureOut">
              <a:rPr lang="id-ID" smtClean="0"/>
              <a:pPr/>
              <a:t>18/06/2014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2FA12-4469-4B09-80E3-BE7690427D7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5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3528" y="2348880"/>
            <a:ext cx="8610600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916832"/>
            <a:ext cx="8610600" cy="101566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Ukuran penyebaran</a:t>
            </a:r>
            <a:endParaRPr lang="en-US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Deviasi rata-rata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619672" y="2148840"/>
          <a:ext cx="5760640" cy="2936344"/>
        </p:xfrm>
        <a:graphic>
          <a:graphicData uri="http://schemas.openxmlformats.org/drawingml/2006/table">
            <a:tbl>
              <a:tblPr/>
              <a:tblGrid>
                <a:gridCol w="1126417"/>
                <a:gridCol w="1165073"/>
                <a:gridCol w="919652"/>
                <a:gridCol w="1274749"/>
                <a:gridCol w="1274749"/>
              </a:tblGrid>
              <a:tr h="419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Gaji karyawan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Jumlah Karyawan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Nilai Tengah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2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30 – 39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40 – 49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50 – 59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60 – 69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70 – 79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80 – 89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90 – 99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12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34,5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44,5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54,5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64,5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74,5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84,5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94,5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30,6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20,6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10,6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0,6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9,4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19,4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29,4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122,4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123,6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84,8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7,2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84,6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135,8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117,6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6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676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2642" name="Object 2"/>
          <p:cNvGraphicFramePr>
            <a:graphicFrameLocks noChangeAspect="1"/>
          </p:cNvGraphicFramePr>
          <p:nvPr/>
        </p:nvGraphicFramePr>
        <p:xfrm>
          <a:off x="5148064" y="2204864"/>
          <a:ext cx="504825" cy="285750"/>
        </p:xfrm>
        <a:graphic>
          <a:graphicData uri="http://schemas.openxmlformats.org/presentationml/2006/ole">
            <p:oleObj spid="_x0000_s112642" name="Equation" r:id="rId4" imgW="495085" imgH="279279" progId="Equation.3">
              <p:embed/>
            </p:oleObj>
          </a:graphicData>
        </a:graphic>
      </p:graphicFrame>
      <p:graphicFrame>
        <p:nvGraphicFramePr>
          <p:cNvPr id="112641" name="Object 1"/>
          <p:cNvGraphicFramePr>
            <a:graphicFrameLocks noChangeAspect="1"/>
          </p:cNvGraphicFramePr>
          <p:nvPr/>
        </p:nvGraphicFramePr>
        <p:xfrm>
          <a:off x="6300192" y="2204864"/>
          <a:ext cx="609600" cy="285750"/>
        </p:xfrm>
        <a:graphic>
          <a:graphicData uri="http://schemas.openxmlformats.org/presentationml/2006/ole">
            <p:oleObj spid="_x0000_s112641" name="Equation" r:id="rId5" imgW="609600" imgH="279400" progId="Equation.3">
              <p:embed/>
            </p:oleObj>
          </a:graphicData>
        </a:graphic>
      </p:graphicFrame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126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12645" name="Object 5"/>
          <p:cNvGraphicFramePr>
            <a:graphicFrameLocks noChangeAspect="1"/>
          </p:cNvGraphicFramePr>
          <p:nvPr/>
        </p:nvGraphicFramePr>
        <p:xfrm>
          <a:off x="6372200" y="5301208"/>
          <a:ext cx="2125114" cy="720080"/>
        </p:xfrm>
        <a:graphic>
          <a:graphicData uri="http://schemas.openxmlformats.org/presentationml/2006/ole">
            <p:oleObj spid="_x0000_s112645" name="Equation" r:id="rId6" imgW="1155700" imgH="393700" progId="Equation.3">
              <p:embed/>
            </p:oleObj>
          </a:graphicData>
        </a:graphic>
      </p:graphicFrame>
      <p:sp>
        <p:nvSpPr>
          <p:cNvPr id="1126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12647" name="Object 7"/>
          <p:cNvGraphicFramePr>
            <a:graphicFrameLocks noChangeAspect="1"/>
          </p:cNvGraphicFramePr>
          <p:nvPr/>
        </p:nvGraphicFramePr>
        <p:xfrm>
          <a:off x="3995936" y="5373216"/>
          <a:ext cx="915102" cy="360040"/>
        </p:xfrm>
        <a:graphic>
          <a:graphicData uri="http://schemas.openxmlformats.org/presentationml/2006/ole">
            <p:oleObj spid="_x0000_s112647" name="Equation" r:id="rId7" imgW="571252" imgH="228501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Deviasi standar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6" y="2132856"/>
            <a:ext cx="720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Deviasi</a:t>
            </a:r>
            <a:r>
              <a:rPr lang="en-US" sz="3600" dirty="0" smtClean="0"/>
              <a:t> </a:t>
            </a:r>
            <a:r>
              <a:rPr lang="en-US" sz="3600" dirty="0" err="1" smtClean="0"/>
              <a:t>Standar</a:t>
            </a:r>
            <a:r>
              <a:rPr lang="en-US" sz="3600" dirty="0" smtClean="0"/>
              <a:t>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akar</a:t>
            </a:r>
            <a:r>
              <a:rPr lang="en-US" sz="3600" dirty="0" smtClean="0"/>
              <a:t> </a:t>
            </a:r>
            <a:r>
              <a:rPr lang="en-US" sz="3600" dirty="0" err="1" smtClean="0"/>
              <a:t>pangkat</a:t>
            </a:r>
            <a:r>
              <a:rPr lang="en-US" sz="3600" dirty="0" smtClean="0"/>
              <a:t> </a:t>
            </a:r>
            <a:r>
              <a:rPr lang="en-US" sz="3600" dirty="0" err="1" smtClean="0"/>
              <a:t>dua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total </a:t>
            </a:r>
            <a:r>
              <a:rPr lang="en-US" sz="3600" dirty="0" err="1" smtClean="0"/>
              <a:t>selisih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nilai</a:t>
            </a:r>
            <a:r>
              <a:rPr lang="en-US" sz="3600" dirty="0" smtClean="0"/>
              <a:t> rata- </a:t>
            </a:r>
            <a:r>
              <a:rPr lang="en-US" sz="3600" dirty="0" err="1" smtClean="0"/>
              <a:t>ratanya</a:t>
            </a:r>
            <a:r>
              <a:rPr lang="en-US" sz="3600" dirty="0" smtClean="0"/>
              <a:t>.</a:t>
            </a:r>
            <a:endParaRPr lang="id-ID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Deviasi standar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7584" y="1916832"/>
            <a:ext cx="46805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dirty="0" err="1" smtClean="0"/>
              <a:t>Untuk</a:t>
            </a:r>
            <a:r>
              <a:rPr lang="en-US" dirty="0" smtClean="0"/>
              <a:t> data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dikelompokkan</a:t>
            </a:r>
            <a:r>
              <a:rPr lang="en-US" dirty="0" smtClean="0"/>
              <a:t> </a:t>
            </a:r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r>
              <a:rPr lang="en-US" dirty="0" err="1" smtClean="0"/>
              <a:t>Dimana</a:t>
            </a:r>
            <a:r>
              <a:rPr lang="en-US" dirty="0" smtClean="0"/>
              <a:t>;</a:t>
            </a:r>
            <a:endParaRPr lang="id-ID" dirty="0" smtClean="0"/>
          </a:p>
          <a:p>
            <a:r>
              <a:rPr lang="id-ID" dirty="0" smtClean="0"/>
              <a:t>X</a:t>
            </a:r>
            <a:r>
              <a:rPr lang="it-IT" dirty="0" smtClean="0"/>
              <a:t>: nilai data</a:t>
            </a:r>
            <a:endParaRPr lang="id-ID" dirty="0" smtClean="0"/>
          </a:p>
          <a:p>
            <a:r>
              <a:rPr lang="id-ID" dirty="0" smtClean="0"/>
              <a:t>  </a:t>
            </a:r>
            <a:r>
              <a:rPr lang="it-IT" dirty="0" smtClean="0"/>
              <a:t>: Rata-rata</a:t>
            </a:r>
            <a:endParaRPr lang="id-ID" dirty="0" smtClean="0"/>
          </a:p>
          <a:p>
            <a:r>
              <a:rPr lang="id-ID" dirty="0" smtClean="0"/>
              <a:t>N</a:t>
            </a:r>
            <a:r>
              <a:rPr lang="it-IT" dirty="0" smtClean="0"/>
              <a:t> : Jumlah Data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15713" name="Object 1"/>
          <p:cNvGraphicFramePr>
            <a:graphicFrameLocks noChangeAspect="1"/>
          </p:cNvGraphicFramePr>
          <p:nvPr/>
        </p:nvGraphicFramePr>
        <p:xfrm>
          <a:off x="2987824" y="2348880"/>
          <a:ext cx="3640724" cy="1152128"/>
        </p:xfrm>
        <a:graphic>
          <a:graphicData uri="http://schemas.openxmlformats.org/presentationml/2006/ole">
            <p:oleObj spid="_x0000_s115713" name="Equation" r:id="rId4" imgW="1497950" imgH="482391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Deviasi standar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63688" y="2276872"/>
            <a:ext cx="46085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dirty="0" err="1" smtClean="0"/>
              <a:t>Untuk</a:t>
            </a:r>
            <a:r>
              <a:rPr lang="en-US" dirty="0" smtClean="0"/>
              <a:t> data yang </a:t>
            </a:r>
            <a:r>
              <a:rPr lang="en-US" dirty="0" err="1" smtClean="0"/>
              <a:t>dikelompokkan</a:t>
            </a:r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r>
              <a:rPr lang="it-IT" dirty="0" smtClean="0"/>
              <a:t>Dimana ; </a:t>
            </a:r>
            <a:endParaRPr lang="id-ID" dirty="0" smtClean="0"/>
          </a:p>
          <a:p>
            <a:r>
              <a:rPr lang="id-ID" dirty="0" smtClean="0"/>
              <a:t>f</a:t>
            </a:r>
            <a:r>
              <a:rPr lang="it-IT" dirty="0" smtClean="0"/>
              <a:t>: frekuensi</a:t>
            </a:r>
            <a:endParaRPr lang="id-ID" dirty="0" smtClean="0"/>
          </a:p>
          <a:p>
            <a:r>
              <a:rPr lang="id-ID" dirty="0" smtClean="0"/>
              <a:t>X</a:t>
            </a:r>
            <a:r>
              <a:rPr lang="it-IT" dirty="0" smtClean="0"/>
              <a:t>: Nilai Tengah</a:t>
            </a:r>
            <a:endParaRPr lang="id-ID" dirty="0" smtClean="0"/>
          </a:p>
          <a:p>
            <a:r>
              <a:rPr lang="id-ID" dirty="0" smtClean="0"/>
              <a:t>N</a:t>
            </a:r>
            <a:r>
              <a:rPr lang="it-IT" dirty="0" smtClean="0"/>
              <a:t>: Jumlah data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14689" name="Object 1"/>
          <p:cNvGraphicFramePr>
            <a:graphicFrameLocks noChangeAspect="1"/>
          </p:cNvGraphicFramePr>
          <p:nvPr/>
        </p:nvGraphicFramePr>
        <p:xfrm>
          <a:off x="2843808" y="2780928"/>
          <a:ext cx="3463353" cy="1008112"/>
        </p:xfrm>
        <a:graphic>
          <a:graphicData uri="http://schemas.openxmlformats.org/presentationml/2006/ole">
            <p:oleObj spid="_x0000_s114689" name="Equation" r:id="rId4" imgW="2019300" imgH="584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Deviasi standar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403648" y="2148840"/>
          <a:ext cx="5789949" cy="3368392"/>
        </p:xfrm>
        <a:graphic>
          <a:graphicData uri="http://schemas.openxmlformats.org/drawingml/2006/table">
            <a:tbl>
              <a:tblPr/>
              <a:tblGrid>
                <a:gridCol w="871613"/>
                <a:gridCol w="908777"/>
                <a:gridCol w="694205"/>
                <a:gridCol w="1119142"/>
                <a:gridCol w="698412"/>
                <a:gridCol w="1497800"/>
              </a:tblGrid>
              <a:tr h="4811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Times New Roman"/>
                          <a:ea typeface="Times New Roman"/>
                        </a:rPr>
                        <a:t>Gaji</a:t>
                      </a: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200" b="1" dirty="0" err="1">
                          <a:latin typeface="Times New Roman"/>
                          <a:ea typeface="Times New Roman"/>
                        </a:rPr>
                        <a:t>karyawan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Jumlah Karyawan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Nilai Tengah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62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30 – 39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40 – 49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50 – 59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60 – 69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70 – 79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80 – 89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90 – 99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12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9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34,5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44,5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54,5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64,5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74,5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84,5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94,5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138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267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436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774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670,5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591,5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378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1190,25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1980,25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2970,25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4160,25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5550,25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7140,25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8930,25</a:t>
                      </a:r>
                      <a:endParaRPr lang="id-ID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4761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11881,5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23762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49923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49952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49981,75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35721</a:t>
                      </a:r>
                      <a:endParaRPr lang="id-ID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89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3669" name="Object 5"/>
          <p:cNvGraphicFramePr>
            <a:graphicFrameLocks noChangeAspect="1"/>
          </p:cNvGraphicFramePr>
          <p:nvPr/>
        </p:nvGraphicFramePr>
        <p:xfrm>
          <a:off x="4283968" y="2276872"/>
          <a:ext cx="238125" cy="209550"/>
        </p:xfrm>
        <a:graphic>
          <a:graphicData uri="http://schemas.openxmlformats.org/presentationml/2006/ole">
            <p:oleObj spid="_x0000_s113669" name="Equation" r:id="rId4" imgW="241195" imgH="203112" progId="Equation.3">
              <p:embed/>
            </p:oleObj>
          </a:graphicData>
        </a:graphic>
      </p:graphicFrame>
      <p:graphicFrame>
        <p:nvGraphicFramePr>
          <p:cNvPr id="113668" name="Object 4"/>
          <p:cNvGraphicFramePr>
            <a:graphicFrameLocks noChangeAspect="1"/>
          </p:cNvGraphicFramePr>
          <p:nvPr/>
        </p:nvGraphicFramePr>
        <p:xfrm>
          <a:off x="5148064" y="2348880"/>
          <a:ext cx="238125" cy="200025"/>
        </p:xfrm>
        <a:graphic>
          <a:graphicData uri="http://schemas.openxmlformats.org/presentationml/2006/ole">
            <p:oleObj spid="_x0000_s113668" name="Equation" r:id="rId5" imgW="241195" imgH="190417" progId="Equation.3">
              <p:embed/>
            </p:oleObj>
          </a:graphicData>
        </a:graphic>
      </p:graphicFrame>
      <p:graphicFrame>
        <p:nvGraphicFramePr>
          <p:cNvPr id="113667" name="Object 3"/>
          <p:cNvGraphicFramePr>
            <a:graphicFrameLocks noChangeAspect="1"/>
          </p:cNvGraphicFramePr>
          <p:nvPr/>
        </p:nvGraphicFramePr>
        <p:xfrm>
          <a:off x="6300192" y="2276872"/>
          <a:ext cx="295275" cy="228600"/>
        </p:xfrm>
        <a:graphic>
          <a:graphicData uri="http://schemas.openxmlformats.org/presentationml/2006/ole">
            <p:oleObj spid="_x0000_s113667" name="Equation" r:id="rId6" imgW="291973" imgH="228501" progId="Equation.3">
              <p:embed/>
            </p:oleObj>
          </a:graphicData>
        </a:graphic>
      </p:graphicFrame>
      <p:graphicFrame>
        <p:nvGraphicFramePr>
          <p:cNvPr id="113666" name="Object 2"/>
          <p:cNvGraphicFramePr>
            <a:graphicFrameLocks noChangeAspect="1"/>
          </p:cNvGraphicFramePr>
          <p:nvPr/>
        </p:nvGraphicFramePr>
        <p:xfrm>
          <a:off x="3923928" y="5157192"/>
          <a:ext cx="885825" cy="247650"/>
        </p:xfrm>
        <a:graphic>
          <a:graphicData uri="http://schemas.openxmlformats.org/presentationml/2006/ole">
            <p:oleObj spid="_x0000_s113666" name="Equation" r:id="rId7" imgW="875920" imgH="253890" progId="Equation.3">
              <p:embed/>
            </p:oleObj>
          </a:graphicData>
        </a:graphic>
      </p:graphicFrame>
      <p:graphicFrame>
        <p:nvGraphicFramePr>
          <p:cNvPr id="113665" name="Object 1"/>
          <p:cNvGraphicFramePr>
            <a:graphicFrameLocks noChangeAspect="1"/>
          </p:cNvGraphicFramePr>
          <p:nvPr/>
        </p:nvGraphicFramePr>
        <p:xfrm>
          <a:off x="5868144" y="5229200"/>
          <a:ext cx="1219200" cy="247650"/>
        </p:xfrm>
        <a:graphic>
          <a:graphicData uri="http://schemas.openxmlformats.org/presentationml/2006/ole">
            <p:oleObj spid="_x0000_s113665" name="Equation" r:id="rId8" imgW="1218671" imgH="25389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Deviasi standar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17761" name="Object 1"/>
          <p:cNvGraphicFramePr>
            <a:graphicFrameLocks noChangeAspect="1"/>
          </p:cNvGraphicFramePr>
          <p:nvPr/>
        </p:nvGraphicFramePr>
        <p:xfrm>
          <a:off x="2195736" y="2420888"/>
          <a:ext cx="5328592" cy="1296144"/>
        </p:xfrm>
        <a:graphic>
          <a:graphicData uri="http://schemas.openxmlformats.org/presentationml/2006/ole">
            <p:oleObj spid="_x0000_s117761" name="Equation" r:id="rId4" imgW="2108200" imgH="50800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varians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6" y="2132856"/>
            <a:ext cx="7200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Koefisien</a:t>
            </a:r>
            <a:r>
              <a:rPr lang="en-US" sz="2800" dirty="0" smtClean="0"/>
              <a:t> </a:t>
            </a:r>
            <a:r>
              <a:rPr lang="en-US" sz="2800" dirty="0" err="1" smtClean="0"/>
              <a:t>Deviasi</a:t>
            </a:r>
            <a:r>
              <a:rPr lang="en-US" sz="2800" dirty="0" smtClean="0"/>
              <a:t> </a:t>
            </a:r>
            <a:r>
              <a:rPr lang="en-US" sz="2800" dirty="0" err="1" smtClean="0"/>
              <a:t>Standar</a:t>
            </a:r>
            <a:r>
              <a:rPr lang="en-US" sz="2800" dirty="0" smtClean="0"/>
              <a:t>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Koefisien</a:t>
            </a:r>
            <a:r>
              <a:rPr lang="en-US" sz="2800" dirty="0" smtClean="0"/>
              <a:t> </a:t>
            </a:r>
            <a:r>
              <a:rPr lang="en-US" sz="2800" dirty="0" err="1" smtClean="0"/>
              <a:t>Variasi</a:t>
            </a:r>
            <a:r>
              <a:rPr lang="en-US" sz="2800" dirty="0" smtClean="0"/>
              <a:t>, yang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peranan</a:t>
            </a:r>
            <a:r>
              <a:rPr lang="en-US" sz="2800" dirty="0" smtClean="0"/>
              <a:t> </a:t>
            </a:r>
            <a:r>
              <a:rPr lang="en-US" sz="2800" dirty="0" err="1" smtClean="0"/>
              <a:t>sangat</a:t>
            </a:r>
            <a:r>
              <a:rPr lang="en-US" sz="2800" dirty="0" smtClean="0"/>
              <a:t> </a:t>
            </a:r>
            <a:r>
              <a:rPr lang="en-US" sz="2800" dirty="0" err="1" smtClean="0"/>
              <a:t>penting</a:t>
            </a:r>
            <a:r>
              <a:rPr lang="en-US" sz="2800" dirty="0" smtClean="0"/>
              <a:t> </a:t>
            </a:r>
            <a:r>
              <a:rPr lang="en-US" sz="2800" dirty="0" err="1" smtClean="0"/>
              <a:t>guna</a:t>
            </a:r>
            <a:r>
              <a:rPr lang="en-US" sz="2800" dirty="0" smtClean="0"/>
              <a:t> </a:t>
            </a:r>
            <a:r>
              <a:rPr lang="en-US" sz="2800" dirty="0" err="1" smtClean="0"/>
              <a:t>membandingkan</a:t>
            </a:r>
            <a:r>
              <a:rPr lang="en-US" sz="2800" dirty="0" smtClean="0"/>
              <a:t> </a:t>
            </a:r>
            <a:r>
              <a:rPr lang="en-US" sz="2800" dirty="0" err="1" smtClean="0"/>
              <a:t>variasi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sekelompok</a:t>
            </a:r>
            <a:r>
              <a:rPr lang="en-US" sz="2800" dirty="0" smtClean="0"/>
              <a:t> data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sekelompok</a:t>
            </a:r>
            <a:r>
              <a:rPr lang="en-US" sz="2800" dirty="0" smtClean="0"/>
              <a:t> data yang lain. </a:t>
            </a:r>
            <a:r>
              <a:rPr lang="en-US" sz="2800" dirty="0" err="1" smtClean="0"/>
              <a:t>Semakin</a:t>
            </a:r>
            <a:r>
              <a:rPr lang="en-US" sz="2800" dirty="0" smtClean="0"/>
              <a:t> </a:t>
            </a:r>
            <a:r>
              <a:rPr lang="en-US" sz="2800" dirty="0" err="1" smtClean="0"/>
              <a:t>kecil</a:t>
            </a:r>
            <a:r>
              <a:rPr lang="en-US" sz="2800" dirty="0" smtClean="0"/>
              <a:t> </a:t>
            </a:r>
            <a:r>
              <a:rPr lang="en-US" sz="2800" dirty="0" err="1" smtClean="0"/>
              <a:t>koefisien</a:t>
            </a:r>
            <a:r>
              <a:rPr lang="en-US" sz="2800" dirty="0" smtClean="0"/>
              <a:t> </a:t>
            </a:r>
            <a:r>
              <a:rPr lang="en-US" sz="2800" dirty="0" err="1" smtClean="0"/>
              <a:t>variasinya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datanya</a:t>
            </a:r>
            <a:r>
              <a:rPr lang="en-US" sz="2800" dirty="0" smtClean="0"/>
              <a:t> </a:t>
            </a:r>
            <a:r>
              <a:rPr lang="en-US" sz="2800" dirty="0" err="1" smtClean="0"/>
              <a:t>semakin</a:t>
            </a:r>
            <a:r>
              <a:rPr lang="en-US" sz="2800" dirty="0" smtClean="0"/>
              <a:t> </a:t>
            </a:r>
            <a:r>
              <a:rPr lang="en-US" sz="2800" dirty="0" err="1" smtClean="0"/>
              <a:t>homogen</a:t>
            </a:r>
            <a:r>
              <a:rPr lang="en-US" sz="2800" dirty="0" smtClean="0"/>
              <a:t>, </a:t>
            </a:r>
            <a:r>
              <a:rPr lang="en-US" sz="2800" dirty="0" err="1" smtClean="0"/>
              <a:t>semakin</a:t>
            </a:r>
            <a:r>
              <a:rPr lang="en-US" sz="2800" dirty="0" smtClean="0"/>
              <a:t> </a:t>
            </a:r>
            <a:r>
              <a:rPr lang="en-US" sz="2800" dirty="0" err="1" smtClean="0"/>
              <a:t>beesar</a:t>
            </a:r>
            <a:r>
              <a:rPr lang="en-US" sz="2800" dirty="0" smtClean="0"/>
              <a:t> </a:t>
            </a:r>
            <a:r>
              <a:rPr lang="en-US" sz="2800" dirty="0" err="1" smtClean="0"/>
              <a:t>koefisien</a:t>
            </a:r>
            <a:r>
              <a:rPr lang="en-US" sz="2800" dirty="0" smtClean="0"/>
              <a:t> </a:t>
            </a:r>
            <a:r>
              <a:rPr lang="en-US" sz="2800" dirty="0" err="1" smtClean="0"/>
              <a:t>variasinya</a:t>
            </a:r>
            <a:r>
              <a:rPr lang="en-US" sz="2800" dirty="0" smtClean="0"/>
              <a:t> </a:t>
            </a:r>
            <a:r>
              <a:rPr lang="en-US" sz="2800" dirty="0" err="1" smtClean="0"/>
              <a:t>maka</a:t>
            </a:r>
            <a:r>
              <a:rPr lang="en-US" sz="2800" dirty="0" smtClean="0"/>
              <a:t> data </a:t>
            </a:r>
            <a:r>
              <a:rPr lang="en-US" sz="2800" dirty="0" err="1" smtClean="0"/>
              <a:t>semakin</a:t>
            </a:r>
            <a:r>
              <a:rPr lang="en-US" sz="2800" dirty="0" smtClean="0"/>
              <a:t> </a:t>
            </a:r>
            <a:r>
              <a:rPr lang="en-US" sz="2800" dirty="0" err="1" smtClean="0"/>
              <a:t>heterogen</a:t>
            </a:r>
            <a:endParaRPr lang="id-ID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skewness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91680" y="2060848"/>
            <a:ext cx="56166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/>
              <a:t>Skewness</a:t>
            </a:r>
            <a:r>
              <a:rPr lang="en-US" sz="3600" dirty="0" smtClean="0"/>
              <a:t> </a:t>
            </a:r>
            <a:r>
              <a:rPr lang="en-US" sz="3600" dirty="0" err="1" smtClean="0"/>
              <a:t>menandakan</a:t>
            </a:r>
            <a:r>
              <a:rPr lang="en-US" sz="3600" dirty="0" smtClean="0"/>
              <a:t> </a:t>
            </a:r>
            <a:r>
              <a:rPr lang="en-US" sz="3600" dirty="0" err="1" smtClean="0"/>
              <a:t>kurva</a:t>
            </a:r>
            <a:r>
              <a:rPr lang="en-US" sz="3600" dirty="0" smtClean="0"/>
              <a:t> yang </a:t>
            </a:r>
            <a:r>
              <a:rPr lang="en-US" sz="3600" dirty="0" err="1" smtClean="0"/>
              <a:t>tidak</a:t>
            </a:r>
            <a:r>
              <a:rPr lang="en-US" sz="3600" dirty="0" smtClean="0"/>
              <a:t> </a:t>
            </a:r>
            <a:r>
              <a:rPr lang="en-US" sz="3600" dirty="0" err="1" smtClean="0"/>
              <a:t>simetris</a:t>
            </a:r>
            <a:r>
              <a:rPr lang="en-US" sz="3600" dirty="0" smtClean="0"/>
              <a:t>. </a:t>
            </a:r>
            <a:r>
              <a:rPr lang="en-US" sz="3600" dirty="0" err="1" smtClean="0"/>
              <a:t>Apabila</a:t>
            </a:r>
            <a:r>
              <a:rPr lang="en-US" sz="3600" dirty="0" smtClean="0"/>
              <a:t> </a:t>
            </a:r>
            <a:r>
              <a:rPr lang="en-US" sz="3600" dirty="0" err="1" smtClean="0"/>
              <a:t>kurva</a:t>
            </a:r>
            <a:r>
              <a:rPr lang="en-US" sz="3600" dirty="0" smtClean="0"/>
              <a:t> </a:t>
            </a:r>
            <a:r>
              <a:rPr lang="en-US" sz="3600" dirty="0" err="1" smtClean="0"/>
              <a:t>menceng</a:t>
            </a:r>
            <a:r>
              <a:rPr lang="en-US" sz="3600" dirty="0" smtClean="0"/>
              <a:t> </a:t>
            </a:r>
            <a:r>
              <a:rPr lang="en-US" sz="3600" dirty="0" err="1" smtClean="0"/>
              <a:t>ke</a:t>
            </a:r>
            <a:r>
              <a:rPr lang="en-US" sz="3600" dirty="0" smtClean="0"/>
              <a:t> </a:t>
            </a:r>
            <a:r>
              <a:rPr lang="en-US" sz="3600" dirty="0" err="1" smtClean="0"/>
              <a:t>kiri</a:t>
            </a:r>
            <a:r>
              <a:rPr lang="en-US" sz="3600" dirty="0" smtClean="0"/>
              <a:t> </a:t>
            </a:r>
            <a:r>
              <a:rPr lang="en-US" sz="3600" dirty="0" err="1" smtClean="0"/>
              <a:t>maka</a:t>
            </a:r>
            <a:r>
              <a:rPr lang="en-US" sz="3600" dirty="0" smtClean="0"/>
              <a:t> , </a:t>
            </a:r>
            <a:r>
              <a:rPr lang="en-US" sz="3600" dirty="0" err="1" smtClean="0"/>
              <a:t>apabila</a:t>
            </a:r>
            <a:r>
              <a:rPr lang="en-US" sz="3600" dirty="0" smtClean="0"/>
              <a:t> </a:t>
            </a:r>
            <a:r>
              <a:rPr lang="en-US" sz="3600" dirty="0" err="1" smtClean="0"/>
              <a:t>kurva</a:t>
            </a:r>
            <a:r>
              <a:rPr lang="en-US" sz="3600" dirty="0" smtClean="0"/>
              <a:t> </a:t>
            </a:r>
            <a:r>
              <a:rPr lang="en-US" sz="3600" dirty="0" err="1" smtClean="0"/>
              <a:t>menceng</a:t>
            </a:r>
            <a:r>
              <a:rPr lang="en-US" sz="3600" dirty="0" smtClean="0"/>
              <a:t> </a:t>
            </a:r>
            <a:r>
              <a:rPr lang="en-US" sz="3600" dirty="0" err="1" smtClean="0"/>
              <a:t>ke</a:t>
            </a:r>
            <a:r>
              <a:rPr lang="en-US" sz="3600" dirty="0" smtClean="0"/>
              <a:t> </a:t>
            </a:r>
            <a:r>
              <a:rPr lang="en-US" sz="3600" dirty="0" err="1" smtClean="0"/>
              <a:t>kanan</a:t>
            </a:r>
            <a:r>
              <a:rPr lang="en-US" sz="3600" dirty="0" smtClean="0"/>
              <a:t> </a:t>
            </a:r>
            <a:r>
              <a:rPr lang="en-US" sz="3600" dirty="0" err="1" smtClean="0"/>
              <a:t>maka</a:t>
            </a:r>
            <a:r>
              <a:rPr lang="en-US" sz="3600" dirty="0" smtClean="0"/>
              <a:t> .</a:t>
            </a:r>
            <a:endParaRPr lang="id-ID" sz="3600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skewness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18785" name="Object 1"/>
          <p:cNvGraphicFramePr>
            <a:graphicFrameLocks noChangeAspect="1"/>
          </p:cNvGraphicFramePr>
          <p:nvPr/>
        </p:nvGraphicFramePr>
        <p:xfrm>
          <a:off x="1619672" y="2348880"/>
          <a:ext cx="2121836" cy="936104"/>
        </p:xfrm>
        <a:graphic>
          <a:graphicData uri="http://schemas.openxmlformats.org/presentationml/2006/ole">
            <p:oleObj spid="_x0000_s118785" name="Equation" r:id="rId4" imgW="965200" imgH="419100" progId="Equation.3">
              <p:embed/>
            </p:oleObj>
          </a:graphicData>
        </a:graphic>
      </p:graphicFrame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18787" name="Object 3"/>
          <p:cNvGraphicFramePr>
            <a:graphicFrameLocks noChangeAspect="1"/>
          </p:cNvGraphicFramePr>
          <p:nvPr/>
        </p:nvGraphicFramePr>
        <p:xfrm>
          <a:off x="5220072" y="3861048"/>
          <a:ext cx="2733104" cy="1008112"/>
        </p:xfrm>
        <a:graphic>
          <a:graphicData uri="http://schemas.openxmlformats.org/presentationml/2006/ole">
            <p:oleObj spid="_x0000_s118787" name="Equation" r:id="rId5" imgW="1168400" imgH="41910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kurtosis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91680" y="2060848"/>
            <a:ext cx="561662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Dilihat dari tingkat keruncingannya, kurva distribusi normal di bagi menjadi tiga bagian yaitu :</a:t>
            </a:r>
            <a:endParaRPr lang="id-ID" sz="2800" dirty="0" smtClean="0"/>
          </a:p>
          <a:p>
            <a:pPr lvl="1"/>
            <a:r>
              <a:rPr lang="it-IT" sz="2800" dirty="0" smtClean="0"/>
              <a:t>leptokurtic (kurva sangat runcing)</a:t>
            </a:r>
            <a:endParaRPr lang="id-ID" sz="2800" dirty="0" smtClean="0"/>
          </a:p>
          <a:p>
            <a:pPr lvl="1"/>
            <a:r>
              <a:rPr lang="it-IT" sz="2800" dirty="0" smtClean="0"/>
              <a:t>Platycurtic (kurva agak datar)</a:t>
            </a:r>
            <a:endParaRPr lang="id-ID" sz="2800" dirty="0" smtClean="0"/>
          </a:p>
          <a:p>
            <a:pPr lvl="1"/>
            <a:r>
              <a:rPr lang="en-US" sz="2800" dirty="0" err="1" smtClean="0"/>
              <a:t>Mezokurtic</a:t>
            </a:r>
            <a:r>
              <a:rPr lang="en-US" sz="2800" dirty="0" smtClean="0"/>
              <a:t> (</a:t>
            </a:r>
            <a:r>
              <a:rPr lang="en-US" sz="2800" dirty="0" err="1" smtClean="0"/>
              <a:t>puncak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begitu</a:t>
            </a:r>
            <a:r>
              <a:rPr lang="en-US" sz="2800" dirty="0" smtClean="0"/>
              <a:t> </a:t>
            </a:r>
            <a:r>
              <a:rPr lang="en-US" sz="2800" dirty="0" err="1" smtClean="0"/>
              <a:t>runcing</a:t>
            </a:r>
            <a:r>
              <a:rPr lang="en-US" sz="2800" dirty="0" smtClean="0"/>
              <a:t>)</a:t>
            </a:r>
            <a:endParaRPr lang="id-ID" sz="2800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259632" y="1988840"/>
            <a:ext cx="7200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3200" dirty="0" smtClean="0"/>
              <a:t>Yang </a:t>
            </a:r>
            <a:r>
              <a:rPr lang="es-ES" sz="3200" dirty="0" err="1" smtClean="0"/>
              <a:t>dimaksud</a:t>
            </a:r>
            <a:r>
              <a:rPr lang="es-ES" sz="3200" dirty="0" smtClean="0"/>
              <a:t> </a:t>
            </a:r>
            <a:r>
              <a:rPr lang="es-ES" sz="3200" dirty="0" err="1" smtClean="0"/>
              <a:t>dengan</a:t>
            </a:r>
            <a:r>
              <a:rPr lang="es-ES" sz="3200" dirty="0" smtClean="0"/>
              <a:t> </a:t>
            </a:r>
            <a:r>
              <a:rPr lang="es-ES" sz="3200" dirty="0" err="1" smtClean="0"/>
              <a:t>ukuran</a:t>
            </a:r>
            <a:r>
              <a:rPr lang="es-ES" sz="3200" dirty="0" smtClean="0"/>
              <a:t> </a:t>
            </a:r>
            <a:r>
              <a:rPr lang="es-ES" sz="3200" dirty="0" err="1" smtClean="0"/>
              <a:t>penyebaran</a:t>
            </a:r>
            <a:r>
              <a:rPr lang="es-ES" sz="3200" dirty="0" smtClean="0"/>
              <a:t> </a:t>
            </a:r>
            <a:r>
              <a:rPr lang="es-ES" sz="3200" dirty="0" err="1" smtClean="0"/>
              <a:t>adalah</a:t>
            </a:r>
            <a:r>
              <a:rPr lang="es-ES" sz="3200" dirty="0" smtClean="0"/>
              <a:t> </a:t>
            </a:r>
            <a:r>
              <a:rPr lang="es-ES" sz="3200" dirty="0" err="1" smtClean="0"/>
              <a:t>persebaran</a:t>
            </a:r>
            <a:r>
              <a:rPr lang="es-ES" sz="3200" dirty="0" smtClean="0"/>
              <a:t> data </a:t>
            </a:r>
            <a:r>
              <a:rPr lang="es-ES" sz="3200" dirty="0" err="1" smtClean="0"/>
              <a:t>terhadap</a:t>
            </a:r>
            <a:r>
              <a:rPr lang="es-ES" sz="3200" dirty="0" smtClean="0"/>
              <a:t> rata-</a:t>
            </a:r>
            <a:r>
              <a:rPr lang="es-ES" sz="3200" dirty="0" err="1" smtClean="0"/>
              <a:t>ratanya</a:t>
            </a:r>
            <a:r>
              <a:rPr lang="es-ES" sz="3200" dirty="0" smtClean="0"/>
              <a:t>. </a:t>
            </a:r>
            <a:r>
              <a:rPr lang="es-ES" sz="3200" dirty="0" err="1" smtClean="0"/>
              <a:t>Semakin</a:t>
            </a:r>
            <a:r>
              <a:rPr lang="es-ES" sz="3200" dirty="0" smtClean="0"/>
              <a:t> </a:t>
            </a:r>
            <a:r>
              <a:rPr lang="es-ES" sz="3200" dirty="0" err="1" smtClean="0"/>
              <a:t>kecil</a:t>
            </a:r>
            <a:r>
              <a:rPr lang="es-ES" sz="3200" dirty="0" smtClean="0"/>
              <a:t> </a:t>
            </a:r>
            <a:r>
              <a:rPr lang="es-ES" sz="3200" dirty="0" err="1" smtClean="0"/>
              <a:t>nilai</a:t>
            </a:r>
            <a:r>
              <a:rPr lang="es-ES" sz="3200" dirty="0" smtClean="0"/>
              <a:t> </a:t>
            </a:r>
            <a:r>
              <a:rPr lang="es-ES" sz="3200" dirty="0" err="1" smtClean="0"/>
              <a:t>penyebarannya</a:t>
            </a:r>
            <a:r>
              <a:rPr lang="es-ES" sz="3200" dirty="0" smtClean="0"/>
              <a:t> </a:t>
            </a:r>
            <a:r>
              <a:rPr lang="es-ES" sz="3200" dirty="0" err="1" smtClean="0"/>
              <a:t>maka</a:t>
            </a:r>
            <a:r>
              <a:rPr lang="es-ES" sz="3200" dirty="0" smtClean="0"/>
              <a:t> </a:t>
            </a:r>
            <a:r>
              <a:rPr lang="es-ES" sz="3200" dirty="0" err="1" smtClean="0"/>
              <a:t>akan</a:t>
            </a:r>
            <a:r>
              <a:rPr lang="es-ES" sz="3200" dirty="0" smtClean="0"/>
              <a:t> </a:t>
            </a:r>
            <a:r>
              <a:rPr lang="es-ES" sz="3200" dirty="0" err="1" smtClean="0"/>
              <a:t>semakin</a:t>
            </a:r>
            <a:r>
              <a:rPr lang="es-ES" sz="3200" dirty="0" smtClean="0"/>
              <a:t> </a:t>
            </a:r>
            <a:r>
              <a:rPr lang="es-ES" sz="3200" dirty="0" err="1" smtClean="0"/>
              <a:t>dekat</a:t>
            </a:r>
            <a:r>
              <a:rPr lang="es-ES" sz="3200" dirty="0" smtClean="0"/>
              <a:t> </a:t>
            </a:r>
            <a:r>
              <a:rPr lang="es-ES" sz="3200" dirty="0" err="1" smtClean="0"/>
              <a:t>nilai</a:t>
            </a:r>
            <a:r>
              <a:rPr lang="es-ES" sz="3200" dirty="0" smtClean="0"/>
              <a:t> </a:t>
            </a:r>
            <a:r>
              <a:rPr lang="es-ES" sz="3200" dirty="0" err="1" smtClean="0"/>
              <a:t>datanya</a:t>
            </a:r>
            <a:r>
              <a:rPr lang="es-ES" sz="3200" dirty="0" smtClean="0"/>
              <a:t> </a:t>
            </a:r>
            <a:r>
              <a:rPr lang="es-ES" sz="3200" dirty="0" err="1" smtClean="0"/>
              <a:t>dengan</a:t>
            </a:r>
            <a:r>
              <a:rPr lang="es-ES" sz="3200" dirty="0" smtClean="0"/>
              <a:t> rata-</a:t>
            </a:r>
            <a:r>
              <a:rPr lang="es-ES" sz="3200" dirty="0" err="1" smtClean="0"/>
              <a:t>ratanya</a:t>
            </a:r>
            <a:r>
              <a:rPr lang="es-ES" sz="3200" dirty="0" smtClean="0"/>
              <a:t>.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dikatakan</a:t>
            </a:r>
            <a:r>
              <a:rPr lang="en-US" sz="3200" dirty="0" smtClean="0"/>
              <a:t> </a:t>
            </a:r>
            <a:r>
              <a:rPr lang="en-US" sz="3200" dirty="0" err="1" smtClean="0"/>
              <a:t>datanya</a:t>
            </a:r>
            <a:r>
              <a:rPr lang="en-US" sz="3200" dirty="0" smtClean="0"/>
              <a:t> </a:t>
            </a:r>
            <a:r>
              <a:rPr lang="en-US" sz="3200" dirty="0" err="1" smtClean="0"/>
              <a:t>semakin</a:t>
            </a:r>
            <a:r>
              <a:rPr lang="en-US" sz="3200" dirty="0" smtClean="0"/>
              <a:t> </a:t>
            </a:r>
            <a:r>
              <a:rPr lang="en-US" sz="3200" dirty="0" err="1" smtClean="0"/>
              <a:t>homogen</a:t>
            </a:r>
            <a:endParaRPr lang="id-ID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Macam-macam ukuran letak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1988840"/>
            <a:ext cx="7200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Range</a:t>
            </a:r>
          </a:p>
          <a:p>
            <a:pPr lvl="0">
              <a:buFont typeface="Wingdings" pitchFamily="2" charset="2"/>
              <a:buChar char="ü"/>
            </a:pPr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Deviasi Kuartil</a:t>
            </a:r>
          </a:p>
          <a:p>
            <a:pPr lvl="0">
              <a:buFont typeface="Wingdings" pitchFamily="2" charset="2"/>
              <a:buChar char="ü"/>
            </a:pPr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Deviasi Rata-rata</a:t>
            </a:r>
          </a:p>
          <a:p>
            <a:pPr lvl="0">
              <a:buFont typeface="Wingdings" pitchFamily="2" charset="2"/>
              <a:buChar char="ü"/>
            </a:pPr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 Deviasi</a:t>
            </a:r>
          </a:p>
          <a:p>
            <a:pPr lvl="0">
              <a:buFont typeface="Wingdings" pitchFamily="2" charset="2"/>
              <a:buChar char="ü"/>
            </a:pPr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Varians</a:t>
            </a:r>
          </a:p>
          <a:p>
            <a:pPr lvl="0">
              <a:buFont typeface="Wingdings" pitchFamily="2" charset="2"/>
              <a:buChar char="§"/>
            </a:pPr>
            <a:endParaRPr lang="id-ID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Range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1988840"/>
            <a:ext cx="7200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Range adalah selisih dari nilai tertinggi dengan nilai terendah. </a:t>
            </a:r>
            <a:endParaRPr lang="id-ID" dirty="0" smtClean="0"/>
          </a:p>
          <a:p>
            <a:pPr lvl="2"/>
            <a:endParaRPr lang="id-ID" dirty="0" smtClean="0"/>
          </a:p>
          <a:p>
            <a:pPr lvl="2"/>
            <a:r>
              <a:rPr lang="en-US" b="1" dirty="0" err="1" smtClean="0"/>
              <a:t>Untuk</a:t>
            </a:r>
            <a:r>
              <a:rPr lang="en-US" b="1" dirty="0" smtClean="0"/>
              <a:t> Data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berkelompok</a:t>
            </a:r>
            <a:endParaRPr lang="id-ID" b="1" dirty="0" smtClean="0"/>
          </a:p>
          <a:p>
            <a:r>
              <a:rPr lang="en-US" dirty="0" smtClean="0"/>
              <a:t>Range = L – S</a:t>
            </a:r>
            <a:endParaRPr lang="id-ID" dirty="0" smtClean="0"/>
          </a:p>
          <a:p>
            <a:r>
              <a:rPr lang="it-IT" dirty="0" smtClean="0"/>
              <a:t>L : Nilai tertinggi</a:t>
            </a:r>
            <a:endParaRPr lang="id-ID" dirty="0" smtClean="0"/>
          </a:p>
          <a:p>
            <a:r>
              <a:rPr lang="it-IT" dirty="0" smtClean="0"/>
              <a:t>S : Nilai terendah</a:t>
            </a:r>
            <a:endParaRPr lang="id-ID" dirty="0" smtClean="0"/>
          </a:p>
          <a:p>
            <a:pPr lvl="2"/>
            <a:endParaRPr lang="id-ID" dirty="0" smtClean="0"/>
          </a:p>
          <a:p>
            <a:pPr lvl="2"/>
            <a:endParaRPr lang="id-ID" dirty="0" smtClean="0"/>
          </a:p>
          <a:p>
            <a:pPr lvl="2"/>
            <a:r>
              <a:rPr lang="en-US" b="1" dirty="0" err="1" smtClean="0"/>
              <a:t>Untuk</a:t>
            </a:r>
            <a:r>
              <a:rPr lang="en-US" b="1" dirty="0" smtClean="0"/>
              <a:t> Data </a:t>
            </a:r>
            <a:r>
              <a:rPr lang="en-US" b="1" dirty="0" err="1" smtClean="0"/>
              <a:t>berkelompok</a:t>
            </a:r>
            <a:endParaRPr lang="id-ID" b="1" dirty="0" smtClean="0"/>
          </a:p>
          <a:p>
            <a:pPr lvl="3"/>
            <a:r>
              <a:rPr lang="en-US" dirty="0" smtClean="0"/>
              <a:t>Batas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– Batas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terendah</a:t>
            </a:r>
            <a:endParaRPr lang="id-ID" dirty="0" smtClean="0"/>
          </a:p>
          <a:p>
            <a:pPr lvl="3"/>
            <a:r>
              <a:rPr lang="it-IT" dirty="0" smtClean="0"/>
              <a:t>Nilai tengah tertinggi – Nilai tengah terendah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Deviasi kuartil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1556792"/>
            <a:ext cx="7200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dirty="0" err="1" smtClean="0"/>
              <a:t>Deviasi</a:t>
            </a:r>
            <a:r>
              <a:rPr lang="en-US" sz="3600" dirty="0" smtClean="0"/>
              <a:t> </a:t>
            </a:r>
            <a:r>
              <a:rPr lang="en-US" sz="3600" dirty="0" err="1" smtClean="0"/>
              <a:t>Kuartil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suatu</a:t>
            </a:r>
            <a:r>
              <a:rPr lang="en-US" sz="3600" dirty="0" smtClean="0"/>
              <a:t> </a:t>
            </a:r>
            <a:r>
              <a:rPr lang="en-US" sz="3600" dirty="0" err="1" smtClean="0"/>
              <a:t>rangkaian</a:t>
            </a:r>
            <a:r>
              <a:rPr lang="en-US" sz="3600" dirty="0" smtClean="0"/>
              <a:t> data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jarak</a:t>
            </a:r>
            <a:r>
              <a:rPr lang="en-US" sz="3600" dirty="0" smtClean="0"/>
              <a:t> </a:t>
            </a:r>
            <a:r>
              <a:rPr lang="en-US" sz="3600" dirty="0" err="1" smtClean="0"/>
              <a:t>antara</a:t>
            </a:r>
            <a:r>
              <a:rPr lang="en-US" sz="3600" dirty="0" smtClean="0"/>
              <a:t> </a:t>
            </a:r>
            <a:r>
              <a:rPr lang="en-US" sz="3600" dirty="0" err="1" smtClean="0"/>
              <a:t>kuartil</a:t>
            </a:r>
            <a:r>
              <a:rPr lang="en-US" sz="3600" dirty="0" smtClean="0"/>
              <a:t> I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kuartil</a:t>
            </a:r>
            <a:r>
              <a:rPr lang="en-US" sz="3600" dirty="0" smtClean="0"/>
              <a:t> III. </a:t>
            </a:r>
            <a:r>
              <a:rPr lang="en-US" sz="3600" dirty="0" err="1" smtClean="0"/>
              <a:t>Rumus</a:t>
            </a:r>
            <a:r>
              <a:rPr lang="en-US" sz="3600" dirty="0" smtClean="0"/>
              <a:t> </a:t>
            </a:r>
            <a:r>
              <a:rPr lang="en-US" sz="3600" dirty="0" err="1" smtClean="0"/>
              <a:t>Deviasi</a:t>
            </a:r>
            <a:r>
              <a:rPr lang="en-US" sz="3600" dirty="0" smtClean="0"/>
              <a:t> </a:t>
            </a:r>
            <a:r>
              <a:rPr lang="en-US" sz="3600" dirty="0" err="1" smtClean="0"/>
              <a:t>Kuartil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data yang </a:t>
            </a:r>
            <a:r>
              <a:rPr lang="en-US" sz="3600" dirty="0" err="1" smtClean="0"/>
              <a:t>tidak</a:t>
            </a:r>
            <a:r>
              <a:rPr lang="en-US" sz="3600" dirty="0" smtClean="0"/>
              <a:t> </a:t>
            </a:r>
            <a:r>
              <a:rPr lang="en-US" sz="3600" dirty="0" err="1" smtClean="0"/>
              <a:t>dikelompokkan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data yang </a:t>
            </a:r>
            <a:r>
              <a:rPr lang="en-US" sz="3600" dirty="0" err="1" smtClean="0"/>
              <a:t>dikelompokkan</a:t>
            </a:r>
            <a:r>
              <a:rPr lang="en-US" sz="3600" dirty="0" smtClean="0"/>
              <a:t>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sama</a:t>
            </a:r>
            <a:r>
              <a:rPr lang="en-US" sz="3600" dirty="0" smtClean="0"/>
              <a:t>, </a:t>
            </a:r>
            <a:r>
              <a:rPr lang="en-US" sz="3600" dirty="0" err="1" smtClean="0"/>
              <a:t>selama</a:t>
            </a:r>
            <a:r>
              <a:rPr lang="en-US" sz="3600" dirty="0" smtClean="0"/>
              <a:t> </a:t>
            </a:r>
            <a:r>
              <a:rPr lang="en-US" sz="3600" dirty="0" err="1" smtClean="0"/>
              <a:t>nilai</a:t>
            </a:r>
            <a:r>
              <a:rPr lang="en-US" sz="3600" dirty="0" smtClean="0"/>
              <a:t> </a:t>
            </a:r>
            <a:r>
              <a:rPr lang="en-US" sz="3600" dirty="0" err="1" smtClean="0"/>
              <a:t>Kuartil</a:t>
            </a:r>
            <a:r>
              <a:rPr lang="en-US" sz="3600" dirty="0" smtClean="0"/>
              <a:t> I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nilai</a:t>
            </a:r>
            <a:r>
              <a:rPr lang="en-US" sz="3600" dirty="0" smtClean="0"/>
              <a:t> </a:t>
            </a:r>
            <a:r>
              <a:rPr lang="en-US" sz="3600" dirty="0" err="1" smtClean="0"/>
              <a:t>kuartil</a:t>
            </a:r>
            <a:r>
              <a:rPr lang="en-US" sz="3600" dirty="0" smtClean="0"/>
              <a:t> III </a:t>
            </a:r>
            <a:r>
              <a:rPr lang="en-US" sz="3600" dirty="0" err="1" smtClean="0"/>
              <a:t>sudah</a:t>
            </a:r>
            <a:r>
              <a:rPr lang="en-US" sz="3600" dirty="0" smtClean="0"/>
              <a:t> </a:t>
            </a:r>
            <a:r>
              <a:rPr lang="en-US" sz="3600" dirty="0" err="1" smtClean="0"/>
              <a:t>diketahui</a:t>
            </a:r>
            <a:endParaRPr lang="id-I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Deviasi kuartil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05473" name="Object 1"/>
          <p:cNvGraphicFramePr>
            <a:graphicFrameLocks noChangeAspect="1"/>
          </p:cNvGraphicFramePr>
          <p:nvPr/>
        </p:nvGraphicFramePr>
        <p:xfrm>
          <a:off x="2195736" y="2492896"/>
          <a:ext cx="3761979" cy="1512168"/>
        </p:xfrm>
        <a:graphic>
          <a:graphicData uri="http://schemas.openxmlformats.org/presentationml/2006/ole">
            <p:oleObj spid="_x0000_s105473" name="Equation" r:id="rId4" imgW="965200" imgH="3937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Deviasi rata-rata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6" y="2132856"/>
            <a:ext cx="7200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Deviasi</a:t>
            </a:r>
            <a:r>
              <a:rPr lang="en-US" sz="3600" dirty="0" smtClean="0"/>
              <a:t> </a:t>
            </a:r>
            <a:r>
              <a:rPr lang="en-US" sz="3600" dirty="0" err="1" smtClean="0"/>
              <a:t>rta</a:t>
            </a:r>
            <a:r>
              <a:rPr lang="en-US" sz="3600" dirty="0" smtClean="0"/>
              <a:t>-rata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jumlah</a:t>
            </a:r>
            <a:r>
              <a:rPr lang="en-US" sz="3600" dirty="0" smtClean="0"/>
              <a:t> </a:t>
            </a:r>
            <a:r>
              <a:rPr lang="en-US" sz="3600" dirty="0" err="1" smtClean="0"/>
              <a:t>selisih</a:t>
            </a:r>
            <a:r>
              <a:rPr lang="en-US" sz="3600" dirty="0" smtClean="0"/>
              <a:t> </a:t>
            </a:r>
            <a:r>
              <a:rPr lang="en-US" sz="3600" dirty="0" err="1" smtClean="0"/>
              <a:t>mutlak</a:t>
            </a:r>
            <a:r>
              <a:rPr lang="en-US" sz="3600" dirty="0" smtClean="0"/>
              <a:t> </a:t>
            </a:r>
            <a:r>
              <a:rPr lang="en-US" sz="3600" dirty="0" err="1" smtClean="0"/>
              <a:t>setiap</a:t>
            </a:r>
            <a:r>
              <a:rPr lang="en-US" sz="3600" dirty="0" smtClean="0"/>
              <a:t> data </a:t>
            </a:r>
            <a:r>
              <a:rPr lang="en-US" sz="3600" dirty="0" err="1" smtClean="0"/>
              <a:t>terhadap</a:t>
            </a:r>
            <a:r>
              <a:rPr lang="en-US" sz="3600" dirty="0" smtClean="0"/>
              <a:t> rata-</a:t>
            </a:r>
            <a:r>
              <a:rPr lang="en-US" sz="3600" dirty="0" err="1" smtClean="0"/>
              <a:t>ratanya</a:t>
            </a:r>
            <a:r>
              <a:rPr lang="en-US" sz="3600" dirty="0" smtClean="0"/>
              <a:t>.</a:t>
            </a:r>
            <a:endParaRPr lang="id-ID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Deviasi rata-rata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43608" y="2204864"/>
            <a:ext cx="60486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dirty="0" err="1" smtClean="0"/>
              <a:t>Untuk</a:t>
            </a:r>
            <a:r>
              <a:rPr lang="en-US" dirty="0" smtClean="0"/>
              <a:t> Data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berkelompok</a:t>
            </a:r>
            <a:endParaRPr lang="id-ID" dirty="0" smtClean="0"/>
          </a:p>
          <a:p>
            <a:pPr lvl="2"/>
            <a:endParaRPr lang="id-ID" dirty="0" smtClean="0"/>
          </a:p>
          <a:p>
            <a:pPr lvl="2"/>
            <a:endParaRPr lang="id-ID" dirty="0" smtClean="0"/>
          </a:p>
          <a:p>
            <a:pPr lvl="2"/>
            <a:endParaRPr lang="id-ID" dirty="0" smtClean="0"/>
          </a:p>
          <a:p>
            <a:pPr lvl="2"/>
            <a:endParaRPr lang="id-ID" dirty="0" smtClean="0"/>
          </a:p>
          <a:p>
            <a:pPr lvl="2"/>
            <a:endParaRPr lang="id-ID" dirty="0" smtClean="0"/>
          </a:p>
          <a:p>
            <a:r>
              <a:rPr lang="it-IT" dirty="0" smtClean="0"/>
              <a:t>Dimana ;</a:t>
            </a:r>
            <a:endParaRPr lang="id-ID" dirty="0" smtClean="0"/>
          </a:p>
          <a:p>
            <a:r>
              <a:rPr lang="id-ID" dirty="0" smtClean="0"/>
              <a:t>X    </a:t>
            </a:r>
            <a:r>
              <a:rPr lang="it-IT" dirty="0" smtClean="0"/>
              <a:t>: Data</a:t>
            </a:r>
            <a:endParaRPr lang="id-ID" dirty="0" smtClean="0"/>
          </a:p>
          <a:p>
            <a:r>
              <a:rPr lang="it-IT" dirty="0" smtClean="0"/>
              <a:t>Rata-rata</a:t>
            </a:r>
            <a:endParaRPr lang="id-ID" dirty="0" smtClean="0"/>
          </a:p>
          <a:p>
            <a:r>
              <a:rPr lang="it-IT" dirty="0" smtClean="0"/>
              <a:t>N : Jumlah data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10752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07528" name="Object 8"/>
          <p:cNvGraphicFramePr>
            <a:graphicFrameLocks noChangeAspect="1"/>
          </p:cNvGraphicFramePr>
          <p:nvPr/>
        </p:nvGraphicFramePr>
        <p:xfrm>
          <a:off x="2555776" y="2708919"/>
          <a:ext cx="2520280" cy="1070561"/>
        </p:xfrm>
        <a:graphic>
          <a:graphicData uri="http://schemas.openxmlformats.org/presentationml/2006/ole">
            <p:oleObj spid="_x0000_s111618" name="Equation" r:id="rId4" imgW="10795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486150" y="2491581"/>
          <a:ext cx="2171700" cy="2743200"/>
        </p:xfrm>
        <a:graphic>
          <a:graphicData uri="http://schemas.openxmlformats.org/drawingml/2006/table">
            <a:tbl>
              <a:tblPr/>
              <a:tblGrid>
                <a:gridCol w="640080"/>
                <a:gridCol w="153162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Tahun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Pendapatan Nasional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(milyar Rupiah)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1991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1992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1993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1994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1995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1996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1997</a:t>
                      </a:r>
                      <a:endParaRPr lang="id-ID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590,6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612,7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630,8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645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667,9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702,3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801,3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815,7</a:t>
                      </a:r>
                      <a:endParaRPr lang="id-ID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79512" y="980728"/>
            <a:ext cx="7272808" cy="64633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Deviasi rata-rata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47664" y="2132856"/>
            <a:ext cx="46805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dirty="0" err="1" smtClean="0"/>
              <a:t>Untuk</a:t>
            </a:r>
            <a:r>
              <a:rPr lang="en-US" dirty="0" smtClean="0"/>
              <a:t> Data </a:t>
            </a:r>
            <a:r>
              <a:rPr lang="en-US" dirty="0" err="1" smtClean="0"/>
              <a:t>dikelompokkan</a:t>
            </a:r>
            <a:endParaRPr lang="id-ID" dirty="0" smtClean="0"/>
          </a:p>
          <a:p>
            <a:pPr lvl="2"/>
            <a:endParaRPr lang="id-ID" dirty="0" smtClean="0"/>
          </a:p>
          <a:p>
            <a:pPr lvl="2"/>
            <a:endParaRPr lang="id-ID" dirty="0" smtClean="0"/>
          </a:p>
          <a:p>
            <a:pPr lvl="2"/>
            <a:endParaRPr lang="id-ID" dirty="0" smtClean="0"/>
          </a:p>
          <a:p>
            <a:pPr lvl="2"/>
            <a:endParaRPr lang="id-ID" dirty="0" smtClean="0"/>
          </a:p>
          <a:p>
            <a:r>
              <a:rPr lang="it-IT" dirty="0" smtClean="0"/>
              <a:t>Dimana : </a:t>
            </a:r>
            <a:endParaRPr lang="id-ID" dirty="0" smtClean="0"/>
          </a:p>
          <a:p>
            <a:r>
              <a:rPr lang="id-ID" dirty="0" smtClean="0"/>
              <a:t>f</a:t>
            </a:r>
            <a:r>
              <a:rPr lang="it-IT" dirty="0" smtClean="0"/>
              <a:t>: Frekuensi kelas</a:t>
            </a:r>
            <a:endParaRPr lang="id-ID" dirty="0" smtClean="0"/>
          </a:p>
          <a:p>
            <a:r>
              <a:rPr lang="it-IT" dirty="0" smtClean="0"/>
              <a:t>  </a:t>
            </a:r>
            <a:r>
              <a:rPr lang="id-ID" dirty="0" smtClean="0"/>
              <a:t>X</a:t>
            </a:r>
            <a:r>
              <a:rPr lang="it-IT" dirty="0" smtClean="0"/>
              <a:t>: Data</a:t>
            </a:r>
            <a:endParaRPr lang="id-ID" dirty="0" smtClean="0"/>
          </a:p>
          <a:p>
            <a:r>
              <a:rPr lang="it-IT" dirty="0" smtClean="0"/>
              <a:t>  Rata-rata</a:t>
            </a:r>
            <a:endParaRPr lang="id-ID" dirty="0" smtClean="0"/>
          </a:p>
          <a:p>
            <a:r>
              <a:rPr lang="it-IT" dirty="0" smtClean="0"/>
              <a:t>  </a:t>
            </a:r>
            <a:r>
              <a:rPr lang="en-US" dirty="0" smtClean="0"/>
              <a:t>N : </a:t>
            </a:r>
            <a:r>
              <a:rPr lang="en-US" dirty="0" err="1" smtClean="0"/>
              <a:t>Jumlah</a:t>
            </a:r>
            <a:r>
              <a:rPr lang="en-US" dirty="0" smtClean="0"/>
              <a:t> data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10855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108555" name="Object 11"/>
          <p:cNvGraphicFramePr>
            <a:graphicFrameLocks noChangeAspect="1"/>
          </p:cNvGraphicFramePr>
          <p:nvPr/>
        </p:nvGraphicFramePr>
        <p:xfrm>
          <a:off x="2627784" y="2564904"/>
          <a:ext cx="2457272" cy="936104"/>
        </p:xfrm>
        <a:graphic>
          <a:graphicData uri="http://schemas.openxmlformats.org/presentationml/2006/ole">
            <p:oleObj spid="_x0000_s108555" name="Equation" r:id="rId4" imgW="11938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877</Words>
  <Application>Microsoft Office PowerPoint</Application>
  <PresentationFormat>On-screen Show (4:3)</PresentationFormat>
  <Paragraphs>511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anin</cp:lastModifiedBy>
  <cp:revision>29</cp:revision>
  <dcterms:created xsi:type="dcterms:W3CDTF">2012-09-23T00:54:30Z</dcterms:created>
  <dcterms:modified xsi:type="dcterms:W3CDTF">2014-06-18T04:28:39Z</dcterms:modified>
</cp:coreProperties>
</file>