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9389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Dasar-dasar probabilita I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Persitiwa (EVENT)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56490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Peristiwa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event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kemungkinan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terjadinya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kejadian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percobaan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Persitiwa (EVENT)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379577"/>
            <a:ext cx="770485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r>
              <a:rPr lang="it-IT" sz="2800" dirty="0" smtClean="0"/>
              <a:t>Probabilita terjadi A atau disebut sebagai probabilita kejadian A, dituliskan :</a:t>
            </a:r>
            <a:endParaRPr lang="id-ID" sz="2800" dirty="0" smtClean="0"/>
          </a:p>
          <a:p>
            <a:r>
              <a:rPr lang="it-IT" sz="3600" dirty="0" smtClean="0"/>
              <a:t>P (A) =</a:t>
            </a:r>
            <a:r>
              <a:rPr lang="id-ID" sz="3600" dirty="0" smtClean="0"/>
              <a:t>   </a:t>
            </a:r>
            <a:r>
              <a:rPr lang="it-IT" sz="3600" dirty="0" smtClean="0"/>
              <a:t> , </a:t>
            </a:r>
            <a:endParaRPr lang="id-ID" sz="3600" dirty="0" smtClean="0"/>
          </a:p>
          <a:p>
            <a:endParaRPr lang="id-ID" sz="3600" dirty="0" smtClean="0"/>
          </a:p>
          <a:p>
            <a:r>
              <a:rPr lang="it-IT" sz="3600" dirty="0" smtClean="0"/>
              <a:t> </a:t>
            </a:r>
            <a:r>
              <a:rPr lang="it-IT" sz="2400" dirty="0" smtClean="0"/>
              <a:t>A : Peristiwa A</a:t>
            </a:r>
            <a:endParaRPr lang="id-ID" sz="2400" dirty="0" smtClean="0"/>
          </a:p>
          <a:p>
            <a:r>
              <a:rPr lang="id-ID" sz="2400" dirty="0" smtClean="0"/>
              <a:t>n</a:t>
            </a:r>
            <a:r>
              <a:rPr lang="it-IT" sz="2400" dirty="0" smtClean="0"/>
              <a:t>: banyaknya peristiwa A</a:t>
            </a:r>
            <a:endParaRPr lang="id-ID" sz="2400" dirty="0" smtClean="0"/>
          </a:p>
          <a:p>
            <a:r>
              <a:rPr lang="id-ID" sz="2400" dirty="0" smtClean="0"/>
              <a:t>M </a:t>
            </a:r>
            <a:r>
              <a:rPr lang="it-IT" sz="2400" dirty="0" smtClean="0"/>
              <a:t>: Jumlah seluruh peristiwa</a:t>
            </a:r>
            <a:endParaRPr lang="id-ID" sz="2400" dirty="0" smtClean="0"/>
          </a:p>
          <a:p>
            <a:r>
              <a:rPr lang="it-IT" sz="2400" dirty="0" smtClean="0"/>
              <a:t>Kemudian probabilita kejadian bukan A, dirumuskan sebagai berikut :</a:t>
            </a:r>
            <a:endParaRPr lang="id-ID" sz="2400" dirty="0" smtClean="0"/>
          </a:p>
          <a:p>
            <a:endParaRPr lang="id-ID" sz="3600" dirty="0" smtClean="0"/>
          </a:p>
          <a:p>
            <a:endParaRPr lang="id-ID" sz="3600" dirty="0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1907704" y="2420888"/>
          <a:ext cx="504056" cy="1008112"/>
        </p:xfrm>
        <a:graphic>
          <a:graphicData uri="http://schemas.openxmlformats.org/presentationml/2006/ole">
            <p:oleObj spid="_x0000_s136196" name="Equation" r:id="rId4" imgW="190417" imgH="393529" progId="Equation.3">
              <p:embed/>
            </p:oleObj>
          </a:graphicData>
        </a:graphic>
      </p:graphicFrame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2843808" y="5445224"/>
          <a:ext cx="1896797" cy="864096"/>
        </p:xfrm>
        <a:graphic>
          <a:graphicData uri="http://schemas.openxmlformats.org/presentationml/2006/ole">
            <p:oleObj spid="_x0000_s136198" name="Equation" r:id="rId5" imgW="863225" imgH="393529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Asas-asas probabilita I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Range nilai probabilita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59746" name="Object 2"/>
          <p:cNvGraphicFramePr>
            <a:graphicFrameLocks/>
          </p:cNvGraphicFramePr>
          <p:nvPr/>
        </p:nvGraphicFramePr>
        <p:xfrm>
          <a:off x="1331640" y="2132856"/>
          <a:ext cx="6264696" cy="1152128"/>
        </p:xfrm>
        <a:graphic>
          <a:graphicData uri="http://schemas.openxmlformats.org/presentationml/2006/ole">
            <p:oleObj spid="_x0000_s159746" name="Equation" r:id="rId4" imgW="132048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Complements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132856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Probability of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A – </a:t>
            </a:r>
            <a:r>
              <a:rPr lang="en-US" sz="2400" dirty="0" err="1" smtClean="0"/>
              <a:t>Probabilita</a:t>
            </a:r>
            <a:r>
              <a:rPr lang="en-US" sz="2400" dirty="0" smtClean="0"/>
              <a:t>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A</a:t>
            </a:r>
            <a:endParaRPr lang="id-ID" sz="2400" dirty="0" smtClean="0"/>
          </a:p>
          <a:p>
            <a:endParaRPr lang="id-ID" sz="2400" dirty="0"/>
          </a:p>
        </p:txBody>
      </p:sp>
      <p:graphicFrame>
        <p:nvGraphicFramePr>
          <p:cNvPr id="160772" name="Object 4"/>
          <p:cNvGraphicFramePr>
            <a:graphicFrameLocks/>
          </p:cNvGraphicFramePr>
          <p:nvPr/>
        </p:nvGraphicFramePr>
        <p:xfrm>
          <a:off x="2411760" y="2996952"/>
          <a:ext cx="4032448" cy="648072"/>
        </p:xfrm>
        <a:graphic>
          <a:graphicData uri="http://schemas.openxmlformats.org/presentationml/2006/ole">
            <p:oleObj spid="_x0000_s160772" name="Equation" r:id="rId4" imgW="1752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Intersection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132856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Probability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 A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dan</a:t>
            </a:r>
            <a:r>
              <a:rPr lang="en-US" sz="2400" b="1" i="1" dirty="0" smtClean="0"/>
              <a:t> </a:t>
            </a:r>
            <a:r>
              <a:rPr lang="en-US" sz="2400" dirty="0" smtClean="0"/>
              <a:t> B ( Per</a:t>
            </a:r>
            <a:r>
              <a:rPr lang="id-ID" sz="2400" dirty="0" smtClean="0"/>
              <a:t>i</a:t>
            </a:r>
            <a:r>
              <a:rPr lang="en-US" sz="2400" dirty="0" err="1" smtClean="0"/>
              <a:t>stiwa</a:t>
            </a:r>
            <a:r>
              <a:rPr lang="en-US" sz="2400" dirty="0" smtClean="0"/>
              <a:t> 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meniadakan</a:t>
            </a:r>
            <a:r>
              <a:rPr lang="en-US" sz="2400" dirty="0" smtClean="0"/>
              <a:t>)</a:t>
            </a:r>
            <a:endParaRPr lang="id-ID" sz="2400" dirty="0"/>
          </a:p>
        </p:txBody>
      </p:sp>
      <p:graphicFrame>
        <p:nvGraphicFramePr>
          <p:cNvPr id="161796" name="Object 4"/>
          <p:cNvGraphicFramePr>
            <a:graphicFrameLocks/>
          </p:cNvGraphicFramePr>
          <p:nvPr/>
        </p:nvGraphicFramePr>
        <p:xfrm>
          <a:off x="1547664" y="3501008"/>
          <a:ext cx="3960440" cy="648072"/>
        </p:xfrm>
        <a:graphic>
          <a:graphicData uri="http://schemas.openxmlformats.org/presentationml/2006/ole">
            <p:oleObj spid="_x0000_s161796" name="Equation" r:id="rId4" imgW="233676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1772816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Probability </a:t>
            </a:r>
            <a:r>
              <a:rPr lang="en-US" sz="2400" dirty="0" err="1" smtClean="0"/>
              <a:t>kejadian</a:t>
            </a:r>
            <a:r>
              <a:rPr lang="en-US" sz="2400" dirty="0" smtClean="0"/>
              <a:t>  A </a:t>
            </a:r>
            <a:r>
              <a:rPr lang="en-US" sz="2400" i="1" dirty="0" err="1" smtClean="0"/>
              <a:t>atau</a:t>
            </a:r>
            <a:r>
              <a:rPr lang="en-US" sz="2400" i="1" dirty="0" smtClean="0"/>
              <a:t> </a:t>
            </a:r>
            <a:r>
              <a:rPr lang="en-US" sz="2400" dirty="0" smtClean="0"/>
              <a:t> B </a:t>
            </a:r>
            <a:r>
              <a:rPr lang="id-ID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 mutually </a:t>
            </a:r>
            <a:r>
              <a:rPr lang="en-US" sz="2400" dirty="0" err="1" smtClean="0"/>
              <a:t>exlusive</a:t>
            </a:r>
            <a:r>
              <a:rPr lang="en-US" sz="2400" dirty="0" smtClean="0"/>
              <a:t>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meniadakan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endParaRPr lang="id-ID" dirty="0"/>
          </a:p>
        </p:txBody>
      </p:sp>
      <p:graphicFrame>
        <p:nvGraphicFramePr>
          <p:cNvPr id="162820" name="Object 4"/>
          <p:cNvGraphicFramePr>
            <a:graphicFrameLocks/>
          </p:cNvGraphicFramePr>
          <p:nvPr/>
        </p:nvGraphicFramePr>
        <p:xfrm>
          <a:off x="539552" y="3356992"/>
          <a:ext cx="8208912" cy="1080120"/>
        </p:xfrm>
        <a:graphic>
          <a:graphicData uri="http://schemas.openxmlformats.org/presentationml/2006/ole">
            <p:oleObj spid="_x0000_s162820" name="Equation" r:id="rId4" imgW="51814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Contoh kasus I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340768"/>
            <a:ext cx="74888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Dari 52 </a:t>
            </a:r>
            <a:r>
              <a:rPr lang="en-US" sz="3200" dirty="0" err="1" smtClean="0"/>
              <a:t>kartu</a:t>
            </a:r>
            <a:r>
              <a:rPr lang="en-US" sz="3200" dirty="0" smtClean="0"/>
              <a:t> bridge, </a:t>
            </a:r>
            <a:r>
              <a:rPr lang="en-US" sz="3200" dirty="0" err="1" smtClean="0"/>
              <a:t>berapa</a:t>
            </a:r>
            <a:r>
              <a:rPr lang="en-US" sz="3200" dirty="0" smtClean="0"/>
              <a:t> </a:t>
            </a:r>
            <a:r>
              <a:rPr lang="en-US" sz="3200" dirty="0" err="1" smtClean="0"/>
              <a:t>probabilita</a:t>
            </a:r>
            <a:r>
              <a:rPr lang="en-US" sz="3200" dirty="0" smtClean="0"/>
              <a:t> </a:t>
            </a:r>
            <a:r>
              <a:rPr lang="en-US" sz="3200" dirty="0" err="1" smtClean="0"/>
              <a:t>terpilihnya</a:t>
            </a:r>
            <a:r>
              <a:rPr lang="en-US" sz="3200" dirty="0" smtClean="0"/>
              <a:t> </a:t>
            </a:r>
            <a:r>
              <a:rPr lang="en-US" sz="3200" dirty="0" err="1" smtClean="0"/>
              <a:t>kartu</a:t>
            </a:r>
            <a:r>
              <a:rPr lang="en-US" sz="3200" dirty="0" smtClean="0"/>
              <a:t> As </a:t>
            </a:r>
            <a:r>
              <a:rPr lang="en-US" sz="3200" dirty="0" err="1" smtClean="0"/>
              <a:t>atau</a:t>
            </a:r>
            <a:r>
              <a:rPr lang="en-US" sz="3200" dirty="0" smtClean="0"/>
              <a:t> Heart ?</a:t>
            </a:r>
            <a:endParaRPr lang="id-ID" sz="3200" dirty="0" smtClean="0"/>
          </a:p>
          <a:p>
            <a:pPr lvl="0"/>
            <a:endParaRPr lang="id-ID" sz="3200" dirty="0" smtClean="0"/>
          </a:p>
          <a:p>
            <a:pPr algn="just"/>
            <a:r>
              <a:rPr lang="en-US" sz="2400" dirty="0" err="1" smtClean="0"/>
              <a:t>Persitiwa</a:t>
            </a:r>
            <a:r>
              <a:rPr lang="en-US" sz="2400" dirty="0" smtClean="0"/>
              <a:t> </a:t>
            </a:r>
            <a:r>
              <a:rPr lang="en-US" sz="2400" dirty="0" err="1" smtClean="0"/>
              <a:t>terambilnya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As = P(A) = 4/52</a:t>
            </a:r>
            <a:endParaRPr lang="id-ID" sz="2400" dirty="0" smtClean="0"/>
          </a:p>
          <a:p>
            <a:r>
              <a:rPr lang="en-US" sz="2400" dirty="0" err="1" smtClean="0"/>
              <a:t>Persitiwa</a:t>
            </a:r>
            <a:r>
              <a:rPr lang="en-US" sz="2400" dirty="0" smtClean="0"/>
              <a:t> </a:t>
            </a:r>
            <a:r>
              <a:rPr lang="en-US" sz="2400" dirty="0" err="1" smtClean="0"/>
              <a:t>terambilnya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Heart = P (H) = 13/52</a:t>
            </a:r>
            <a:endParaRPr lang="id-ID" sz="2400" dirty="0" smtClean="0"/>
          </a:p>
          <a:p>
            <a:pPr algn="just"/>
            <a:r>
              <a:rPr lang="en-US" sz="2400" dirty="0" err="1" smtClean="0"/>
              <a:t>Peristiwa</a:t>
            </a:r>
            <a:r>
              <a:rPr lang="en-US" sz="2400" dirty="0" smtClean="0"/>
              <a:t> </a:t>
            </a:r>
            <a:r>
              <a:rPr lang="en-US" sz="2400" dirty="0" err="1" smtClean="0"/>
              <a:t>terambilnya</a:t>
            </a:r>
            <a:r>
              <a:rPr lang="en-US" sz="2400" dirty="0" smtClean="0"/>
              <a:t> </a:t>
            </a:r>
            <a:r>
              <a:rPr lang="en-US" sz="2400" dirty="0" err="1" smtClean="0"/>
              <a:t>kartu</a:t>
            </a:r>
            <a:r>
              <a:rPr lang="en-US" sz="2400" dirty="0" smtClean="0"/>
              <a:t> As yang </a:t>
            </a:r>
            <a:r>
              <a:rPr lang="en-US" sz="2400" dirty="0" err="1" smtClean="0"/>
              <a:t>juga</a:t>
            </a:r>
            <a:r>
              <a:rPr lang="en-US" sz="2400" dirty="0" smtClean="0"/>
              <a:t> Heart = P (A </a:t>
            </a:r>
            <a:r>
              <a:rPr lang="en-US" sz="2400" dirty="0" err="1" smtClean="0"/>
              <a:t>dan</a:t>
            </a:r>
            <a:r>
              <a:rPr lang="en-US" sz="2400" dirty="0" smtClean="0"/>
              <a:t> H) = 1/52</a:t>
            </a:r>
            <a:endParaRPr lang="id-ID" sz="2400" dirty="0" smtClean="0"/>
          </a:p>
          <a:p>
            <a:pPr algn="just"/>
            <a:r>
              <a:rPr lang="en-US" sz="2400" dirty="0" err="1" smtClean="0"/>
              <a:t>Maka</a:t>
            </a:r>
            <a:r>
              <a:rPr lang="en-US" sz="2400" dirty="0" smtClean="0"/>
              <a:t>; P (A </a:t>
            </a:r>
            <a:r>
              <a:rPr lang="en-US" sz="2400" dirty="0" err="1" smtClean="0"/>
              <a:t>Atau</a:t>
            </a:r>
            <a:r>
              <a:rPr lang="en-US" sz="2400" dirty="0" smtClean="0"/>
              <a:t> H) =  4/52 + 13/52 -1/52 = 16/52 = 4/13</a:t>
            </a:r>
            <a:endParaRPr lang="id-ID" sz="2400" dirty="0" smtClean="0"/>
          </a:p>
          <a:p>
            <a:endParaRPr lang="id-ID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823210" y="3040221"/>
          <a:ext cx="3497580" cy="1645920"/>
        </p:xfrm>
        <a:graphic>
          <a:graphicData uri="http://schemas.openxmlformats.org/drawingml/2006/table">
            <a:tbl>
              <a:tblPr/>
              <a:tblGrid>
                <a:gridCol w="800100"/>
                <a:gridCol w="1371600"/>
                <a:gridCol w="132588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Kelompok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Jenis Kelamin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Usia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 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III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IV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V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Laki – laki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Laki – laki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Laki – laki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Wanita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Wanita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25 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19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21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9552" y="1124744"/>
          <a:ext cx="5688632" cy="1645920"/>
        </p:xfrm>
        <a:graphic>
          <a:graphicData uri="http://schemas.openxmlformats.org/drawingml/2006/table">
            <a:tbl>
              <a:tblPr/>
              <a:tblGrid>
                <a:gridCol w="1301321"/>
                <a:gridCol w="2230836"/>
                <a:gridCol w="215647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Kelompok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Jenis Kelamin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Usia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 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III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IV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V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Laki – laki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Laki – laki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Laki – laki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Wanita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Wanita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25 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19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20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21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18 </a:t>
                      </a: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tahun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71600" y="3212976"/>
            <a:ext cx="7560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Berapa probabilita terpilihnya mahasiswa yang memiliki usia lebih dari 20 tahun :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probabilita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2348880"/>
            <a:ext cx="691276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rasio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kejadian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menguntungkan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seluruh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kejadian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persitwa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kejadian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kesempatan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980728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Probabilita terpilihnya karyawan wanita = P (W) = 2/5</a:t>
            </a:r>
            <a:endParaRPr lang="id-ID" sz="2800" dirty="0" smtClean="0"/>
          </a:p>
          <a:p>
            <a:endParaRPr lang="id-ID" sz="2800" dirty="0" smtClean="0"/>
          </a:p>
          <a:p>
            <a:r>
              <a:rPr lang="it-IT" sz="2800" dirty="0" smtClean="0"/>
              <a:t>Probabilita terpilihnya karyawan yang berusia lebih dari 20 tahun =</a:t>
            </a:r>
            <a:endParaRPr lang="id-ID" sz="2800" dirty="0" smtClean="0"/>
          </a:p>
          <a:p>
            <a:r>
              <a:rPr lang="it-IT" sz="2800" dirty="0" smtClean="0"/>
              <a:t> P( U) = 2/5</a:t>
            </a:r>
            <a:endParaRPr lang="id-ID" sz="2800" dirty="0" smtClean="0"/>
          </a:p>
          <a:p>
            <a:endParaRPr lang="id-ID" sz="2800" dirty="0" smtClean="0"/>
          </a:p>
          <a:p>
            <a:r>
              <a:rPr lang="it-IT" sz="2800" dirty="0" smtClean="0"/>
              <a:t>Probabilita terpilihnya karyawan wanita yang berusia lebih dari 20 tahun = 1/5</a:t>
            </a:r>
            <a:endParaRPr lang="id-ID" sz="2800" dirty="0" smtClean="0"/>
          </a:p>
          <a:p>
            <a:endParaRPr lang="id-ID" sz="2800" dirty="0" smtClean="0"/>
          </a:p>
          <a:p>
            <a:r>
              <a:rPr lang="it-IT" sz="2800" dirty="0" smtClean="0"/>
              <a:t>P (A atau B ) = 2/5 + 2/5 – 1/5 = 3/5</a:t>
            </a:r>
            <a:endParaRPr lang="id-ID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Contoh probabilita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2060848"/>
            <a:ext cx="69127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Peristiwa dari pelemparan mata uang logam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dilemparkan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(sisi gambar) atau P (G) = ½ = 0,5 = 50%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 sisi gambar, probabilita keluar sisi angka adalah :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 (A) = ½ = 0,5 = 50%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Contoh probabilita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1916832"/>
            <a:ext cx="691276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 indent="-457200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Peristiwa dari pelemparan dadu yang memiliki 6 sisi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berbentuk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kubus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masing-masing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1, 2, 3, 4, 5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6.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 dadu tersebut dilempar, maka probabilita keluar sisi dadu bernilai 2 adalah: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(sisi 2) = 1/6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Sedangkan probabilita keluar mata dadu bernilai genap : 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(sisi 2, sisi 4 dan sisi 6) = 3/6 = ½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Contoh probabilita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1779687"/>
            <a:ext cx="77048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1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Perstiwa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pengambilan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bridge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bridge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terdiri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52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terdiri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Jantung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Diamond,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Sekop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Cengkeh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terdiri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bernomor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As, 2 – 9, Jack, Queen,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King.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bridge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dikocok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terpilihnya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(As) = 4/52 = 1/13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terpilihnya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Jantung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(Heart)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Jantung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13/52 = ¼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terpilihnya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berwarna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= 26/52 = 1/2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Ruang sampel (sample space)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256490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algn="just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himpunan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seluruh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peristiwa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kejadian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Ruang sampel (sample space)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988840"/>
            <a:ext cx="770485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2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Pelemparan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endParaRPr lang="id-I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dilempar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kemungkinan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hasilnya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Ruang sampel (sample space)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988840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pPr lvl="2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Pelemparan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bersama-sama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dilempar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kemungkinan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;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demikian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keempat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kemungkinan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sample.</a:t>
            </a:r>
            <a:endParaRPr lang="id-I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Ruang sampel (sample space)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988840"/>
            <a:ext cx="77048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 smtClean="0"/>
          </a:p>
          <a:p>
            <a:endParaRPr lang="id-ID" dirty="0" smtClean="0"/>
          </a:p>
          <a:p>
            <a:pPr lvl="1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Pelemparan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dadu</a:t>
            </a:r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Seluruh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keluar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pelemparan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masuk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kedalam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sample.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Namun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dilakukan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sub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sample,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apabila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ingin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dibedakan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ganjil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1079</Words>
  <Application>Microsoft Office PowerPoint</Application>
  <PresentationFormat>On-screen Show (4:3)</PresentationFormat>
  <Paragraphs>384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63</cp:revision>
  <dcterms:created xsi:type="dcterms:W3CDTF">2012-09-23T00:54:30Z</dcterms:created>
  <dcterms:modified xsi:type="dcterms:W3CDTF">2014-06-18T04:29:13Z</dcterms:modified>
</cp:coreProperties>
</file>