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89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D00"/>
    <a:srgbClr val="003300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2" autoAdjust="0"/>
  </p:normalViewPr>
  <p:slideViewPr>
    <p:cSldViewPr>
      <p:cViewPr varScale="1">
        <p:scale>
          <a:sx n="56" d="100"/>
          <a:sy n="56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A093B-7022-4D49-85DB-C5DD188451B6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9A94C-0123-4F38-88B9-04739C96D75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090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Kebutuhan terhadap statistic: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Menjabarkan dan memahami suatu hubungan antarvariabel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Alat bantu dalam mengambil keputusan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Alat bantu untuk mengukur perubahan dan meningkatkan proses peramalan (forecasting)</a:t>
            </a:r>
          </a:p>
          <a:p>
            <a:pPr marL="0" indent="0">
              <a:buFont typeface="+mj-lt"/>
              <a:buNone/>
            </a:pPr>
            <a:r>
              <a:rPr lang="en-US" smtClean="0"/>
              <a:t>Secara khusus pengaplikasian ilmu statistic dibutuhkan untuk: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Pembuktian skripsi, thesis, dissertation, and scientific Journal (Bidang Akademik)</a:t>
            </a:r>
          </a:p>
          <a:p>
            <a:pPr marL="0" indent="0">
              <a:buFont typeface="+mj-lt"/>
              <a:buNone/>
            </a:pPr>
            <a:endParaRPr lang="en-US" smtClean="0"/>
          </a:p>
          <a:p>
            <a:pPr marL="0" indent="0">
              <a:buFont typeface="+mj-lt"/>
              <a:buNone/>
            </a:pPr>
            <a:r>
              <a:rPr lang="en-US" smtClean="0"/>
              <a:t>Jelaskan</a:t>
            </a:r>
            <a:r>
              <a:rPr lang="en-US" baseline="0" smtClean="0"/>
              <a:t> definisi statistic dan statistika : penggunaan dan pengertianya masing2.</a:t>
            </a:r>
          </a:p>
          <a:p>
            <a:pPr marL="0" indent="0">
              <a:buFont typeface="+mj-lt"/>
              <a:buNone/>
            </a:pPr>
            <a:endParaRPr lang="en-US" baseline="0" smtClean="0"/>
          </a:p>
          <a:p>
            <a:r>
              <a:rPr lang="en-US" smtClean="0"/>
              <a:t>Jelaskan</a:t>
            </a:r>
            <a:r>
              <a:rPr lang="en-US" baseline="0" smtClean="0"/>
              <a:t> arti dan penggunaan data.</a:t>
            </a:r>
          </a:p>
          <a:p>
            <a:r>
              <a:rPr lang="en-US" baseline="0" smtClean="0"/>
              <a:t>Jelaskan perbedaan data dengan informasi.</a:t>
            </a:r>
          </a:p>
          <a:p>
            <a:r>
              <a:rPr lang="en-US" baseline="0" smtClean="0"/>
              <a:t>Jelaskan syarat data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9A94C-0123-4F38-88B9-04739C96D75B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2C4C-F8B4-4DB0-AA3D-E460887086E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039-04C8-4C61-B59D-EA9E3975BFA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F0767-F9F5-4963-B5C5-2AFCDC9C3F1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A322A-A232-48B7-BAB3-88B74504EF56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926" y="3571876"/>
            <a:ext cx="6215074" cy="969959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4572008"/>
            <a:ext cx="6215074" cy="571504"/>
          </a:xfrm>
        </p:spPr>
        <p:txBody>
          <a:bodyPr>
            <a:noAutofit/>
          </a:bodyPr>
          <a:lstStyle>
            <a:lvl1pPr marL="0" indent="0" algn="ctr">
              <a:buNone/>
              <a:defRPr sz="3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034" y="71422"/>
            <a:ext cx="8429684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2F56-3B81-46C4-83DC-F242D69E3A07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3175" cmpd="sng">
            <a:solidFill>
              <a:srgbClr val="FFC000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926" y="3071810"/>
            <a:ext cx="6215074" cy="428628"/>
          </a:xfrm>
        </p:spPr>
        <p:txBody>
          <a:bodyPr>
            <a:normAutofit fontScale="90000"/>
          </a:bodyPr>
          <a:lstStyle/>
          <a:p>
            <a:r>
              <a:rPr lang="id-ID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ESA155 </a:t>
            </a:r>
            <a:r>
              <a:rPr lang="id-ID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MATERI 1</a:t>
            </a:r>
            <a:endParaRPr lang="id-ID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3571876"/>
            <a:ext cx="6215106" cy="1571636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id-ID" sz="4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STATISTIK 1</a:t>
            </a:r>
            <a:endParaRPr lang="id-ID" sz="4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>
            <a:stCxn id="8" idx="0"/>
            <a:endCxn id="8" idx="4"/>
          </p:cNvCxnSpPr>
          <p:nvPr/>
        </p:nvCxnSpPr>
        <p:spPr>
          <a:xfrm>
            <a:off x="1414993" y="3500438"/>
            <a:ext cx="1588" cy="16897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" idx="2"/>
            <a:endCxn id="8" idx="6"/>
          </p:cNvCxnSpPr>
          <p:nvPr/>
        </p:nvCxnSpPr>
        <p:spPr>
          <a:xfrm>
            <a:off x="571472" y="4345298"/>
            <a:ext cx="1687041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71472" y="3500438"/>
            <a:ext cx="1687041" cy="1689720"/>
          </a:xfrm>
          <a:custGeom>
            <a:avLst/>
            <a:gdLst>
              <a:gd name="G0" fmla="+- 2314 0 0"/>
              <a:gd name="G1" fmla="+- 21600 0 2314"/>
              <a:gd name="G2" fmla="+- 21600 0 23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14" y="10800"/>
                </a:moveTo>
                <a:cubicBezTo>
                  <a:pt x="2314" y="15487"/>
                  <a:pt x="6113" y="19286"/>
                  <a:pt x="10800" y="19286"/>
                </a:cubicBezTo>
                <a:cubicBezTo>
                  <a:pt x="15487" y="19286"/>
                  <a:pt x="19286" y="15487"/>
                  <a:pt x="19286" y="10800"/>
                </a:cubicBezTo>
                <a:cubicBezTo>
                  <a:pt x="19286" y="6113"/>
                  <a:pt x="15487" y="2314"/>
                  <a:pt x="10800" y="2314"/>
                </a:cubicBezTo>
                <a:cubicBezTo>
                  <a:pt x="6113" y="2314"/>
                  <a:pt x="2314" y="6113"/>
                  <a:pt x="2314" y="10800"/>
                </a:cubicBezTo>
                <a:close/>
              </a:path>
            </a:pathLst>
          </a:custGeom>
          <a:solidFill>
            <a:srgbClr val="002060"/>
          </a:solidFill>
          <a:ln w="25400">
            <a:solidFill>
              <a:srgbClr val="F54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id-ID" sz="7200" b="1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endParaRPr lang="de-DE" sz="7200" b="1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3872" y="3671126"/>
            <a:ext cx="1371600" cy="1324740"/>
            <a:chOff x="1066800" y="2256660"/>
            <a:chExt cx="1371600" cy="1324740"/>
          </a:xfrm>
        </p:grpSpPr>
        <p:sp>
          <p:nvSpPr>
            <p:cNvPr id="10" name="Rectangle 9"/>
            <p:cNvSpPr/>
            <p:nvPr/>
          </p:nvSpPr>
          <p:spPr>
            <a:xfrm>
              <a:off x="1066800" y="2286000"/>
              <a:ext cx="1371600" cy="1295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1737360" y="2256660"/>
              <a:ext cx="45719" cy="685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926" y="3071810"/>
            <a:ext cx="6215074" cy="428628"/>
          </a:xfrm>
        </p:spPr>
        <p:txBody>
          <a:bodyPr>
            <a:normAutofit fontScale="90000"/>
          </a:bodyPr>
          <a:lstStyle/>
          <a:p>
            <a:r>
              <a:rPr lang="id-ID" sz="28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ESA153 – MATERI 1</a:t>
            </a:r>
            <a:endParaRPr lang="id-ID" sz="2800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3571876"/>
            <a:ext cx="6215106" cy="1571636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id-ID" sz="4400" b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TERIMAKASIH</a:t>
            </a:r>
            <a:endParaRPr lang="id-ID" sz="4400" b="1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743535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02.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88646" y="5583072"/>
            <a:ext cx="469133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70360" y="5978856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0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223658" y="3331030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 STATISTIK 1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223658" y="3707487"/>
            <a:ext cx="4920342" cy="298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PENGUJIAN HIPOTESIS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212770" y="5181600"/>
            <a:ext cx="4679710" cy="283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KORELASI DAN REGRESI SEDERHANA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4225474" y="4114800"/>
            <a:ext cx="4918526" cy="33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PENGUJIAN HIPOTESIS LANJUTAN 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4223658" y="4506686"/>
            <a:ext cx="4463142" cy="309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ANOVA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4203700" y="4876800"/>
            <a:ext cx="4940300" cy="336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7"/>
          <p:cNvSpPr txBox="1"/>
          <p:nvPr/>
        </p:nvSpPr>
        <p:spPr>
          <a:xfrm>
            <a:off x="4212766" y="566057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KORELASI DAN REGRESI SEDERHANA LANJUTAN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35896" y="478786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7"/>
          <p:cNvSpPr txBox="1"/>
          <p:nvPr/>
        </p:nvSpPr>
        <p:spPr>
          <a:xfrm>
            <a:off x="4213314" y="4838372"/>
            <a:ext cx="4463142" cy="309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ANOVA LANJUTAN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201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36816" y="407955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43235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817311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22256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122760" y="3327616"/>
            <a:ext cx="4724400" cy="302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KORELASI DAN REGRESI BERGANDA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91000" y="4082144"/>
            <a:ext cx="47244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4101152" y="3725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NONPARAMETRIK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094057" y="4118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NONPARAMETRIK LANJUTAN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4097595" y="4515799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NONPARAMETRIK LANJUTAN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4090500" y="4820599"/>
            <a:ext cx="5053500" cy="396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NONPARAMETRIK KORELASI DAN REGRESI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4079124" y="526987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PENGENALAN DAN PENGGUNAAN SOFTWARE STATISTIK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35896" y="6084004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4079189" y="612905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 SOFTWARE STATISTIK LANJUTAN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617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334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KONTRAK </a:t>
            </a:r>
            <a:r>
              <a:rPr lang="id-ID" sz="2800" b="1" dirty="0" smtClean="0">
                <a:latin typeface="Arial" charset="0"/>
                <a:cs typeface="Arial" charset="0"/>
              </a:rPr>
              <a:t>PER</a:t>
            </a:r>
            <a:r>
              <a:rPr lang="en-US" sz="2800" b="1" dirty="0" smtClean="0">
                <a:latin typeface="Arial" charset="0"/>
                <a:cs typeface="Arial" charset="0"/>
              </a:rPr>
              <a:t>KULIAH</a:t>
            </a:r>
            <a:r>
              <a:rPr lang="id-ID" sz="2800" b="1" dirty="0" smtClean="0">
                <a:latin typeface="Arial" charset="0"/>
                <a:cs typeface="Arial" charset="0"/>
              </a:rPr>
              <a:t>AN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626359"/>
            <a:ext cx="8153400" cy="446964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Toleransi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keterlambatan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diperkenankan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RFID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kecurangan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titip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menitipkan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dititipkan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mengumpulkan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dikurangi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8635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6382" y="762000"/>
            <a:ext cx="82296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75%,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diperkenankan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UAS. 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make up class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disepakati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hadir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3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PENILAIAN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802642"/>
            <a:ext cx="29690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Kelas Reguler: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Absensi	: 10% 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Tugas	          : 20%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UTS		: 30%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UAS		: 40%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802642"/>
            <a:ext cx="36051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Kelas Paralel: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Kuis online	         : 20% 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Tugas Online	: 20%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UTS		         : 30%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UAS		         :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0%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165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726810" y="1876368"/>
            <a:ext cx="7807590" cy="320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98744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/>
            <a:r>
              <a:rPr lang="id-ID" dirty="0">
                <a:latin typeface="Times New Roman" pitchFamily="18" charset="0"/>
                <a:cs typeface="Times New Roman" pitchFamily="18" charset="0"/>
              </a:rPr>
              <a:t>Daniel,W.W, Cross.C.L. 2013.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Biostatistics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. Edisi kesembilan. Amerika: John Wiley and Sons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82663" indent="-982663"/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982663" indent="-982663"/>
            <a:r>
              <a:rPr lang="id-ID" dirty="0">
                <a:latin typeface="Times New Roman" pitchFamily="18" charset="0"/>
                <a:cs typeface="Times New Roman" pitchFamily="18" charset="0"/>
              </a:rPr>
              <a:t>Mulyono, sri. 2006.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Statistika untuk Ekonomi dan Bisnis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, Edisi ketiga. Jakarta: Lembaga Penerbit Fakultas Ekonomi Universitas Indonesia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82663" indent="-982663"/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Sugiono, Prof. DR. 2017.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Statistika untuk Penelitian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. Bandung: Alfabeta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982663" indent="-982663"/>
            <a:r>
              <a:rPr lang="id-ID" dirty="0">
                <a:latin typeface="Times New Roman" pitchFamily="18" charset="0"/>
                <a:cs typeface="Times New Roman" pitchFamily="18" charset="0"/>
              </a:rPr>
              <a:t>Supranto, J. 2008.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Statistik Teori dan Aplikasi,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Edisi ketujuh;  Jilid 1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Jakarta: Erlangga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82663" indent="-982663"/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982663" indent="-982663"/>
            <a:r>
              <a:rPr lang="id-ID" dirty="0">
                <a:latin typeface="Times New Roman" pitchFamily="18" charset="0"/>
                <a:cs typeface="Times New Roman" pitchFamily="18" charset="0"/>
              </a:rPr>
              <a:t>Supranto, J. 2009.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Statistik Teori dan Aplikasi,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Edisi ketujuh;  Jilid 2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Jakarta: Erlangga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82663" indent="-982663"/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982663" indent="-982663"/>
            <a:r>
              <a:rPr lang="id-ID" dirty="0">
                <a:latin typeface="Times New Roman" pitchFamily="18" charset="0"/>
                <a:cs typeface="Times New Roman" pitchFamily="18" charset="0"/>
              </a:rPr>
              <a:t>Walpole, Ronald E. 2017.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Pengantar Statistika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, Edisi ketiga. Jakarta: Gramedia Pustaka Utama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82663" indent="-982663"/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900113" indent="-900113"/>
            <a:r>
              <a:rPr lang="id-ID" dirty="0">
                <a:latin typeface="Times New Roman" pitchFamily="18" charset="0"/>
                <a:cs typeface="Times New Roman" pitchFamily="18" charset="0"/>
              </a:rPr>
              <a:t>Walpole.R.E, Myers.R.H, Myers.S.L, Ye.K. 2012.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Probability &amp; Statistics for Engineers and Scientists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. Ninth ed. Amerika: Pearson Education.</a:t>
            </a:r>
          </a:p>
        </p:txBody>
      </p:sp>
    </p:spTree>
    <p:extLst>
      <p:ext uri="{BB962C8B-B14F-4D97-AF65-F5344CB8AC3E}">
        <p14:creationId xmlns:p14="http://schemas.microsoft.com/office/powerpoint/2010/main" val="41396664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800" b="1" dirty="0"/>
              <a:t>RENCANA PEMBELAJARAN SEMESTE</a:t>
            </a:r>
            <a:r>
              <a:rPr lang="en-US" sz="2800" b="1" dirty="0"/>
              <a:t>R </a:t>
            </a:r>
            <a:r>
              <a:rPr lang="id-ID" sz="2800" b="1" dirty="0" smtClean="0"/>
              <a:t>(RPS)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52600"/>
            <a:ext cx="684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Silahkan buka file RPS di ddp.esaunggul.ac.id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558033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489</Words>
  <Application>Microsoft Office PowerPoint</Application>
  <PresentationFormat>On-screen Show (4:3)</PresentationFormat>
  <Paragraphs>96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ESA155 – MATERI 1</vt:lpstr>
      <vt:lpstr>PowerPoint Presentation</vt:lpstr>
      <vt:lpstr>PowerPoint Presentation</vt:lpstr>
      <vt:lpstr>PowerPoint Presentation</vt:lpstr>
      <vt:lpstr>KONTRAK PERKULIAHAN</vt:lpstr>
      <vt:lpstr>PowerPoint Presentation</vt:lpstr>
      <vt:lpstr>PENILAIAN</vt:lpstr>
      <vt:lpstr>REFERENSI</vt:lpstr>
      <vt:lpstr>RENCANA PEMBELAJARAN SEMESTER (RPS)</vt:lpstr>
      <vt:lpstr>ESA153 – MATERI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ESA153 – STATISTIK 1</dc:title>
  <dc:creator>owner</dc:creator>
  <cp:lastModifiedBy>acer</cp:lastModifiedBy>
  <cp:revision>23</cp:revision>
  <dcterms:created xsi:type="dcterms:W3CDTF">2017-09-11T10:26:06Z</dcterms:created>
  <dcterms:modified xsi:type="dcterms:W3CDTF">2019-03-20T04:45:07Z</dcterms:modified>
</cp:coreProperties>
</file>