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024CB-392C-4CD4-9A5E-F4D2A0623F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FFAB-E5BE-40F1-9D86-FE13D5EC3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FAB-E5BE-40F1-9D86-FE13D5EC3D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 smtClean="0"/>
              <a:t>Bab</a:t>
            </a:r>
            <a:r>
              <a:rPr lang="en-US" sz="4000" smtClean="0"/>
              <a:t> 10 </a:t>
            </a:r>
            <a:r>
              <a:rPr lang="en-US" sz="4000" dirty="0" err="1" smtClean="0"/>
              <a:t>Analisis</a:t>
            </a:r>
            <a:r>
              <a:rPr lang="en-US" sz="4000" dirty="0" smtClean="0"/>
              <a:t> </a:t>
            </a:r>
            <a:r>
              <a:rPr lang="en-US" sz="4000" dirty="0" err="1" smtClean="0"/>
              <a:t>Regresi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Korelasi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50292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A.Regresi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artinya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variabel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variabel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terikat</a:t>
            </a:r>
            <a:r>
              <a:rPr lang="en-US" sz="2400" b="1" dirty="0" smtClean="0"/>
              <a:t> ( Y )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Variabel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Bebas</a:t>
            </a:r>
            <a:r>
              <a:rPr lang="en-US" sz="2400" b="1" dirty="0" smtClean="0"/>
              <a:t> ( X )</a:t>
            </a:r>
          </a:p>
          <a:p>
            <a:pPr algn="just"/>
            <a:r>
              <a:rPr lang="en-US" sz="2400" dirty="0" err="1" smtClean="0"/>
              <a:t>Regresi</a:t>
            </a:r>
            <a:r>
              <a:rPr lang="en-US" sz="2400" dirty="0" smtClean="0"/>
              <a:t>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regresi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sederhana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regresi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berganda</a:t>
            </a:r>
            <a:r>
              <a:rPr lang="en-US" sz="2400" b="1" dirty="0" smtClean="0"/>
              <a:t> ( </a:t>
            </a:r>
            <a:r>
              <a:rPr lang="en-US" sz="2400" b="1" dirty="0" err="1" smtClean="0"/>
              <a:t>mulpleregression</a:t>
            </a:r>
            <a:r>
              <a:rPr lang="en-US" sz="2400" b="1" dirty="0" smtClean="0"/>
              <a:t> )</a:t>
            </a:r>
            <a:r>
              <a:rPr lang="en-US" sz="2400" dirty="0" smtClean="0"/>
              <a:t>.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bentuknya</a:t>
            </a:r>
            <a:r>
              <a:rPr lang="en-US" sz="2400" dirty="0" smtClean="0"/>
              <a:t>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b="1" dirty="0" err="1" smtClean="0"/>
              <a:t>regresi</a:t>
            </a:r>
            <a:r>
              <a:rPr lang="en-US" sz="2400" b="1" dirty="0" smtClean="0"/>
              <a:t> linier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non linier.</a:t>
            </a:r>
            <a:r>
              <a:rPr lang="en-US" sz="2400" dirty="0" smtClean="0"/>
              <a:t>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diagram </a:t>
            </a:r>
            <a:r>
              <a:rPr lang="en-US" sz="2400" dirty="0" err="1" smtClean="0"/>
              <a:t>pencarnya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independent (X)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Dependent (Y)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.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non linier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</a:t>
            </a:r>
            <a:r>
              <a:rPr lang="en-US" sz="2400" dirty="0" err="1" smtClean="0"/>
              <a:t>eksponential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logaritmik</a:t>
            </a:r>
            <a:r>
              <a:rPr lang="en-US" sz="2400" dirty="0" smtClean="0"/>
              <a:t>.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gambarnya</a:t>
            </a:r>
            <a:r>
              <a:rPr lang="en-US" sz="2400" dirty="0" smtClean="0"/>
              <a:t>/</a:t>
            </a:r>
            <a:r>
              <a:rPr lang="en-US" sz="2400" dirty="0" err="1" smtClean="0"/>
              <a:t>kurvanya</a:t>
            </a:r>
            <a:r>
              <a:rPr lang="en-US" sz="2400" dirty="0" smtClean="0"/>
              <a:t>.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kurvanya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linier,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</a:t>
            </a:r>
            <a:r>
              <a:rPr lang="en-US" sz="2400" dirty="0" err="1" smtClean="0"/>
              <a:t>sepert</a:t>
            </a:r>
            <a:r>
              <a:rPr lang="en-US" sz="2400" dirty="0" smtClean="0"/>
              <a:t> U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bergelombang</a:t>
            </a:r>
            <a:r>
              <a:rPr lang="en-US" sz="2400" dirty="0" smtClean="0"/>
              <a:t> </a:t>
            </a:r>
            <a:r>
              <a:rPr lang="en-US" sz="2400" dirty="0" err="1" smtClean="0"/>
              <a:t>naik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eksponential</a:t>
            </a:r>
            <a:r>
              <a:rPr lang="en-US" sz="2400" dirty="0" smtClean="0"/>
              <a:t>/</a:t>
            </a:r>
            <a:r>
              <a:rPr lang="en-US" sz="2400" dirty="0" err="1" smtClean="0"/>
              <a:t>logaritmik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27473" cy="6026727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I.Regresi</a:t>
            </a:r>
            <a:r>
              <a:rPr lang="en-US" sz="2400" b="1" dirty="0" smtClean="0"/>
              <a:t> Linier </a:t>
            </a:r>
            <a:r>
              <a:rPr lang="en-US" sz="2400" b="1" dirty="0" err="1" smtClean="0"/>
              <a:t>sederhana</a:t>
            </a:r>
            <a:r>
              <a:rPr lang="en-US" sz="2400" b="1" dirty="0" smtClean="0"/>
              <a:t>  </a:t>
            </a:r>
          </a:p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terikat</a:t>
            </a:r>
            <a:r>
              <a:rPr lang="en-US" sz="2400" dirty="0" smtClean="0"/>
              <a:t>/dependent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(Y)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datu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/independent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(X).</a:t>
            </a:r>
          </a:p>
          <a:p>
            <a:pPr algn="just"/>
            <a:r>
              <a:rPr lang="en-US" sz="2400" b="1" dirty="0" err="1" smtClean="0"/>
              <a:t>Formulasinya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dirty="0" smtClean="0"/>
              <a:t>  :   </a:t>
            </a:r>
            <a:r>
              <a:rPr lang="en-US" sz="2400" b="1" dirty="0" smtClean="0"/>
              <a:t> Y  =  a  +  </a:t>
            </a:r>
            <a:r>
              <a:rPr lang="en-US" sz="2400" b="1" dirty="0" err="1" smtClean="0"/>
              <a:t>bX</a:t>
            </a:r>
            <a:r>
              <a:rPr lang="en-US" sz="2400" b="1" dirty="0" smtClean="0"/>
              <a:t>   ,  </a:t>
            </a:r>
            <a:r>
              <a:rPr lang="en-US" sz="2400" b="1" dirty="0" err="1" smtClean="0"/>
              <a:t>dimana</a:t>
            </a:r>
            <a:r>
              <a:rPr lang="en-US" sz="2400" b="1" dirty="0" smtClean="0"/>
              <a:t>  :</a:t>
            </a:r>
          </a:p>
          <a:p>
            <a:pPr algn="just"/>
            <a:r>
              <a:rPr lang="en-US" sz="2400" dirty="0" smtClean="0"/>
              <a:t>                                              Y  = 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terikat</a:t>
            </a:r>
            <a:r>
              <a:rPr lang="en-US" sz="2400" dirty="0" smtClean="0"/>
              <a:t>/dependent </a:t>
            </a:r>
            <a:r>
              <a:rPr lang="en-US" sz="2400" dirty="0" err="1" smtClean="0"/>
              <a:t>variabel</a:t>
            </a:r>
            <a:endParaRPr lang="en-US" sz="2400" dirty="0" smtClean="0"/>
          </a:p>
          <a:p>
            <a:pPr algn="just"/>
            <a:r>
              <a:rPr lang="en-US" sz="2400" dirty="0" smtClean="0"/>
              <a:t>                                              X  = 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endParaRPr lang="en-US" sz="2400" dirty="0" smtClean="0"/>
          </a:p>
          <a:p>
            <a:pPr algn="just"/>
            <a:r>
              <a:rPr lang="en-US" sz="2400" dirty="0" smtClean="0"/>
              <a:t>                                              b  = 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regresi</a:t>
            </a:r>
            <a:endParaRPr lang="en-US" sz="2400" dirty="0" smtClean="0"/>
          </a:p>
          <a:p>
            <a:pPr algn="just"/>
            <a:r>
              <a:rPr lang="en-US" sz="2400" dirty="0" smtClean="0"/>
              <a:t>                                              a  =  </a:t>
            </a:r>
            <a:r>
              <a:rPr lang="en-US" sz="2400" dirty="0" err="1" smtClean="0"/>
              <a:t>Konstanta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b="1" dirty="0" err="1" smtClean="0"/>
              <a:t>II.Metode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Perhitungan</a:t>
            </a:r>
            <a:r>
              <a:rPr lang="en-US" sz="2400" b="1" dirty="0" smtClean="0"/>
              <a:t>  </a:t>
            </a:r>
          </a:p>
          <a:p>
            <a:pPr algn="just"/>
            <a:r>
              <a:rPr lang="en-US" sz="2400" b="1" dirty="0" smtClean="0"/>
              <a:t>    b  =  n ∑ XY - ∑X ∑Y  /  n ∑ X</a:t>
            </a:r>
            <a:r>
              <a:rPr lang="en-US" sz="2400" b="1" baseline="30000" dirty="0" smtClean="0"/>
              <a:t>2 </a:t>
            </a:r>
            <a:r>
              <a:rPr lang="en-US" sz="2400" b="1" dirty="0" smtClean="0"/>
              <a:t> -  ( ∑X )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     </a:t>
            </a:r>
          </a:p>
          <a:p>
            <a:pPr algn="just"/>
            <a:r>
              <a:rPr lang="en-US" sz="2400" b="1" dirty="0" smtClean="0"/>
              <a:t>    a  =  ∑ Y  -  b ∑ X   /   n   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   a  =  Y rata-rata – b. X rata-rata</a:t>
            </a:r>
          </a:p>
          <a:p>
            <a:pPr algn="just"/>
            <a:r>
              <a:rPr lang="en-US" sz="2400" b="1" baseline="30000" dirty="0" smtClean="0"/>
              <a:t> </a:t>
            </a:r>
          </a:p>
          <a:p>
            <a:pPr algn="just"/>
            <a:endParaRPr lang="en-US" sz="2400" b="1" baseline="30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480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399"/>
            <a:ext cx="8229600" cy="556260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err="1" smtClean="0"/>
              <a:t>III.Kesalahan</a:t>
            </a:r>
            <a:r>
              <a:rPr lang="en-US" sz="9600" dirty="0" smtClean="0"/>
              <a:t> Baku ( standard Error ) </a:t>
            </a:r>
            <a:r>
              <a:rPr lang="en-US" sz="9600" dirty="0" err="1" smtClean="0"/>
              <a:t>Regresi</a:t>
            </a:r>
            <a:r>
              <a:rPr lang="en-US" sz="9600" dirty="0" smtClean="0"/>
              <a:t>  </a:t>
            </a:r>
          </a:p>
          <a:p>
            <a:pPr>
              <a:buNone/>
            </a:pPr>
            <a:r>
              <a:rPr lang="en-US" sz="9600" dirty="0" smtClean="0"/>
              <a:t> Se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=   ∑ y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– b</a:t>
            </a:r>
            <a:r>
              <a:rPr lang="en-US" sz="9600" baseline="30000" dirty="0" smtClean="0"/>
              <a:t>2  </a:t>
            </a:r>
            <a:r>
              <a:rPr lang="en-US" sz="9600" dirty="0" smtClean="0"/>
              <a:t> ∑ x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 / n - 2</a:t>
            </a:r>
            <a:r>
              <a:rPr lang="en-US" sz="9600" baseline="30000" dirty="0" smtClean="0"/>
              <a:t>  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Sa</a:t>
            </a:r>
            <a:r>
              <a:rPr lang="en-US" sz="9600" baseline="30000" dirty="0" smtClean="0"/>
              <a:t>2 </a:t>
            </a:r>
            <a:r>
              <a:rPr lang="en-US" sz="9600" dirty="0" smtClean="0"/>
              <a:t> =  Se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( 1/n  +  X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/ ∑x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)  </a:t>
            </a:r>
          </a:p>
          <a:p>
            <a:pPr>
              <a:buNone/>
            </a:pPr>
            <a:r>
              <a:rPr lang="en-US" sz="9600" dirty="0" smtClean="0"/>
              <a:t> Sb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 =  Se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 / ∑ x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9600" dirty="0" smtClean="0"/>
              <a:t> </a:t>
            </a:r>
            <a:r>
              <a:rPr lang="en-US" sz="9600" dirty="0" err="1" smtClean="0"/>
              <a:t>Keterangan</a:t>
            </a:r>
            <a:r>
              <a:rPr lang="en-US" sz="9600" dirty="0" smtClean="0"/>
              <a:t>  :   ∑ x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=  ∑ X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– (∑ X)</a:t>
            </a:r>
            <a:r>
              <a:rPr lang="en-US" sz="9600" baseline="30000" dirty="0" smtClean="0"/>
              <a:t>2 </a:t>
            </a:r>
            <a:r>
              <a:rPr lang="en-US" sz="9600" dirty="0" smtClean="0"/>
              <a:t> / n </a:t>
            </a:r>
          </a:p>
          <a:p>
            <a:pPr>
              <a:buNone/>
            </a:pPr>
            <a:r>
              <a:rPr lang="en-US" sz="9600" dirty="0" smtClean="0"/>
              <a:t>                           ∑ y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=  ∑ Y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-  ( ∑ Y)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/ n      </a:t>
            </a:r>
          </a:p>
          <a:p>
            <a:pPr>
              <a:buNone/>
            </a:pPr>
            <a:r>
              <a:rPr lang="en-US" sz="9600" dirty="0" smtClean="0"/>
              <a:t>                            y, x  =  </a:t>
            </a:r>
            <a:r>
              <a:rPr lang="en-US" sz="9600" dirty="0" err="1" smtClean="0"/>
              <a:t>variabel</a:t>
            </a:r>
            <a:r>
              <a:rPr lang="en-US" sz="9600" dirty="0" smtClean="0"/>
              <a:t> </a:t>
            </a:r>
            <a:r>
              <a:rPr lang="en-US" sz="9600" dirty="0" err="1" smtClean="0"/>
              <a:t>kecil</a:t>
            </a:r>
            <a:r>
              <a:rPr lang="en-US" sz="9600" dirty="0" smtClean="0"/>
              <a:t>, </a:t>
            </a:r>
            <a:r>
              <a:rPr lang="en-US" sz="9600" dirty="0" err="1" smtClean="0"/>
              <a:t>dapat</a:t>
            </a:r>
            <a:r>
              <a:rPr lang="en-US" sz="9600" dirty="0" smtClean="0"/>
              <a:t> </a:t>
            </a:r>
            <a:r>
              <a:rPr lang="en-US" sz="9600" dirty="0" err="1" smtClean="0"/>
              <a:t>dicari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                           Y, X  =  </a:t>
            </a:r>
            <a:r>
              <a:rPr lang="en-US" sz="9600" dirty="0" err="1" smtClean="0"/>
              <a:t>variabel</a:t>
            </a:r>
            <a:r>
              <a:rPr lang="en-US" sz="9600" dirty="0" smtClean="0"/>
              <a:t> </a:t>
            </a:r>
            <a:r>
              <a:rPr lang="en-US" sz="9600" dirty="0" err="1" smtClean="0"/>
              <a:t>besar</a:t>
            </a:r>
            <a:r>
              <a:rPr lang="en-US" sz="9600" dirty="0" smtClean="0"/>
              <a:t>, </a:t>
            </a:r>
            <a:r>
              <a:rPr lang="en-US" sz="9600" dirty="0" err="1" smtClean="0"/>
              <a:t>lihat</a:t>
            </a:r>
            <a:r>
              <a:rPr lang="en-US" sz="9600" dirty="0" smtClean="0"/>
              <a:t> </a:t>
            </a:r>
            <a:r>
              <a:rPr lang="en-US" sz="9600" dirty="0" err="1" smtClean="0"/>
              <a:t>tabel</a:t>
            </a:r>
            <a:r>
              <a:rPr lang="en-US" sz="9600" dirty="0" smtClean="0"/>
              <a:t>  </a:t>
            </a:r>
          </a:p>
          <a:p>
            <a:pPr>
              <a:buNone/>
            </a:pPr>
            <a:r>
              <a:rPr lang="en-US" sz="9600" dirty="0" smtClean="0"/>
              <a:t>                             Se  =  </a:t>
            </a:r>
            <a:r>
              <a:rPr lang="en-US" sz="9600" dirty="0" err="1" smtClean="0"/>
              <a:t>kesalahan</a:t>
            </a:r>
            <a:r>
              <a:rPr lang="en-US" sz="9600" dirty="0" smtClean="0"/>
              <a:t> </a:t>
            </a:r>
            <a:r>
              <a:rPr lang="en-US" sz="9600" dirty="0" err="1" smtClean="0"/>
              <a:t>baku</a:t>
            </a:r>
            <a:r>
              <a:rPr lang="en-US" sz="9600" dirty="0" smtClean="0"/>
              <a:t> </a:t>
            </a:r>
            <a:r>
              <a:rPr lang="en-US" sz="9600" dirty="0" err="1" smtClean="0"/>
              <a:t>kuadrat</a:t>
            </a:r>
            <a:r>
              <a:rPr lang="en-US" sz="9600" dirty="0" smtClean="0"/>
              <a:t> </a:t>
            </a:r>
            <a:r>
              <a:rPr lang="en-US" sz="9600" dirty="0" err="1" smtClean="0"/>
              <a:t>terkrcil</a:t>
            </a: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9600" dirty="0" smtClean="0"/>
              <a:t>                             Sa  =  </a:t>
            </a:r>
            <a:r>
              <a:rPr lang="en-US" sz="9600" dirty="0" err="1" smtClean="0"/>
              <a:t>kesalahan</a:t>
            </a:r>
            <a:r>
              <a:rPr lang="en-US" sz="9600" dirty="0" smtClean="0"/>
              <a:t> </a:t>
            </a:r>
            <a:r>
              <a:rPr lang="en-US" sz="9600" dirty="0" err="1" smtClean="0"/>
              <a:t>baku</a:t>
            </a:r>
            <a:r>
              <a:rPr lang="en-US" sz="9600" dirty="0" smtClean="0"/>
              <a:t> </a:t>
            </a:r>
            <a:r>
              <a:rPr lang="en-US" sz="9600" dirty="0" err="1" smtClean="0"/>
              <a:t>regresi</a:t>
            </a:r>
            <a:r>
              <a:rPr lang="en-US" sz="9600" dirty="0" smtClean="0"/>
              <a:t> a     </a:t>
            </a:r>
          </a:p>
          <a:p>
            <a:pPr>
              <a:buNone/>
            </a:pPr>
            <a:r>
              <a:rPr lang="en-US" sz="9600" dirty="0" smtClean="0"/>
              <a:t>                             </a:t>
            </a:r>
            <a:r>
              <a:rPr lang="en-US" sz="9600" dirty="0" err="1" smtClean="0"/>
              <a:t>Sb</a:t>
            </a:r>
            <a:r>
              <a:rPr lang="en-US" sz="9600" dirty="0" smtClean="0"/>
              <a:t>  =  </a:t>
            </a:r>
            <a:r>
              <a:rPr lang="en-US" sz="9600" dirty="0" err="1" smtClean="0"/>
              <a:t>kesalahan</a:t>
            </a:r>
            <a:r>
              <a:rPr lang="en-US" sz="9600" dirty="0" smtClean="0"/>
              <a:t> </a:t>
            </a:r>
            <a:r>
              <a:rPr lang="en-US" sz="9600" dirty="0" err="1" smtClean="0"/>
              <a:t>daku</a:t>
            </a:r>
            <a:r>
              <a:rPr lang="en-US" sz="9600" dirty="0" smtClean="0"/>
              <a:t> </a:t>
            </a:r>
            <a:r>
              <a:rPr lang="en-US" sz="9600" dirty="0" err="1" smtClean="0"/>
              <a:t>regresi</a:t>
            </a:r>
            <a:r>
              <a:rPr lang="en-US" sz="9600" dirty="0" smtClean="0"/>
              <a:t> b       </a:t>
            </a:r>
          </a:p>
          <a:p>
            <a:pPr>
              <a:buNone/>
            </a:pPr>
            <a:r>
              <a:rPr lang="en-US" sz="9600" b="1" dirty="0" smtClean="0"/>
              <a:t>KORELASI</a:t>
            </a:r>
            <a:r>
              <a:rPr lang="en-US" sz="9600" dirty="0" smtClean="0"/>
              <a:t>  </a:t>
            </a:r>
            <a:r>
              <a:rPr lang="en-US" sz="9600" dirty="0" err="1" smtClean="0"/>
              <a:t>adalah</a:t>
            </a:r>
            <a:r>
              <a:rPr lang="en-US" sz="9600" dirty="0" smtClean="0"/>
              <a:t> </a:t>
            </a:r>
            <a:r>
              <a:rPr lang="en-US" sz="9600" dirty="0" err="1" smtClean="0"/>
              <a:t>analisis</a:t>
            </a:r>
            <a:r>
              <a:rPr lang="en-US" sz="9600" dirty="0" smtClean="0"/>
              <a:t> yang </a:t>
            </a:r>
            <a:r>
              <a:rPr lang="en-US" sz="9600" dirty="0" err="1" smtClean="0"/>
              <a:t>tersusun</a:t>
            </a:r>
            <a:r>
              <a:rPr lang="en-US" sz="9600" dirty="0" smtClean="0"/>
              <a:t> </a:t>
            </a:r>
            <a:r>
              <a:rPr lang="en-US" sz="9600" dirty="0" err="1" smtClean="0"/>
              <a:t>untuk</a:t>
            </a:r>
            <a:r>
              <a:rPr lang="en-US" sz="9600" dirty="0" smtClean="0"/>
              <a:t> </a:t>
            </a:r>
            <a:r>
              <a:rPr lang="en-US" sz="9600" dirty="0" err="1" smtClean="0"/>
              <a:t>mengetahui</a:t>
            </a: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9600" dirty="0" err="1" smtClean="0"/>
              <a:t>Kekuatan</a:t>
            </a:r>
            <a:r>
              <a:rPr lang="en-US" sz="9600" dirty="0" smtClean="0"/>
              <a:t> </a:t>
            </a:r>
            <a:r>
              <a:rPr lang="en-US" sz="9600" dirty="0" err="1" smtClean="0"/>
              <a:t>hubungan</a:t>
            </a:r>
            <a:r>
              <a:rPr lang="en-US" sz="9600" dirty="0" smtClean="0"/>
              <a:t> </a:t>
            </a:r>
            <a:r>
              <a:rPr lang="en-US" sz="9600" dirty="0" err="1" smtClean="0"/>
              <a:t>antara</a:t>
            </a:r>
            <a:r>
              <a:rPr lang="en-US" sz="9600" dirty="0" smtClean="0"/>
              <a:t> </a:t>
            </a:r>
            <a:r>
              <a:rPr lang="en-US" sz="9600" dirty="0" err="1" smtClean="0"/>
              <a:t>variabel</a:t>
            </a:r>
            <a:r>
              <a:rPr lang="en-US" sz="9600" dirty="0" smtClean="0"/>
              <a:t> </a:t>
            </a:r>
            <a:r>
              <a:rPr lang="en-US" sz="9600" dirty="0" err="1" smtClean="0"/>
              <a:t>terikat</a:t>
            </a:r>
            <a:r>
              <a:rPr lang="en-US" sz="9600" dirty="0" smtClean="0"/>
              <a:t> (y) </a:t>
            </a:r>
            <a:r>
              <a:rPr lang="en-US" sz="9600" dirty="0" err="1" smtClean="0"/>
              <a:t>dengan</a:t>
            </a:r>
            <a:r>
              <a:rPr lang="en-US" sz="9600" dirty="0" smtClean="0"/>
              <a:t> </a:t>
            </a:r>
            <a:r>
              <a:rPr lang="en-US" sz="9600" dirty="0" err="1" smtClean="0"/>
              <a:t>variabel</a:t>
            </a:r>
            <a:endParaRPr lang="en-US" sz="9600" dirty="0" smtClean="0"/>
          </a:p>
          <a:p>
            <a:pPr>
              <a:buNone/>
            </a:pPr>
            <a:r>
              <a:rPr lang="en-US" sz="9600" dirty="0" err="1" smtClean="0"/>
              <a:t>bebas</a:t>
            </a:r>
            <a:r>
              <a:rPr lang="en-US" sz="9600" dirty="0" smtClean="0"/>
              <a:t> (x)</a:t>
            </a:r>
          </a:p>
          <a:p>
            <a:pPr>
              <a:buNone/>
            </a:pPr>
            <a:r>
              <a:rPr lang="en-US" sz="9600" dirty="0" smtClean="0"/>
              <a:t>  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2800" baseline="30000" dirty="0" smtClean="0"/>
              <a:t>            </a:t>
            </a:r>
          </a:p>
          <a:p>
            <a:pPr>
              <a:buNone/>
            </a:pPr>
            <a:endParaRPr lang="en-US" sz="2800" baseline="300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baseline="30000" dirty="0" smtClean="0"/>
              <a:t>   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 </a:t>
            </a:r>
          </a:p>
          <a:p>
            <a:pPr>
              <a:buNone/>
            </a:pPr>
            <a:r>
              <a:rPr lang="en-US" sz="2800" dirty="0" err="1" smtClean="0"/>
              <a:t>Koefisien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korelasi</a:t>
            </a:r>
            <a:r>
              <a:rPr lang="en-US" sz="2800" dirty="0" smtClean="0"/>
              <a:t> ( r )  </a:t>
            </a:r>
          </a:p>
          <a:p>
            <a:pPr>
              <a:buNone/>
            </a:pPr>
            <a:r>
              <a:rPr lang="en-US" sz="2800" b="1" dirty="0" err="1" smtClean="0"/>
              <a:t>Batasan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koefisien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korelasi</a:t>
            </a:r>
            <a:r>
              <a:rPr lang="en-US" sz="2800" b="1" dirty="0" smtClean="0"/>
              <a:t> (r) </a:t>
            </a:r>
          </a:p>
          <a:p>
            <a:pPr>
              <a:buNone/>
            </a:pPr>
            <a:r>
              <a:rPr lang="en-US" sz="2800" dirty="0" smtClean="0"/>
              <a:t>1.Jika  r </a:t>
            </a:r>
            <a:r>
              <a:rPr lang="en-US" sz="2800" dirty="0" err="1" smtClean="0"/>
              <a:t>hasilnya</a:t>
            </a:r>
            <a:r>
              <a:rPr lang="en-US" sz="2800" dirty="0" smtClean="0"/>
              <a:t> 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0  </a:t>
            </a:r>
            <a:r>
              <a:rPr lang="en-US" sz="2800" dirty="0" err="1" smtClean="0"/>
              <a:t>sd</a:t>
            </a:r>
            <a:r>
              <a:rPr lang="en-US" sz="2800" dirty="0" smtClean="0"/>
              <a:t>  0,50 </a:t>
            </a:r>
            <a:r>
              <a:rPr lang="en-US" sz="2800" dirty="0" err="1" smtClean="0"/>
              <a:t>disebut</a:t>
            </a:r>
            <a:endParaRPr lang="en-US" sz="2800" dirty="0" smtClean="0"/>
          </a:p>
          <a:p>
            <a:pPr>
              <a:buNone/>
            </a:pPr>
            <a:r>
              <a:rPr lang="en-US" sz="2800" b="1" dirty="0" err="1" smtClean="0"/>
              <a:t>kuat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positif</a:t>
            </a:r>
            <a:r>
              <a:rPr lang="en-US" sz="2800" b="1" dirty="0" smtClean="0"/>
              <a:t>.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r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0,50 </a:t>
            </a:r>
            <a:r>
              <a:rPr lang="en-US" sz="2800" dirty="0" err="1" smtClean="0"/>
              <a:t>sd</a:t>
            </a:r>
            <a:r>
              <a:rPr lang="en-US" sz="2800" dirty="0" smtClean="0"/>
              <a:t> &lt;1 </a:t>
            </a:r>
            <a:r>
              <a:rPr lang="en-US" sz="2800" dirty="0" err="1" smtClean="0"/>
              <a:t>disebut</a:t>
            </a:r>
            <a:endParaRPr lang="en-US" sz="2800" dirty="0" smtClean="0"/>
          </a:p>
          <a:p>
            <a:pPr>
              <a:buNone/>
            </a:pPr>
            <a:r>
              <a:rPr lang="en-US" sz="2800" b="1" dirty="0" err="1" smtClean="0"/>
              <a:t>lemah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positip</a:t>
            </a:r>
            <a:r>
              <a:rPr lang="en-US" sz="2800" b="1" dirty="0" smtClean="0"/>
              <a:t>  </a:t>
            </a:r>
          </a:p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Jika</a:t>
            </a:r>
            <a:r>
              <a:rPr lang="en-US" sz="2800" dirty="0" smtClean="0"/>
              <a:t> r </a:t>
            </a:r>
            <a:r>
              <a:rPr lang="en-US" sz="2800" dirty="0" err="1" smtClean="0"/>
              <a:t>hasilnya</a:t>
            </a:r>
            <a:r>
              <a:rPr lang="en-US" sz="2800" dirty="0" smtClean="0"/>
              <a:t> 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0 </a:t>
            </a:r>
            <a:r>
              <a:rPr lang="en-US" sz="2800" dirty="0" err="1" smtClean="0"/>
              <a:t>sd</a:t>
            </a:r>
            <a:r>
              <a:rPr lang="en-US" sz="2800" dirty="0" smtClean="0"/>
              <a:t> – 0,50 </a:t>
            </a:r>
            <a:r>
              <a:rPr lang="en-US" sz="2800" dirty="0" err="1" smtClean="0"/>
              <a:t>disebut</a:t>
            </a:r>
            <a:endParaRPr lang="en-US" sz="2800" dirty="0" smtClean="0"/>
          </a:p>
          <a:p>
            <a:pPr>
              <a:buNone/>
            </a:pPr>
            <a:r>
              <a:rPr lang="en-US" sz="2800" b="1" dirty="0" err="1" smtClean="0"/>
              <a:t>Lemah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negatif</a:t>
            </a:r>
            <a:r>
              <a:rPr lang="en-US" sz="2800" b="1" dirty="0" smtClean="0"/>
              <a:t>.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r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0,50 </a:t>
            </a:r>
            <a:r>
              <a:rPr lang="en-US" sz="2800" dirty="0" err="1" smtClean="0"/>
              <a:t>sd</a:t>
            </a:r>
            <a:r>
              <a:rPr lang="en-US" sz="2800" dirty="0" smtClean="0"/>
              <a:t> &gt; -1 </a:t>
            </a:r>
            <a:r>
              <a:rPr lang="en-US" sz="2800" dirty="0" err="1" smtClean="0"/>
              <a:t>disebut</a:t>
            </a:r>
            <a:endParaRPr lang="en-US" sz="2800" dirty="0" smtClean="0"/>
          </a:p>
          <a:p>
            <a:pPr>
              <a:buNone/>
            </a:pPr>
            <a:r>
              <a:rPr lang="en-US" sz="2800" b="1" dirty="0" err="1" smtClean="0"/>
              <a:t>Kuat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positif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5715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Formulasinya</a:t>
            </a:r>
            <a:r>
              <a:rPr lang="en-US" dirty="0" smtClean="0"/>
              <a:t> </a:t>
            </a:r>
            <a:r>
              <a:rPr lang="en-US" dirty="0" err="1" smtClean="0"/>
              <a:t>adal.ah</a:t>
            </a:r>
            <a:r>
              <a:rPr lang="en-US" dirty="0" smtClean="0"/>
              <a:t>   r = ∑ x y  / (√∑x</a:t>
            </a:r>
            <a:r>
              <a:rPr lang="en-US" baseline="30000" dirty="0" smtClean="0"/>
              <a:t>2 </a:t>
            </a:r>
            <a:r>
              <a:rPr lang="en-US" dirty="0" smtClean="0"/>
              <a:t>). (√∑y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:  ∑ x y = ∑ X Y – (∑ X ) . (∑ Y) / 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448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Bab 10 Analisis Regresi dan Korelasi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 STATISTIKA</dc:title>
  <dc:creator>user</dc:creator>
  <cp:lastModifiedBy>May</cp:lastModifiedBy>
  <cp:revision>164</cp:revision>
  <dcterms:created xsi:type="dcterms:W3CDTF">2012-02-17T00:53:45Z</dcterms:created>
  <dcterms:modified xsi:type="dcterms:W3CDTF">2015-03-13T04:51:05Z</dcterms:modified>
</cp:coreProperties>
</file>