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024CB-392C-4CD4-9A5E-F4D2A0623F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FFAB-E5BE-40F1-9D86-FE13D5EC3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1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FAB-E5BE-40F1-9D86-FE13D5EC3D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 smtClean="0"/>
              <a:t>Bab</a:t>
            </a:r>
            <a:r>
              <a:rPr lang="en-US" sz="4000" dirty="0" smtClean="0"/>
              <a:t> 11 </a:t>
            </a:r>
            <a:r>
              <a:rPr lang="en-US" sz="4000" dirty="0" err="1" smtClean="0"/>
              <a:t>Pendugaan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Pengujian</a:t>
            </a:r>
            <a:r>
              <a:rPr lang="en-US" sz="4000" dirty="0" smtClean="0"/>
              <a:t> </a:t>
            </a:r>
            <a:r>
              <a:rPr lang="en-US" sz="4000" dirty="0" err="1" smtClean="0"/>
              <a:t>Hipotesis</a:t>
            </a:r>
            <a:r>
              <a:rPr lang="en-US" sz="4000" dirty="0" smtClean="0"/>
              <a:t> </a:t>
            </a:r>
            <a:r>
              <a:rPr lang="en-US" sz="4000" dirty="0" err="1" smtClean="0"/>
              <a:t>Regresi</a:t>
            </a:r>
            <a:r>
              <a:rPr lang="en-US" sz="4000" dirty="0" smtClean="0"/>
              <a:t> Linier </a:t>
            </a:r>
            <a:r>
              <a:rPr lang="en-US" sz="4000" dirty="0" err="1" smtClean="0"/>
              <a:t>Sederhana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5029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A. </a:t>
            </a:r>
            <a:r>
              <a:rPr lang="en-US" sz="2800" b="1" dirty="0" err="1" smtClean="0"/>
              <a:t>Pendugaan</a:t>
            </a:r>
            <a:r>
              <a:rPr lang="en-US" sz="2800" b="1" dirty="0" smtClean="0"/>
              <a:t> interval </a:t>
            </a:r>
            <a:r>
              <a:rPr lang="en-US" sz="2800" b="1" dirty="0" err="1" smtClean="0"/>
              <a:t>Regresi</a:t>
            </a:r>
            <a:r>
              <a:rPr lang="en-US" sz="2800" b="1" dirty="0" smtClean="0"/>
              <a:t> Linier </a:t>
            </a:r>
            <a:r>
              <a:rPr lang="en-US" sz="2800" b="1" dirty="0" err="1" smtClean="0"/>
              <a:t>sederhana</a:t>
            </a:r>
            <a:r>
              <a:rPr lang="en-US" sz="2800" b="1" dirty="0" smtClean="0"/>
              <a:t>  </a:t>
            </a:r>
          </a:p>
          <a:p>
            <a:pPr algn="just"/>
            <a:r>
              <a:rPr lang="en-US" sz="2800" b="1" dirty="0" smtClean="0"/>
              <a:t>     1. </a:t>
            </a:r>
            <a:r>
              <a:rPr lang="en-US" sz="2800" b="1" dirty="0" err="1" smtClean="0"/>
              <a:t>Pendugaan</a:t>
            </a:r>
            <a:r>
              <a:rPr lang="en-US" sz="2800" b="1" dirty="0" smtClean="0"/>
              <a:t> interval </a:t>
            </a:r>
            <a:r>
              <a:rPr lang="en-US" sz="2800" b="1" dirty="0" err="1" smtClean="0"/>
              <a:t>regresi</a:t>
            </a:r>
            <a:r>
              <a:rPr lang="en-US" sz="2800" b="1" dirty="0" smtClean="0"/>
              <a:t> B</a:t>
            </a:r>
          </a:p>
          <a:p>
            <a:pPr algn="just"/>
            <a:r>
              <a:rPr lang="en-US" sz="2800" dirty="0" smtClean="0"/>
              <a:t>          b – t</a:t>
            </a:r>
            <a:r>
              <a:rPr lang="el-GR" sz="2800" baseline="-25000" dirty="0" smtClean="0"/>
              <a:t>α</a:t>
            </a:r>
            <a:r>
              <a:rPr lang="en-US" sz="2800" baseline="-25000" dirty="0" smtClean="0"/>
              <a:t>/2</a:t>
            </a:r>
            <a:r>
              <a:rPr lang="en-US" sz="2800" dirty="0" smtClean="0"/>
              <a:t> </a:t>
            </a:r>
            <a:r>
              <a:rPr lang="en-US" sz="2800" dirty="0" err="1" smtClean="0"/>
              <a:t>Sb</a:t>
            </a:r>
            <a:r>
              <a:rPr lang="en-US" sz="2800" dirty="0" smtClean="0"/>
              <a:t>  ≤ B  ≤  b + t</a:t>
            </a:r>
            <a:r>
              <a:rPr lang="el-GR" sz="2800" baseline="-25000" dirty="0" smtClean="0"/>
              <a:t>α</a:t>
            </a:r>
            <a:r>
              <a:rPr lang="en-US" sz="2800" baseline="-25000" dirty="0" smtClean="0"/>
              <a:t>/2  </a:t>
            </a:r>
            <a:r>
              <a:rPr lang="en-US" sz="2800" dirty="0" err="1" smtClean="0"/>
              <a:t>Sb</a:t>
            </a:r>
            <a:endParaRPr lang="en-US" sz="2800" baseline="-25000" dirty="0" smtClean="0"/>
          </a:p>
          <a:p>
            <a:pPr algn="just"/>
            <a:r>
              <a:rPr lang="en-US" sz="2800" dirty="0" smtClean="0"/>
              <a:t>     </a:t>
            </a:r>
            <a:r>
              <a:rPr lang="en-US" sz="2800" b="1" dirty="0" smtClean="0"/>
              <a:t>2. </a:t>
            </a:r>
            <a:r>
              <a:rPr lang="en-US" sz="2800" b="1" dirty="0" err="1" smtClean="0"/>
              <a:t>Pendugaan</a:t>
            </a:r>
            <a:r>
              <a:rPr lang="en-US" sz="2800" b="1" dirty="0" smtClean="0"/>
              <a:t> interval </a:t>
            </a:r>
            <a:r>
              <a:rPr lang="en-US" sz="2800" b="1" dirty="0" err="1" smtClean="0"/>
              <a:t>regresi</a:t>
            </a:r>
            <a:r>
              <a:rPr lang="en-US" sz="2800" b="1" dirty="0" smtClean="0"/>
              <a:t> A   </a:t>
            </a:r>
          </a:p>
          <a:p>
            <a:pPr algn="just"/>
            <a:r>
              <a:rPr lang="en-US" sz="2800" dirty="0" smtClean="0"/>
              <a:t>          a – t</a:t>
            </a:r>
            <a:r>
              <a:rPr lang="el-GR" sz="2800" baseline="-25000" dirty="0" smtClean="0"/>
              <a:t>α</a:t>
            </a:r>
            <a:r>
              <a:rPr lang="en-US" sz="2800" baseline="-25000" dirty="0" smtClean="0"/>
              <a:t>/2  </a:t>
            </a:r>
            <a:r>
              <a:rPr lang="en-US" sz="2800" dirty="0" smtClean="0"/>
              <a:t>Sa  ≤ A  ≤  a + t</a:t>
            </a:r>
            <a:r>
              <a:rPr lang="el-GR" sz="2800" baseline="-25000" dirty="0" smtClean="0"/>
              <a:t>α</a:t>
            </a:r>
            <a:r>
              <a:rPr lang="en-US" sz="2800" baseline="-25000" dirty="0" smtClean="0"/>
              <a:t>/2  </a:t>
            </a:r>
            <a:r>
              <a:rPr lang="en-US" sz="2800" dirty="0" smtClean="0"/>
              <a:t>Sa </a:t>
            </a:r>
          </a:p>
          <a:p>
            <a:pPr algn="just"/>
            <a:r>
              <a:rPr lang="en-US" sz="2800" b="1" dirty="0" smtClean="0"/>
              <a:t>B. </a:t>
            </a:r>
            <a:r>
              <a:rPr lang="en-US" sz="2800" b="1" dirty="0" err="1" smtClean="0"/>
              <a:t>Pengujian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Hipotesis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Regresi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sederhana</a:t>
            </a:r>
            <a:r>
              <a:rPr lang="en-US" sz="2800" dirty="0" smtClean="0"/>
              <a:t>  </a:t>
            </a:r>
          </a:p>
          <a:p>
            <a:pPr algn="just"/>
            <a:r>
              <a:rPr lang="en-US" sz="2800" dirty="0" smtClean="0"/>
              <a:t>     1.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parameter B ( = </a:t>
            </a:r>
            <a:r>
              <a:rPr lang="en-US" sz="2800" dirty="0" err="1" smtClean="0"/>
              <a:t>Koefisien</a:t>
            </a:r>
            <a:endParaRPr lang="en-US" sz="2800" dirty="0" smtClean="0"/>
          </a:p>
          <a:p>
            <a:pPr algn="just"/>
            <a:r>
              <a:rPr lang="en-US" sz="2800" dirty="0" smtClean="0"/>
              <a:t>          </a:t>
            </a:r>
            <a:r>
              <a:rPr lang="en-US" sz="2800" dirty="0" err="1" smtClean="0"/>
              <a:t>regresi</a:t>
            </a:r>
            <a:r>
              <a:rPr lang="en-US" sz="2800" dirty="0" smtClean="0"/>
              <a:t> )</a:t>
            </a:r>
          </a:p>
          <a:p>
            <a:pPr algn="just"/>
            <a:r>
              <a:rPr lang="en-US" sz="2800" dirty="0" smtClean="0"/>
              <a:t>          </a:t>
            </a:r>
            <a:r>
              <a:rPr lang="en-US" sz="2800" b="1" dirty="0" smtClean="0"/>
              <a:t>A. </a:t>
            </a:r>
            <a:r>
              <a:rPr lang="en-US" sz="2800" b="1" dirty="0" err="1" smtClean="0"/>
              <a:t>Rumusan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Hipotesis</a:t>
            </a:r>
            <a:endParaRPr lang="en-US" sz="2800" b="1" dirty="0" smtClean="0"/>
          </a:p>
          <a:p>
            <a:pPr algn="just"/>
            <a:endParaRPr lang="en-US" sz="2800" baseline="-25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Ho  :  B  =  Bo ( Bo </a:t>
            </a:r>
            <a:r>
              <a:rPr lang="en-US" sz="2800" dirty="0" err="1" smtClean="0"/>
              <a:t>mewakili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B yang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, </a:t>
            </a:r>
            <a:r>
              <a:rPr lang="en-US" sz="2800" dirty="0" err="1" smtClean="0"/>
              <a:t>jika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    </a:t>
            </a:r>
            <a:r>
              <a:rPr lang="en-US" sz="2800" dirty="0" err="1" smtClean="0"/>
              <a:t>pendapat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x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mempengarui</a:t>
            </a:r>
            <a:r>
              <a:rPr lang="en-US" sz="2800" dirty="0" smtClean="0"/>
              <a:t> y</a:t>
            </a:r>
          </a:p>
          <a:p>
            <a:pPr>
              <a:buNone/>
            </a:pPr>
            <a:r>
              <a:rPr lang="en-US" sz="2800" dirty="0" smtClean="0"/>
              <a:t>                           </a:t>
            </a:r>
            <a:r>
              <a:rPr lang="en-US" sz="2800" dirty="0" err="1" smtClean="0"/>
              <a:t>maka</a:t>
            </a:r>
            <a:r>
              <a:rPr lang="en-US" sz="2800" dirty="0" smtClean="0"/>
              <a:t>  Bo = 0 </a:t>
            </a:r>
          </a:p>
          <a:p>
            <a:pPr>
              <a:buNone/>
            </a:pPr>
            <a:r>
              <a:rPr lang="en-US" sz="2800" dirty="0" smtClean="0"/>
              <a:t>Ha  :  B  &gt;  Bo  (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x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y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)</a:t>
            </a:r>
          </a:p>
          <a:p>
            <a:pPr>
              <a:buNone/>
            </a:pPr>
            <a:r>
              <a:rPr lang="en-US" sz="2800" dirty="0" smtClean="0"/>
              <a:t>Ha  :  B  &lt;  Bo  (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x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y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)</a:t>
            </a:r>
          </a:p>
          <a:p>
            <a:pPr>
              <a:buNone/>
            </a:pPr>
            <a:r>
              <a:rPr lang="en-US" sz="2800" dirty="0" smtClean="0"/>
              <a:t>Ha  :  B  ≠  Bo  ( x </a:t>
            </a:r>
            <a:r>
              <a:rPr lang="en-US" sz="2800" dirty="0" err="1" smtClean="0"/>
              <a:t>mempengarui</a:t>
            </a:r>
            <a:r>
              <a:rPr lang="en-US" sz="2800" dirty="0" smtClean="0"/>
              <a:t> y ) </a:t>
            </a:r>
          </a:p>
          <a:p>
            <a:pPr>
              <a:buNone/>
            </a:pPr>
            <a:r>
              <a:rPr lang="en-US" sz="2800" b="1" dirty="0" smtClean="0"/>
              <a:t>B. </a:t>
            </a:r>
            <a:r>
              <a:rPr lang="en-US" sz="2800" b="1" dirty="0" err="1" smtClean="0"/>
              <a:t>Alat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pengujiannya</a:t>
            </a:r>
            <a:r>
              <a:rPr lang="en-US" sz="2800" b="1" dirty="0" smtClean="0"/>
              <a:t>/ </a:t>
            </a:r>
            <a:r>
              <a:rPr lang="en-US" sz="2800" b="1" dirty="0" err="1" smtClean="0"/>
              <a:t>uji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statistika</a:t>
            </a:r>
            <a:r>
              <a:rPr lang="en-US" sz="2800" b="1" dirty="0" smtClean="0"/>
              <a:t>  </a:t>
            </a:r>
          </a:p>
          <a:p>
            <a:pPr>
              <a:buNone/>
            </a:pPr>
            <a:r>
              <a:rPr lang="en-US" sz="2800" b="1" dirty="0" smtClean="0"/>
              <a:t>     </a:t>
            </a:r>
            <a:r>
              <a:rPr lang="en-US" sz="2800" dirty="0" smtClean="0"/>
              <a:t>to  =  b -  Bo  /  </a:t>
            </a:r>
            <a:r>
              <a:rPr lang="en-US" sz="2800" dirty="0" err="1" smtClean="0"/>
              <a:t>Sb</a:t>
            </a:r>
            <a:r>
              <a:rPr lang="en-US" sz="2800" dirty="0" smtClean="0"/>
              <a:t>  → </a:t>
            </a:r>
            <a:r>
              <a:rPr lang="en-US" sz="2800" dirty="0" err="1" smtClean="0"/>
              <a:t>jika</a:t>
            </a:r>
            <a:r>
              <a:rPr lang="en-US" sz="2800" dirty="0" smtClean="0"/>
              <a:t> x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y </a:t>
            </a:r>
            <a:r>
              <a:rPr lang="en-US" sz="2800" dirty="0" err="1" smtClean="0"/>
              <a:t>maka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to  =  b  /  </a:t>
            </a:r>
            <a:r>
              <a:rPr lang="en-US" sz="2800" dirty="0" err="1" smtClean="0"/>
              <a:t>Sb</a:t>
            </a:r>
            <a:r>
              <a:rPr lang="en-US" sz="2800" dirty="0" smtClean="0"/>
              <a:t>  </a:t>
            </a:r>
          </a:p>
          <a:p>
            <a:pPr>
              <a:buNone/>
            </a:pPr>
            <a:r>
              <a:rPr lang="en-US" sz="2800" b="1" dirty="0" smtClean="0"/>
              <a:t>C. </a:t>
            </a:r>
            <a:r>
              <a:rPr lang="en-US" sz="2800" b="1" dirty="0" err="1" smtClean="0"/>
              <a:t>Pengujian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Hipotesis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dilakukan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sbb</a:t>
            </a:r>
            <a:r>
              <a:rPr lang="en-US" sz="2800" b="1" dirty="0" smtClean="0"/>
              <a:t>  :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5715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a.   </a:t>
            </a:r>
            <a:r>
              <a:rPr lang="en-US" dirty="0" err="1" smtClean="0"/>
              <a:t>Jika</a:t>
            </a:r>
            <a:r>
              <a:rPr lang="en-US" dirty="0" smtClean="0"/>
              <a:t> t</a:t>
            </a:r>
            <a:r>
              <a:rPr lang="en-US" baseline="-25000" dirty="0" smtClean="0"/>
              <a:t>o</a:t>
            </a:r>
            <a:r>
              <a:rPr lang="en-US" dirty="0" smtClean="0"/>
              <a:t> &gt; t</a:t>
            </a:r>
            <a:r>
              <a:rPr lang="el-GR" baseline="-25000" dirty="0" smtClean="0"/>
              <a:t>α</a:t>
            </a:r>
            <a:r>
              <a:rPr lang="en-US" dirty="0" smtClean="0"/>
              <a:t> , H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t</a:t>
            </a:r>
            <a:r>
              <a:rPr lang="en-US" baseline="-25000" dirty="0" smtClean="0"/>
              <a:t>o</a:t>
            </a:r>
            <a:r>
              <a:rPr lang="en-US" dirty="0" smtClean="0"/>
              <a:t> ≤ t</a:t>
            </a:r>
            <a:r>
              <a:rPr lang="el-GR" baseline="-25000" dirty="0" smtClean="0"/>
              <a:t>α</a:t>
            </a:r>
            <a:r>
              <a:rPr lang="en-US" dirty="0" smtClean="0"/>
              <a:t> , H</a:t>
            </a:r>
            <a:r>
              <a:rPr lang="en-US" baseline="-25000" dirty="0" smtClean="0"/>
              <a:t>o</a:t>
            </a:r>
            <a:r>
              <a:rPr lang="en-US" dirty="0" smtClean="0"/>
              <a:t>    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b.   </a:t>
            </a:r>
            <a:r>
              <a:rPr lang="en-US" dirty="0" err="1" smtClean="0"/>
              <a:t>Jika</a:t>
            </a:r>
            <a:r>
              <a:rPr lang="en-US" dirty="0" smtClean="0"/>
              <a:t> t</a:t>
            </a:r>
            <a:r>
              <a:rPr lang="en-US" baseline="-25000" dirty="0" smtClean="0"/>
              <a:t>o</a:t>
            </a:r>
            <a:r>
              <a:rPr lang="en-US" dirty="0" smtClean="0"/>
              <a:t> &lt; - t</a:t>
            </a:r>
            <a:r>
              <a:rPr lang="el-GR" baseline="-25000" dirty="0" smtClean="0"/>
              <a:t>α</a:t>
            </a:r>
            <a:r>
              <a:rPr lang="en-US" dirty="0" smtClean="0"/>
              <a:t> , H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t</a:t>
            </a:r>
            <a:r>
              <a:rPr lang="en-US" baseline="-25000" dirty="0" smtClean="0"/>
              <a:t>o</a:t>
            </a:r>
            <a:r>
              <a:rPr lang="en-US" dirty="0" smtClean="0"/>
              <a:t> ≥ - t</a:t>
            </a:r>
            <a:r>
              <a:rPr lang="el-GR" baseline="-25000" dirty="0" smtClean="0"/>
              <a:t>α</a:t>
            </a:r>
            <a:r>
              <a:rPr lang="en-US" dirty="0" smtClean="0"/>
              <a:t> , H</a:t>
            </a:r>
            <a:r>
              <a:rPr lang="en-US" baseline="-25000" dirty="0" smtClean="0"/>
              <a:t>o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c.   </a:t>
            </a:r>
            <a:r>
              <a:rPr lang="en-US" dirty="0" err="1" smtClean="0"/>
              <a:t>Jika</a:t>
            </a:r>
            <a:r>
              <a:rPr lang="en-US" dirty="0" smtClean="0"/>
              <a:t> t</a:t>
            </a:r>
            <a:r>
              <a:rPr lang="en-US" baseline="-25000" dirty="0" smtClean="0"/>
              <a:t>o</a:t>
            </a:r>
            <a:r>
              <a:rPr lang="en-US" dirty="0" smtClean="0"/>
              <a:t> &lt; - t</a:t>
            </a:r>
            <a:r>
              <a:rPr lang="el-GR" baseline="-25000" dirty="0" smtClean="0"/>
              <a:t>α</a:t>
            </a:r>
            <a:r>
              <a:rPr lang="en-US" baseline="-25000" dirty="0" smtClean="0"/>
              <a:t>/2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t</a:t>
            </a:r>
            <a:r>
              <a:rPr lang="en-US" baseline="-25000" dirty="0" smtClean="0"/>
              <a:t>o</a:t>
            </a:r>
            <a:r>
              <a:rPr lang="en-US" dirty="0" smtClean="0"/>
              <a:t> &gt; t</a:t>
            </a:r>
            <a:r>
              <a:rPr lang="el-GR" baseline="-25000" dirty="0" smtClean="0"/>
              <a:t>α</a:t>
            </a:r>
            <a:r>
              <a:rPr lang="en-US" baseline="-25000" dirty="0" smtClean="0"/>
              <a:t>/2</a:t>
            </a:r>
            <a:r>
              <a:rPr lang="en-US" dirty="0" smtClean="0"/>
              <a:t> , H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 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– t</a:t>
            </a:r>
            <a:r>
              <a:rPr lang="el-GR" baseline="-25000" dirty="0" smtClean="0"/>
              <a:t>α</a:t>
            </a:r>
            <a:r>
              <a:rPr lang="en-US" baseline="-25000" dirty="0" smtClean="0"/>
              <a:t>/2 </a:t>
            </a:r>
            <a:r>
              <a:rPr lang="en-US" dirty="0" smtClean="0"/>
              <a:t>≤ t</a:t>
            </a:r>
            <a:r>
              <a:rPr lang="en-US" baseline="-25000" dirty="0" smtClean="0"/>
              <a:t>o</a:t>
            </a:r>
            <a:r>
              <a:rPr lang="en-US" dirty="0" smtClean="0"/>
              <a:t>  ≤ t</a:t>
            </a:r>
            <a:r>
              <a:rPr lang="el-GR" baseline="-25000" dirty="0" smtClean="0"/>
              <a:t>α</a:t>
            </a:r>
            <a:r>
              <a:rPr lang="en-US" baseline="-25000" dirty="0" smtClean="0"/>
              <a:t>/2 </a:t>
            </a:r>
            <a:r>
              <a:rPr lang="en-US" dirty="0" smtClean="0"/>
              <a:t>H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 </a:t>
            </a:r>
          </a:p>
          <a:p>
            <a:pPr marL="514350" indent="-51435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Pengujian</a:t>
            </a:r>
            <a:r>
              <a:rPr lang="en-US" b="1" dirty="0" smtClean="0"/>
              <a:t> </a:t>
            </a:r>
            <a:r>
              <a:rPr lang="en-US" b="1" dirty="0" err="1" smtClean="0"/>
              <a:t>Hipotesis</a:t>
            </a:r>
            <a:r>
              <a:rPr lang="en-US" b="1" dirty="0" smtClean="0"/>
              <a:t> parameter B </a:t>
            </a:r>
          </a:p>
          <a:p>
            <a:pPr marL="514350" indent="-514350">
              <a:buNone/>
            </a:pPr>
            <a:r>
              <a:rPr lang="en-US" b="1" dirty="0" smtClean="0"/>
              <a:t>     </a:t>
            </a:r>
            <a:r>
              <a:rPr lang="en-US" dirty="0" smtClean="0"/>
              <a:t>A.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Hipotesisnya</a:t>
            </a:r>
            <a:r>
              <a:rPr lang="en-US" dirty="0" smtClean="0"/>
              <a:t>  </a:t>
            </a:r>
          </a:p>
          <a:p>
            <a:pPr marL="514350" indent="-514350">
              <a:buNone/>
            </a:pPr>
            <a:r>
              <a:rPr lang="en-US" b="1" dirty="0" smtClean="0"/>
              <a:t>          </a:t>
            </a:r>
            <a:r>
              <a:rPr lang="en-US" dirty="0" smtClean="0"/>
              <a:t>Ho  :  A  =  </a:t>
            </a:r>
            <a:r>
              <a:rPr lang="en-US" dirty="0" err="1" smtClean="0"/>
              <a:t>Ao</a:t>
            </a:r>
            <a:r>
              <a:rPr lang="en-US" dirty="0" smtClean="0"/>
              <a:t> ( 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A, </a:t>
            </a:r>
            <a:r>
              <a:rPr lang="en-US" dirty="0" err="1" smtClean="0"/>
              <a:t>jika</a:t>
            </a:r>
            <a:r>
              <a:rPr lang="en-US" dirty="0" smtClean="0"/>
              <a:t> x </a:t>
            </a:r>
            <a:r>
              <a:rPr lang="en-US" dirty="0" err="1" smtClean="0"/>
              <a:t>tdk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                        </a:t>
            </a:r>
            <a:r>
              <a:rPr lang="en-US" dirty="0" err="1" smtClean="0"/>
              <a:t>pengaruh</a:t>
            </a:r>
            <a:r>
              <a:rPr lang="en-US" dirty="0" smtClean="0"/>
              <a:t> y </a:t>
            </a:r>
            <a:r>
              <a:rPr lang="en-US" dirty="0" err="1" smtClean="0"/>
              <a:t>maka</a:t>
            </a:r>
            <a:r>
              <a:rPr lang="en-US" dirty="0" smtClean="0"/>
              <a:t>  </a:t>
            </a:r>
            <a:r>
              <a:rPr lang="en-US" dirty="0" err="1" smtClean="0"/>
              <a:t>Ao</a:t>
            </a:r>
            <a:r>
              <a:rPr lang="en-US" dirty="0" smtClean="0"/>
              <a:t> = 0 )                                                                                                                             </a:t>
            </a:r>
            <a:r>
              <a:rPr lang="en-US" baseline="-25000" dirty="0" smtClean="0"/>
              <a:t>    </a:t>
            </a:r>
          </a:p>
          <a:p>
            <a:pPr marL="514350" indent="-514350">
              <a:buNone/>
            </a:pPr>
            <a:r>
              <a:rPr lang="en-US" baseline="-25000" dirty="0" smtClean="0"/>
              <a:t>   </a:t>
            </a:r>
          </a:p>
          <a:p>
            <a:pPr marL="514350" indent="-514350">
              <a:buNone/>
            </a:pPr>
            <a:r>
              <a:rPr lang="en-US" baseline="-25000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Ha  :  A &gt;  </a:t>
            </a:r>
            <a:r>
              <a:rPr lang="en-US" dirty="0" err="1" smtClean="0"/>
              <a:t>Ao</a:t>
            </a:r>
            <a:r>
              <a:rPr lang="en-US" dirty="0" smtClean="0"/>
              <a:t> ( x </a:t>
            </a:r>
            <a:r>
              <a:rPr lang="en-US" dirty="0" err="1" smtClean="0"/>
              <a:t>thd</a:t>
            </a:r>
            <a:r>
              <a:rPr lang="en-US" dirty="0" smtClean="0"/>
              <a:t> y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)  </a:t>
            </a:r>
          </a:p>
          <a:p>
            <a:pPr>
              <a:buNone/>
            </a:pPr>
            <a:r>
              <a:rPr lang="en-US" dirty="0" smtClean="0"/>
              <a:t>             Ha  :  A &lt;  </a:t>
            </a:r>
            <a:r>
              <a:rPr lang="en-US" dirty="0" err="1" smtClean="0"/>
              <a:t>Ao</a:t>
            </a:r>
            <a:r>
              <a:rPr lang="en-US" dirty="0" smtClean="0"/>
              <a:t> ( x </a:t>
            </a:r>
            <a:r>
              <a:rPr lang="en-US" dirty="0" err="1" smtClean="0"/>
              <a:t>thd</a:t>
            </a:r>
            <a:r>
              <a:rPr lang="en-US" dirty="0" smtClean="0"/>
              <a:t> y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) </a:t>
            </a:r>
          </a:p>
          <a:p>
            <a:pPr>
              <a:buNone/>
            </a:pPr>
            <a:r>
              <a:rPr lang="en-US" dirty="0" smtClean="0"/>
              <a:t>             Ha  :  A ≠  </a:t>
            </a:r>
            <a:r>
              <a:rPr lang="en-US" dirty="0" err="1" smtClean="0"/>
              <a:t>Ao</a:t>
            </a:r>
            <a:r>
              <a:rPr lang="en-US" dirty="0" smtClean="0"/>
              <a:t> ( x </a:t>
            </a:r>
            <a:r>
              <a:rPr lang="en-US" dirty="0" err="1" smtClean="0"/>
              <a:t>pengaruh</a:t>
            </a:r>
            <a:r>
              <a:rPr lang="en-US" dirty="0" smtClean="0"/>
              <a:t> y )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B. </a:t>
            </a:r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r>
              <a:rPr lang="en-US" b="1" dirty="0" err="1" smtClean="0"/>
              <a:t>pengujinya</a:t>
            </a:r>
            <a:r>
              <a:rPr lang="en-US" b="1" dirty="0" smtClean="0"/>
              <a:t>/ </a:t>
            </a:r>
            <a:r>
              <a:rPr lang="en-US" b="1" dirty="0" err="1" smtClean="0"/>
              <a:t>uji</a:t>
            </a:r>
            <a:r>
              <a:rPr lang="en-US" b="1" dirty="0" smtClean="0"/>
              <a:t> </a:t>
            </a:r>
            <a:r>
              <a:rPr lang="en-US" b="1" dirty="0" err="1" smtClean="0"/>
              <a:t>statistiknya</a:t>
            </a:r>
            <a:r>
              <a:rPr lang="en-US" b="1" dirty="0" smtClean="0"/>
              <a:t>  </a:t>
            </a:r>
          </a:p>
          <a:p>
            <a:pPr>
              <a:buNone/>
            </a:pPr>
            <a:r>
              <a:rPr lang="en-US" b="1" dirty="0" smtClean="0"/>
              <a:t>       </a:t>
            </a:r>
            <a:r>
              <a:rPr lang="en-US" dirty="0" smtClean="0"/>
              <a:t>to  =  a – </a:t>
            </a:r>
            <a:r>
              <a:rPr lang="en-US" dirty="0" err="1" smtClean="0"/>
              <a:t>Ao</a:t>
            </a:r>
            <a:r>
              <a:rPr lang="en-US" dirty="0" smtClean="0"/>
              <a:t>  /  Sa 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dk</a:t>
            </a:r>
            <a:r>
              <a:rPr lang="en-US" dirty="0" smtClean="0"/>
              <a:t> (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) =</a:t>
            </a:r>
            <a:r>
              <a:rPr lang="en-US" b="1" dirty="0" smtClean="0"/>
              <a:t> n – 2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Catatan</a:t>
            </a:r>
            <a:r>
              <a:rPr lang="en-US" b="1" dirty="0" smtClean="0"/>
              <a:t>  : 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statistiknya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b="1" dirty="0" err="1" smtClean="0"/>
              <a:t>uji</a:t>
            </a:r>
            <a:r>
              <a:rPr lang="en-US" b="1" dirty="0" smtClean="0"/>
              <a:t> t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</TotalTime>
  <Words>362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Bab 11 Pendugaan dan Pengujian Hipotesis Regresi Linier Sederhana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 STATISTIKA</dc:title>
  <dc:creator>user</dc:creator>
  <cp:lastModifiedBy>May</cp:lastModifiedBy>
  <cp:revision>180</cp:revision>
  <dcterms:created xsi:type="dcterms:W3CDTF">2012-02-17T00:53:45Z</dcterms:created>
  <dcterms:modified xsi:type="dcterms:W3CDTF">2015-03-13T04:51:33Z</dcterms:modified>
</cp:coreProperties>
</file>