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60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74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FE9F6-0AF5-44D8-9BBD-F73AD953200E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301F6-7D96-4B00-A0A0-EED45F6907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3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301F6-7D96-4B00-A0A0-EED45F6907E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51B2-4D4C-417E-90B3-9D4B367126E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826B-A721-4C6F-852E-9D4F2A1E7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51B2-4D4C-417E-90B3-9D4B367126E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826B-A721-4C6F-852E-9D4F2A1E7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51B2-4D4C-417E-90B3-9D4B367126E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826B-A721-4C6F-852E-9D4F2A1E7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51B2-4D4C-417E-90B3-9D4B367126E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826B-A721-4C6F-852E-9D4F2A1E7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51B2-4D4C-417E-90B3-9D4B367126E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826B-A721-4C6F-852E-9D4F2A1E7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51B2-4D4C-417E-90B3-9D4B367126E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826B-A721-4C6F-852E-9D4F2A1E7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51B2-4D4C-417E-90B3-9D4B367126E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826B-A721-4C6F-852E-9D4F2A1E7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51B2-4D4C-417E-90B3-9D4B367126E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826B-A721-4C6F-852E-9D4F2A1E7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51B2-4D4C-417E-90B3-9D4B367126E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826B-A721-4C6F-852E-9D4F2A1E7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51B2-4D4C-417E-90B3-9D4B367126E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826B-A721-4C6F-852E-9D4F2A1E7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251B2-4D4C-417E-90B3-9D4B367126E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826B-A721-4C6F-852E-9D4F2A1E7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251B2-4D4C-417E-90B3-9D4B367126E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2826B-A721-4C6F-852E-9D4F2A1E7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3048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   BAB 2 ATURAN DASAR PROBABILITAS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8001000" cy="5105400"/>
          </a:xfrm>
        </p:spPr>
        <p:txBody>
          <a:bodyPr>
            <a:noAutofit/>
          </a:bodyPr>
          <a:lstStyle/>
          <a:p>
            <a:pPr algn="l"/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kombinasi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eksperimen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dihitung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aturan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aturan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Penjumlahan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aturan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perkalian</a:t>
            </a:r>
            <a:endParaRPr lang="en-US" sz="2800" b="1" dirty="0" smtClean="0"/>
          </a:p>
          <a:p>
            <a:pPr algn="l"/>
            <a:r>
              <a:rPr lang="en-US" sz="2800" b="1" dirty="0" err="1" smtClean="0"/>
              <a:t>Aturan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Penjumlahan</a:t>
            </a:r>
            <a:endParaRPr lang="en-US" sz="2800" b="1" dirty="0" smtClean="0"/>
          </a:p>
          <a:p>
            <a:pPr algn="l"/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kejadiannya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dibedakan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meniadakan</a:t>
            </a:r>
            <a:r>
              <a:rPr lang="en-US" sz="2800" dirty="0" smtClean="0"/>
              <a:t> (mutually exclusive )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meniadakan</a:t>
            </a:r>
            <a:endParaRPr lang="en-US" sz="2800" dirty="0" smtClean="0"/>
          </a:p>
          <a:p>
            <a:pPr algn="l"/>
            <a:r>
              <a:rPr lang="en-US" sz="2800" b="1" dirty="0" err="1" smtClean="0"/>
              <a:t>Kejadian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saling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meniadakan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meniadakan</a:t>
            </a:r>
            <a:r>
              <a:rPr lang="en-US" sz="2800" dirty="0" smtClean="0"/>
              <a:t>. </a:t>
            </a:r>
            <a:r>
              <a:rPr lang="en-US" sz="2800" dirty="0" err="1" smtClean="0"/>
              <a:t>Jika</a:t>
            </a:r>
            <a:r>
              <a:rPr lang="en-US" sz="2800" dirty="0" smtClean="0"/>
              <a:t> 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762000"/>
            <a:ext cx="8229600" cy="5364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eksperimen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jalan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melemparkan</a:t>
            </a: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logam</a:t>
            </a:r>
            <a:r>
              <a:rPr lang="en-US" sz="2800" dirty="0" smtClean="0"/>
              <a:t> Rp50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berulang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ulang</a:t>
            </a:r>
            <a:r>
              <a:rPr lang="en-US" sz="2800" dirty="0" smtClean="0"/>
              <a:t>. Mata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r>
              <a:rPr lang="en-US" sz="2800" dirty="0" smtClean="0"/>
              <a:t> </a:t>
            </a:r>
            <a:r>
              <a:rPr lang="en-US" sz="2800" dirty="0" err="1" smtClean="0"/>
              <a:t>burung</a:t>
            </a:r>
            <a:r>
              <a:rPr lang="en-US" sz="2800" dirty="0" smtClean="0"/>
              <a:t> (B)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sebelahnya</a:t>
            </a:r>
            <a:r>
              <a:rPr lang="en-US" sz="2800" dirty="0" smtClean="0"/>
              <a:t>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burung</a:t>
            </a:r>
            <a:r>
              <a:rPr lang="en-US" sz="2800" dirty="0" smtClean="0"/>
              <a:t> (</a:t>
            </a:r>
            <a:r>
              <a:rPr lang="en-US" sz="2800" u="sng" dirty="0" smtClean="0"/>
              <a:t>B)</a:t>
            </a:r>
          </a:p>
          <a:p>
            <a:pPr>
              <a:buNone/>
            </a:pPr>
            <a:r>
              <a:rPr lang="en-US" sz="2800" u="sng" dirty="0" smtClean="0"/>
              <a:t> </a:t>
            </a:r>
            <a:r>
              <a:rPr lang="en-US" sz="2800" dirty="0" err="1" smtClean="0"/>
              <a:t>Kalau</a:t>
            </a:r>
            <a:r>
              <a:rPr lang="en-US" sz="2800" dirty="0" smtClean="0"/>
              <a:t> 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</a:t>
            </a:r>
            <a:r>
              <a:rPr lang="en-US" sz="2800" dirty="0" err="1" smtClean="0"/>
              <a:t>melihat</a:t>
            </a:r>
            <a:r>
              <a:rPr lang="en-US" sz="2800" dirty="0" smtClean="0"/>
              <a:t> B  </a:t>
            </a:r>
          </a:p>
          <a:p>
            <a:pPr>
              <a:buNone/>
            </a:pPr>
            <a:r>
              <a:rPr lang="en-US" sz="2800" dirty="0" smtClean="0"/>
              <a:t>           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</a:t>
            </a:r>
            <a:r>
              <a:rPr lang="en-US" sz="2800" dirty="0" err="1" smtClean="0"/>
              <a:t>melihat</a:t>
            </a:r>
            <a:r>
              <a:rPr lang="en-US" sz="2800" dirty="0" smtClean="0"/>
              <a:t> </a:t>
            </a:r>
            <a:r>
              <a:rPr lang="en-US" sz="2800" u="sng" dirty="0" smtClean="0"/>
              <a:t>B</a:t>
            </a:r>
          </a:p>
          <a:p>
            <a:pPr>
              <a:buNone/>
            </a:pPr>
            <a:r>
              <a:rPr lang="en-US" sz="2800" dirty="0" smtClean="0"/>
              <a:t>            n  =  </a:t>
            </a:r>
            <a:r>
              <a:rPr lang="en-US" sz="2800" dirty="0" err="1" smtClean="0"/>
              <a:t>banyaknya</a:t>
            </a:r>
            <a:r>
              <a:rPr lang="en-US" sz="2800" dirty="0" smtClean="0"/>
              <a:t> </a:t>
            </a:r>
            <a:r>
              <a:rPr lang="en-US" sz="2800" dirty="0" err="1" smtClean="0"/>
              <a:t>lemparan</a:t>
            </a: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endParaRPr lang="en-US" sz="2800" dirty="0" smtClean="0"/>
          </a:p>
          <a:p>
            <a:pPr>
              <a:buNone/>
            </a:pPr>
            <a:endParaRPr lang="en-US" sz="2800" u="sng" baseline="-25000" dirty="0" smtClean="0"/>
          </a:p>
          <a:p>
            <a:pPr>
              <a:buNone/>
            </a:pPr>
            <a:r>
              <a:rPr lang="en-US" sz="2800" baseline="-25000" dirty="0" smtClean="0"/>
              <a:t>   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1051175" flipV="1">
            <a:off x="447891" y="-1071286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    </a:t>
            </a:r>
            <a:r>
              <a:rPr lang="en-US" sz="2800" dirty="0" err="1" smtClean="0"/>
              <a:t>Kemungkinan</a:t>
            </a:r>
            <a:r>
              <a:rPr lang="en-US" sz="2800" dirty="0" smtClean="0"/>
              <a:t> </a:t>
            </a:r>
            <a:r>
              <a:rPr lang="en-US" sz="2800" dirty="0" err="1" smtClean="0"/>
              <a:t>munculnya</a:t>
            </a:r>
            <a:r>
              <a:rPr lang="en-US" sz="2800" dirty="0" smtClean="0"/>
              <a:t> X</a:t>
            </a:r>
            <a:r>
              <a:rPr lang="en-US" sz="2800" baseline="-25000" dirty="0" smtClean="0"/>
              <a:t>1 </a:t>
            </a:r>
            <a:r>
              <a:rPr lang="en-US" sz="2800" dirty="0" err="1" smtClean="0"/>
              <a:t>atau</a:t>
            </a:r>
            <a:r>
              <a:rPr lang="en-US" sz="2800" dirty="0" smtClean="0"/>
              <a:t> x</a:t>
            </a:r>
            <a:r>
              <a:rPr lang="en-US" sz="2800" baseline="-25000" dirty="0" smtClean="0"/>
              <a:t>2</a:t>
            </a:r>
          </a:p>
          <a:p>
            <a:pPr>
              <a:buNone/>
            </a:pPr>
            <a:r>
              <a:rPr lang="en-US" sz="2800" dirty="0" smtClean="0"/>
              <a:t>      f    </a:t>
            </a:r>
            <a:r>
              <a:rPr lang="en-US" sz="2800" dirty="0" err="1" smtClean="0"/>
              <a:t>fr</a:t>
            </a:r>
            <a:r>
              <a:rPr lang="en-US" sz="2800" dirty="0" smtClean="0"/>
              <a:t>    f     </a:t>
            </a:r>
            <a:r>
              <a:rPr lang="en-US" sz="2800" dirty="0" err="1" smtClean="0"/>
              <a:t>fr</a:t>
            </a:r>
            <a:r>
              <a:rPr lang="en-US" sz="2800" dirty="0" smtClean="0"/>
              <a:t>     f       </a:t>
            </a:r>
            <a:r>
              <a:rPr lang="en-US" sz="2800" dirty="0" err="1" smtClean="0"/>
              <a:t>fr</a:t>
            </a:r>
            <a:r>
              <a:rPr lang="en-US" sz="2800" dirty="0" smtClean="0"/>
              <a:t>          f          </a:t>
            </a:r>
            <a:r>
              <a:rPr lang="en-US" sz="2800" dirty="0" err="1" smtClean="0"/>
              <a:t>fr</a:t>
            </a:r>
            <a:r>
              <a:rPr lang="en-US" sz="2800" dirty="0" smtClean="0"/>
              <a:t>         f          </a:t>
            </a:r>
            <a:r>
              <a:rPr lang="en-US" sz="2800" dirty="0" err="1" smtClean="0"/>
              <a:t>fr</a:t>
            </a:r>
            <a:r>
              <a:rPr lang="en-US" sz="2800" dirty="0" smtClean="0"/>
              <a:t>    </a:t>
            </a:r>
          </a:p>
          <a:p>
            <a:pPr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1   </a:t>
            </a:r>
            <a:r>
              <a:rPr lang="en-US" sz="2800" dirty="0" smtClean="0"/>
              <a:t>8  o,8  60  0,6  450  0,45  5,490  0,549 52,490  0,5249</a:t>
            </a:r>
          </a:p>
          <a:p>
            <a:pPr>
              <a:buNone/>
            </a:pPr>
            <a:r>
              <a:rPr lang="en-US" sz="2800" dirty="0" smtClean="0"/>
              <a:t>x</a:t>
            </a:r>
            <a:r>
              <a:rPr lang="en-US" sz="2800" baseline="-25000" dirty="0" smtClean="0"/>
              <a:t>2   </a:t>
            </a:r>
            <a:r>
              <a:rPr lang="en-US" sz="2800" dirty="0" smtClean="0"/>
              <a:t>2  0,2  40  0,4  550  0,55  4,510  0,451 47,510  0,4751</a:t>
            </a:r>
          </a:p>
          <a:p>
            <a:pPr>
              <a:buNone/>
            </a:pPr>
            <a:r>
              <a:rPr lang="en-US" sz="2800" dirty="0" smtClean="0"/>
              <a:t>n 10  1,0 100 1,0 1000 1,00 10000  1,000 100000   </a:t>
            </a:r>
            <a:r>
              <a:rPr lang="en-US" sz="2800" dirty="0" err="1" smtClean="0"/>
              <a:t>dst</a:t>
            </a: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Untuk</a:t>
            </a:r>
            <a:r>
              <a:rPr lang="en-US" sz="2800" dirty="0" smtClean="0"/>
              <a:t>  n = 10           P(x1) = 0,8 →  log 10              = 1</a:t>
            </a:r>
          </a:p>
          <a:p>
            <a:pPr>
              <a:buNone/>
            </a:pPr>
            <a:r>
              <a:rPr lang="en-US" sz="2800" dirty="0" smtClean="0"/>
              <a:t>             n = 100         P(x1) = 0,6 →  log 100            = 2</a:t>
            </a:r>
          </a:p>
          <a:p>
            <a:pPr>
              <a:buNone/>
            </a:pPr>
            <a:r>
              <a:rPr lang="en-US" sz="2800" dirty="0" smtClean="0"/>
              <a:t>             n = 1000       P(x1) = 0,45→ log 1000         = 3</a:t>
            </a:r>
          </a:p>
          <a:p>
            <a:pPr>
              <a:buNone/>
            </a:pPr>
            <a:r>
              <a:rPr lang="en-US" sz="2800" dirty="0" smtClean="0"/>
              <a:t>             n = 10000     P(x1) = 0,549→log 10000      = 4</a:t>
            </a:r>
          </a:p>
          <a:p>
            <a:pPr>
              <a:buNone/>
            </a:pPr>
            <a:r>
              <a:rPr lang="en-US" sz="2800" dirty="0" smtClean="0"/>
              <a:t>             n = 100000   P(x1)= 0,5249→log 100000  = 5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304800" y="-274638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b="1" dirty="0" err="1" smtClean="0"/>
              <a:t>Probabilitas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Subjektif</a:t>
            </a:r>
            <a:r>
              <a:rPr lang="en-US" sz="2800" b="1" dirty="0" smtClean="0"/>
              <a:t> 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subjektif</a:t>
            </a:r>
            <a:r>
              <a:rPr lang="en-US" sz="2800" dirty="0" smtClean="0"/>
              <a:t> </a:t>
            </a:r>
            <a:r>
              <a:rPr lang="en-US" sz="2800" dirty="0" err="1" smtClean="0"/>
              <a:t>didasarkan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penilaian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kepercayaan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lalu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perhitungan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pernyataan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subjektif</a:t>
            </a: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</a:t>
            </a:r>
            <a:r>
              <a:rPr lang="en-US" sz="2800" dirty="0" err="1" smtClean="0"/>
              <a:t>kalau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eksperimen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dg</a:t>
            </a:r>
          </a:p>
          <a:p>
            <a:pPr>
              <a:buNone/>
            </a:pPr>
            <a:r>
              <a:rPr lang="en-US" sz="2800" dirty="0" err="1" smtClean="0"/>
              <a:t>Melemparkan</a:t>
            </a: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logam</a:t>
            </a:r>
            <a:r>
              <a:rPr lang="en-US" sz="2800" dirty="0" smtClean="0"/>
              <a:t> Rp50 </a:t>
            </a:r>
            <a:r>
              <a:rPr lang="en-US" sz="2800" dirty="0" err="1" smtClean="0"/>
              <a:t>sebanyak</a:t>
            </a:r>
            <a:r>
              <a:rPr lang="en-US" sz="2800" dirty="0" smtClean="0"/>
              <a:t> 2x</a:t>
            </a:r>
          </a:p>
          <a:p>
            <a:pPr>
              <a:buNone/>
            </a:pP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eksperimen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BB, B</a:t>
            </a:r>
            <a:r>
              <a:rPr lang="en-US" sz="2800" u="sng" dirty="0" smtClean="0"/>
              <a:t>B</a:t>
            </a:r>
            <a:r>
              <a:rPr lang="en-US" sz="2800" dirty="0" smtClean="0"/>
              <a:t>, BB, </a:t>
            </a:r>
            <a:r>
              <a:rPr lang="en-US" sz="2800" u="sng" dirty="0" smtClean="0"/>
              <a:t>BB</a:t>
            </a:r>
          </a:p>
          <a:p>
            <a:pPr>
              <a:buNone/>
            </a:pP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eksperimen</a:t>
            </a:r>
            <a:r>
              <a:rPr lang="en-US" sz="2800" dirty="0" smtClean="0"/>
              <a:t> </a:t>
            </a:r>
            <a:r>
              <a:rPr lang="en-US" sz="2800" dirty="0" err="1" smtClean="0"/>
              <a:t>pelemparan</a:t>
            </a:r>
            <a:r>
              <a:rPr lang="en-US" sz="2800" dirty="0" smtClean="0"/>
              <a:t> </a:t>
            </a:r>
            <a:r>
              <a:rPr lang="en-US" sz="2800" dirty="0" err="1" smtClean="0"/>
              <a:t>dadu</a:t>
            </a:r>
            <a:r>
              <a:rPr lang="en-US" sz="2800" dirty="0" smtClean="0"/>
              <a:t> </a:t>
            </a:r>
            <a:r>
              <a:rPr lang="en-US" sz="2800" dirty="0" err="1" smtClean="0"/>
              <a:t>sebanyak</a:t>
            </a:r>
            <a:r>
              <a:rPr lang="en-US" sz="2800" dirty="0" smtClean="0"/>
              <a:t> 2x</a:t>
            </a:r>
          </a:p>
          <a:p>
            <a:pPr>
              <a:buNone/>
            </a:pPr>
            <a:r>
              <a:rPr lang="en-US" sz="2800" dirty="0" err="1" smtClean="0"/>
              <a:t>dsb</a:t>
            </a:r>
            <a:endParaRPr lang="en-US" sz="28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6629400" y="58674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3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912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B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.</a:t>
            </a:r>
          </a:p>
          <a:p>
            <a:pPr marL="457200" indent="-457200"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,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pelemparan</a:t>
            </a:r>
            <a:r>
              <a:rPr lang="en-US" sz="2800" dirty="0" smtClean="0"/>
              <a:t> </a:t>
            </a:r>
            <a:r>
              <a:rPr lang="en-US" sz="2800" dirty="0" err="1" smtClean="0"/>
              <a:t>dadu</a:t>
            </a:r>
            <a:r>
              <a:rPr lang="en-US" sz="2800" dirty="0" smtClean="0"/>
              <a:t>, </a:t>
            </a:r>
            <a:r>
              <a:rPr lang="en-US" sz="2800" dirty="0" err="1" smtClean="0"/>
              <a:t>munculnya</a:t>
            </a: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</a:p>
          <a:p>
            <a:pPr marL="457200" indent="-457200"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dadu</a:t>
            </a:r>
            <a:r>
              <a:rPr lang="en-US" sz="2800" dirty="0" smtClean="0"/>
              <a:t> 2 </a:t>
            </a:r>
            <a:r>
              <a:rPr lang="en-US" sz="2800" dirty="0" err="1" smtClean="0"/>
              <a:t>dan</a:t>
            </a:r>
            <a:r>
              <a:rPr lang="en-US" sz="2800" dirty="0" smtClean="0"/>
              <a:t> 3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bersamaan</a:t>
            </a:r>
            <a:r>
              <a:rPr lang="en-US" sz="2800" dirty="0" smtClean="0"/>
              <a:t>, </a:t>
            </a:r>
            <a:r>
              <a:rPr lang="en-US" sz="2800" dirty="0" err="1" smtClean="0"/>
              <a:t>shg</a:t>
            </a:r>
            <a:endParaRPr lang="en-US" sz="2800" dirty="0" smtClean="0"/>
          </a:p>
          <a:p>
            <a:pPr marL="457200" indent="-457200"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munculnya</a:t>
            </a: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dadu</a:t>
            </a:r>
            <a:r>
              <a:rPr lang="en-US" sz="2800" dirty="0" smtClean="0"/>
              <a:t> 2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meniadakan</a:t>
            </a:r>
            <a:r>
              <a:rPr lang="en-US" sz="2800" dirty="0" smtClean="0"/>
              <a:t> </a:t>
            </a:r>
            <a:r>
              <a:rPr lang="en-US" sz="2800" dirty="0" err="1" smtClean="0"/>
              <a:t>munculnya</a:t>
            </a:r>
            <a:endParaRPr lang="en-US" sz="2800" dirty="0" smtClean="0"/>
          </a:p>
          <a:p>
            <a:pPr marL="457200" indent="-457200"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mata</a:t>
            </a:r>
            <a:r>
              <a:rPr lang="en-US" sz="2800" dirty="0" smtClean="0"/>
              <a:t> </a:t>
            </a:r>
            <a:r>
              <a:rPr lang="en-US" sz="2800" dirty="0" err="1" smtClean="0"/>
              <a:t>dadu</a:t>
            </a:r>
            <a:r>
              <a:rPr lang="en-US" sz="2800" dirty="0" smtClean="0"/>
              <a:t> yang lain.</a:t>
            </a:r>
          </a:p>
          <a:p>
            <a:pPr marL="457200" indent="-457200"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A </a:t>
            </a:r>
            <a:r>
              <a:rPr lang="en-US" sz="2800" dirty="0" err="1" smtClean="0"/>
              <a:t>dan</a:t>
            </a:r>
            <a:r>
              <a:rPr lang="en-US" sz="2800" dirty="0" smtClean="0"/>
              <a:t> B 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meniadakan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:</a:t>
            </a:r>
          </a:p>
          <a:p>
            <a:pPr marL="457200" indent="-457200">
              <a:buNone/>
            </a:pPr>
            <a:r>
              <a:rPr lang="en-US" sz="2800" dirty="0" smtClean="0"/>
              <a:t> P( A </a:t>
            </a:r>
            <a:r>
              <a:rPr lang="en-US" sz="2800" dirty="0" err="1" smtClean="0"/>
              <a:t>atau</a:t>
            </a:r>
            <a:r>
              <a:rPr lang="en-US" sz="2800" dirty="0" smtClean="0"/>
              <a:t> B ) = P ( AUB ) = P ( A ) + P ( B )</a:t>
            </a:r>
          </a:p>
          <a:p>
            <a:pPr marL="457200" indent="-457200"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meniadakan</a:t>
            </a:r>
            <a:endParaRPr lang="en-US" sz="2800" dirty="0" smtClean="0"/>
          </a:p>
          <a:p>
            <a:pPr marL="457200" indent="-457200">
              <a:buNone/>
            </a:pPr>
            <a:r>
              <a:rPr lang="en-US" sz="2800" dirty="0" smtClean="0"/>
              <a:t> P ( A </a:t>
            </a:r>
            <a:r>
              <a:rPr lang="en-US" sz="2800" dirty="0" err="1" smtClean="0"/>
              <a:t>atau</a:t>
            </a:r>
            <a:r>
              <a:rPr lang="en-US" sz="2800" dirty="0" smtClean="0"/>
              <a:t> B </a:t>
            </a:r>
            <a:r>
              <a:rPr lang="en-US" sz="2800" dirty="0" err="1" smtClean="0"/>
              <a:t>atau</a:t>
            </a:r>
            <a:r>
              <a:rPr lang="en-US" sz="2800" dirty="0" smtClean="0"/>
              <a:t> C ) = P ( AUBUC ) = P(A) + P(B) + P(C)</a:t>
            </a:r>
          </a:p>
          <a:p>
            <a:pPr marL="457200" indent="-457200">
              <a:buNone/>
            </a:pPr>
            <a:r>
              <a:rPr lang="en-US" sz="2800" dirty="0" smtClean="0"/>
              <a:t> </a:t>
            </a:r>
            <a:r>
              <a:rPr lang="en-US" sz="2800" b="1" dirty="0" err="1" smtClean="0"/>
              <a:t>Kejadian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saling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meniadakan</a:t>
            </a:r>
            <a:r>
              <a:rPr lang="en-US" sz="2800" b="1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b="1" dirty="0" smtClean="0"/>
              <a:t>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</a:p>
          <a:p>
            <a:pPr marL="457200" indent="-457200"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terjadi,kejadian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. </a:t>
            </a:r>
            <a:r>
              <a:rPr lang="en-US" sz="2800" dirty="0" err="1" smtClean="0"/>
              <a:t>hal</a:t>
            </a:r>
            <a:endParaRPr lang="en-US" sz="2800" dirty="0" smtClean="0"/>
          </a:p>
          <a:p>
            <a:pPr marL="457200" indent="-457200">
              <a:buNone/>
            </a:pPr>
            <a:endParaRPr lang="en-US" sz="2800" dirty="0" smtClean="0"/>
          </a:p>
          <a:p>
            <a:pPr marL="457200" indent="-457200">
              <a:buNone/>
            </a:pPr>
            <a:endParaRPr lang="en-US" sz="2800" dirty="0" smtClean="0"/>
          </a:p>
          <a:p>
            <a:pPr marL="457200" indent="-457200">
              <a:buNone/>
            </a:pPr>
            <a:endParaRPr lang="en-US" sz="2800" dirty="0" smtClean="0"/>
          </a:p>
          <a:p>
            <a:pPr marL="457200" indent="-457200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0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029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mencakup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err="1" smtClean="0"/>
              <a:t>terjadi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meniadakan</a:t>
            </a:r>
            <a:r>
              <a:rPr lang="en-US" sz="2800" dirty="0" smtClean="0"/>
              <a:t>, </a:t>
            </a:r>
            <a:r>
              <a:rPr lang="en-US" sz="2800" dirty="0" err="1" smtClean="0"/>
              <a:t>jadi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</a:t>
            </a:r>
            <a:r>
              <a:rPr lang="en-US" sz="2800" dirty="0" err="1" smtClean="0"/>
              <a:t>tsb</a:t>
            </a: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sbb</a:t>
            </a:r>
            <a:r>
              <a:rPr lang="en-US" sz="2800" dirty="0" smtClean="0"/>
              <a:t> :</a:t>
            </a:r>
          </a:p>
          <a:p>
            <a:pPr>
              <a:buNone/>
            </a:pPr>
            <a:r>
              <a:rPr lang="en-US" sz="2800" dirty="0" smtClean="0"/>
              <a:t>P( A </a:t>
            </a:r>
            <a:r>
              <a:rPr lang="en-US" sz="2800" dirty="0" err="1" smtClean="0"/>
              <a:t>atau</a:t>
            </a:r>
            <a:r>
              <a:rPr lang="en-US" sz="2800" dirty="0" smtClean="0"/>
              <a:t> B ) = P(A) + P(B) – P(A </a:t>
            </a:r>
            <a:r>
              <a:rPr lang="en-US" sz="2800" dirty="0" err="1" smtClean="0"/>
              <a:t>dan</a:t>
            </a:r>
            <a:r>
              <a:rPr lang="en-US" sz="2800" dirty="0" smtClean="0"/>
              <a:t> B ) </a:t>
            </a:r>
            <a:r>
              <a:rPr lang="en-US" sz="2800" dirty="0" err="1" smtClean="0"/>
              <a:t>atau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P(AUB) = P(A) + P(B) – P(A</a:t>
            </a:r>
            <a:r>
              <a:rPr lang="el-GR" sz="2800" dirty="0" smtClean="0"/>
              <a:t>Π</a:t>
            </a:r>
            <a:r>
              <a:rPr lang="en-US" sz="2800" dirty="0" smtClean="0"/>
              <a:t>B)</a:t>
            </a:r>
          </a:p>
          <a:p>
            <a:pPr>
              <a:buNone/>
            </a:pPr>
            <a:r>
              <a:rPr lang="en-US" sz="2800" b="1" dirty="0" err="1" smtClean="0"/>
              <a:t>Aturan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Perkalian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Di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aturan</a:t>
            </a:r>
            <a:r>
              <a:rPr lang="en-US" sz="2800" dirty="0" smtClean="0"/>
              <a:t> </a:t>
            </a:r>
            <a:r>
              <a:rPr lang="en-US" sz="2800" dirty="0" err="1" smtClean="0"/>
              <a:t>perkalian</a:t>
            </a:r>
            <a:r>
              <a:rPr lang="en-US" sz="2800" dirty="0" smtClean="0"/>
              <a:t>,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kejasian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:</a:t>
            </a:r>
          </a:p>
          <a:p>
            <a:pPr>
              <a:buNone/>
            </a:pPr>
            <a:r>
              <a:rPr lang="en-US" sz="2800" b="1" dirty="0" err="1" smtClean="0"/>
              <a:t>kejadian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bebas</a:t>
            </a:r>
            <a:r>
              <a:rPr lang="en-US" sz="2800" b="1" dirty="0" smtClean="0"/>
              <a:t> ( dependent event )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kejadian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err="1" smtClean="0"/>
              <a:t>bebas</a:t>
            </a:r>
            <a:r>
              <a:rPr lang="en-US" sz="2800" b="1" dirty="0" smtClean="0"/>
              <a:t> ( independent event )</a:t>
            </a:r>
            <a:r>
              <a:rPr lang="en-US" sz="2800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23900"/>
            <a:ext cx="8229600" cy="7239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8001000" cy="5486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Kejadian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Bebas</a:t>
            </a:r>
            <a:r>
              <a:rPr lang="en-US" sz="2400" b="1" dirty="0" smtClean="0"/>
              <a:t> / </a:t>
            </a:r>
            <a:r>
              <a:rPr lang="en-US" sz="2400" b="1" dirty="0" err="1" smtClean="0"/>
              <a:t>Bersyarat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Probabilitas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bersyarat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 </a:t>
            </a:r>
            <a:r>
              <a:rPr lang="en-US" sz="2400" dirty="0" err="1" smtClean="0"/>
              <a:t>probabilitas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terjadinya</a:t>
            </a:r>
            <a:r>
              <a:rPr lang="en-US" sz="2400" dirty="0" smtClean="0"/>
              <a:t> </a:t>
            </a:r>
            <a:r>
              <a:rPr lang="en-US" sz="2400" dirty="0" err="1" smtClean="0"/>
              <a:t>kejadian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syarat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B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b="1" dirty="0" smtClean="0"/>
              <a:t>P(A/B</a:t>
            </a:r>
            <a:r>
              <a:rPr lang="en-US" sz="2400" dirty="0" smtClean="0"/>
              <a:t>), </a:t>
            </a:r>
            <a:r>
              <a:rPr lang="en-US" sz="2400" dirty="0" err="1" smtClean="0"/>
              <a:t>rumus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 smtClean="0"/>
              <a:t> a. P(A/B) = P(A</a:t>
            </a:r>
            <a:r>
              <a:rPr lang="el-GR" sz="2400" dirty="0" smtClean="0"/>
              <a:t>ΠB</a:t>
            </a:r>
            <a:r>
              <a:rPr lang="en-US" sz="2400" dirty="0" smtClean="0"/>
              <a:t>)/P(B)</a:t>
            </a:r>
          </a:p>
          <a:p>
            <a:pPr>
              <a:buNone/>
            </a:pPr>
            <a:r>
              <a:rPr lang="en-US" sz="2400" dirty="0" smtClean="0"/>
              <a:t> b. P(B/A) = P(A</a:t>
            </a:r>
            <a:r>
              <a:rPr lang="el-GR" sz="2400" dirty="0" smtClean="0"/>
              <a:t>Π</a:t>
            </a:r>
            <a:r>
              <a:rPr lang="en-US" sz="2400" dirty="0" smtClean="0"/>
              <a:t>B)/P(A)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P(A</a:t>
            </a:r>
            <a:r>
              <a:rPr lang="el-GR" sz="2400" dirty="0" smtClean="0"/>
              <a:t>ΠB</a:t>
            </a:r>
            <a:r>
              <a:rPr lang="en-US" sz="2400" dirty="0" smtClean="0"/>
              <a:t>) = P(A) P(B/A) = P(B) P(A/B)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probabilitas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probabilitas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err="1" smtClean="0"/>
              <a:t>marjinal</a:t>
            </a:r>
            <a:r>
              <a:rPr lang="en-US" sz="2400" dirty="0" smtClean="0"/>
              <a:t> , </a:t>
            </a:r>
            <a:r>
              <a:rPr lang="en-US" sz="2400" dirty="0" err="1" smtClean="0"/>
              <a:t>Bayes</a:t>
            </a:r>
            <a:r>
              <a:rPr lang="en-US" sz="2400" dirty="0" smtClean="0"/>
              <a:t>, </a:t>
            </a:r>
            <a:r>
              <a:rPr lang="en-US" sz="2400" dirty="0" err="1" smtClean="0"/>
              <a:t>Permutasi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Kombinasi</a:t>
            </a:r>
            <a:endParaRPr lang="en-US" sz="2400" dirty="0" smtClean="0"/>
          </a:p>
          <a:p>
            <a:pPr>
              <a:buNone/>
            </a:pPr>
            <a:r>
              <a:rPr lang="en-US" sz="2400" b="1" dirty="0" err="1" smtClean="0"/>
              <a:t>Probabilitas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Marjinal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kejadian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bersamaan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kejadian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,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kejadian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terjadinya</a:t>
            </a:r>
            <a:r>
              <a:rPr lang="en-US" sz="2400" dirty="0" smtClean="0"/>
              <a:t> </a:t>
            </a:r>
            <a:r>
              <a:rPr lang="en-US" sz="2400" dirty="0" err="1" smtClean="0"/>
              <a:t>kejadian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pertama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err="1" smtClean="0"/>
              <a:t>Rumus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sbb</a:t>
            </a:r>
            <a:r>
              <a:rPr lang="en-US" sz="2800" dirty="0" smtClean="0"/>
              <a:t> :</a:t>
            </a:r>
          </a:p>
          <a:p>
            <a:pPr>
              <a:buNone/>
            </a:pPr>
            <a:r>
              <a:rPr lang="en-US" sz="2800" dirty="0" smtClean="0"/>
              <a:t>P(R) = </a:t>
            </a:r>
            <a:r>
              <a:rPr lang="az-Cyrl-AZ" sz="2800" dirty="0" smtClean="0"/>
              <a:t>∑</a:t>
            </a:r>
            <a:r>
              <a:rPr lang="en-US" sz="2800" dirty="0" smtClean="0"/>
              <a:t> P (Si) P( R/Si ) </a:t>
            </a:r>
          </a:p>
          <a:p>
            <a:pPr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:</a:t>
            </a:r>
          </a:p>
          <a:p>
            <a:pPr>
              <a:buNone/>
            </a:pPr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memproduksi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baterai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tiga</a:t>
            </a: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Pabrik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peralatan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karyawannya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err="1" smtClean="0"/>
              <a:t>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mingguan</a:t>
            </a:r>
            <a:r>
              <a:rPr lang="en-US" sz="2800" dirty="0" smtClean="0"/>
              <a:t>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I (S1=500), pabrik2(S2=2000)</a:t>
            </a:r>
          </a:p>
          <a:p>
            <a:pPr>
              <a:buNone/>
            </a:pPr>
            <a:r>
              <a:rPr lang="en-US" sz="2800" dirty="0" smtClean="0"/>
              <a:t>Dan </a:t>
            </a:r>
            <a:r>
              <a:rPr lang="en-US" sz="2800" dirty="0" err="1" smtClean="0"/>
              <a:t>ke</a:t>
            </a:r>
            <a:r>
              <a:rPr lang="en-US" sz="2800" dirty="0" smtClean="0"/>
              <a:t> 3 (S3=1500).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besarnya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rusak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I P(R/S1)=0,020 ;</a:t>
            </a:r>
          </a:p>
          <a:p>
            <a:pPr>
              <a:buNone/>
            </a:pP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rusak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2 P(R/S2)=0,015 ;</a:t>
            </a:r>
          </a:p>
          <a:p>
            <a:pPr>
              <a:buNone/>
            </a:pPr>
            <a:r>
              <a:rPr lang="en-US" sz="2800" dirty="0" smtClean="0"/>
              <a:t>Dan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rusak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3 P(R/S3)</a:t>
            </a:r>
          </a:p>
          <a:p>
            <a:pPr>
              <a:buNone/>
            </a:pPr>
            <a:r>
              <a:rPr lang="en-US" sz="2800" dirty="0" err="1" smtClean="0"/>
              <a:t>Adalah</a:t>
            </a:r>
            <a:r>
              <a:rPr lang="en-US" sz="2800" dirty="0" smtClean="0"/>
              <a:t> 0,030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err="1" smtClean="0"/>
              <a:t>Baterai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menyuplai</a:t>
            </a:r>
            <a:r>
              <a:rPr lang="en-US" sz="2800" dirty="0" smtClean="0"/>
              <a:t>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</a:t>
            </a:r>
            <a:r>
              <a:rPr lang="en-US" sz="2800" dirty="0" err="1" smtClean="0"/>
              <a:t>mobil</a:t>
            </a:r>
            <a:r>
              <a:rPr lang="en-US" sz="2800" dirty="0" smtClean="0"/>
              <a:t>. </a:t>
            </a:r>
            <a:r>
              <a:rPr lang="en-US" sz="2800" dirty="0" err="1" smtClean="0"/>
              <a:t>Kalau</a:t>
            </a:r>
            <a:r>
              <a:rPr lang="en-US" sz="2800" dirty="0" smtClean="0"/>
              <a:t> </a:t>
            </a:r>
            <a:r>
              <a:rPr lang="en-US" sz="2800" dirty="0" err="1" smtClean="0"/>
              <a:t>pemilik</a:t>
            </a:r>
            <a:r>
              <a:rPr lang="en-US" sz="2800" dirty="0" smtClean="0"/>
              <a:t>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</a:t>
            </a:r>
            <a:r>
              <a:rPr lang="en-US" sz="2800" dirty="0" err="1" smtClean="0"/>
              <a:t>tsb</a:t>
            </a: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Mengambil</a:t>
            </a:r>
            <a:r>
              <a:rPr lang="en-US" sz="2800" dirty="0" smtClean="0"/>
              <a:t> 1 </a:t>
            </a:r>
            <a:r>
              <a:rPr lang="en-US" sz="2800" dirty="0" err="1" smtClean="0"/>
              <a:t>baterai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acak</a:t>
            </a:r>
            <a:r>
              <a:rPr lang="en-US" sz="2800" dirty="0" smtClean="0"/>
              <a:t>, </a:t>
            </a:r>
            <a:r>
              <a:rPr lang="en-US" sz="2800" dirty="0" err="1" smtClean="0"/>
              <a:t>berapa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probabilitas</a:t>
            </a: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baterai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diambil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pemilik</a:t>
            </a:r>
            <a:r>
              <a:rPr lang="en-US" sz="2800" dirty="0" smtClean="0"/>
              <a:t>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</a:t>
            </a:r>
            <a:r>
              <a:rPr lang="en-US" sz="2800" dirty="0" err="1" smtClean="0"/>
              <a:t>mobil</a:t>
            </a: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rusak</a:t>
            </a:r>
            <a:r>
              <a:rPr lang="en-US" sz="2800" dirty="0" smtClean="0"/>
              <a:t>. </a:t>
            </a:r>
            <a:r>
              <a:rPr lang="en-US" sz="2800" dirty="0" err="1" smtClean="0"/>
              <a:t>Baterai</a:t>
            </a:r>
            <a:r>
              <a:rPr lang="en-US" sz="2800" dirty="0" smtClean="0"/>
              <a:t> yang </a:t>
            </a:r>
            <a:r>
              <a:rPr lang="en-US" sz="2800" dirty="0" err="1" smtClean="0"/>
              <a:t>rusak</a:t>
            </a:r>
            <a:r>
              <a:rPr lang="en-US" sz="2800" dirty="0" smtClean="0"/>
              <a:t> </a:t>
            </a:r>
            <a:r>
              <a:rPr lang="en-US" sz="2800" dirty="0" err="1" smtClean="0"/>
              <a:t>tsb</a:t>
            </a:r>
            <a:r>
              <a:rPr lang="en-US" sz="2800" dirty="0" smtClean="0"/>
              <a:t> </a:t>
            </a:r>
            <a:r>
              <a:rPr lang="en-US" sz="2800" dirty="0" err="1" smtClean="0"/>
              <a:t>berasal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err="1" smtClean="0"/>
              <a:t>Pabrik</a:t>
            </a:r>
            <a:r>
              <a:rPr lang="en-US" sz="2800" dirty="0" smtClean="0"/>
              <a:t> I,2 </a:t>
            </a:r>
            <a:r>
              <a:rPr lang="en-US" sz="2800" dirty="0" err="1" smtClean="0"/>
              <a:t>dan</a:t>
            </a:r>
            <a:r>
              <a:rPr lang="en-US" sz="2800" dirty="0" smtClean="0"/>
              <a:t> 3</a:t>
            </a:r>
          </a:p>
          <a:p>
            <a:pPr>
              <a:buNone/>
            </a:pPr>
            <a:r>
              <a:rPr lang="en-US" sz="2800" dirty="0" err="1" smtClean="0"/>
              <a:t>Jawab</a:t>
            </a:r>
            <a:r>
              <a:rPr lang="en-US" sz="2800" dirty="0" smtClean="0"/>
              <a:t> :  S = S1 + S2 + S3 ( S= </a:t>
            </a:r>
            <a:r>
              <a:rPr lang="en-US" sz="2800" dirty="0" err="1" smtClean="0"/>
              <a:t>ruang</a:t>
            </a:r>
            <a:r>
              <a:rPr lang="en-US" sz="2800" dirty="0" smtClean="0"/>
              <a:t> </a:t>
            </a:r>
            <a:r>
              <a:rPr lang="en-US" sz="2800" dirty="0" err="1" smtClean="0"/>
              <a:t>sampel</a:t>
            </a:r>
            <a:r>
              <a:rPr lang="en-US" sz="2800" dirty="0" smtClean="0"/>
              <a:t> )</a:t>
            </a:r>
          </a:p>
          <a:p>
            <a:pPr>
              <a:buNone/>
            </a:pPr>
            <a:r>
              <a:rPr lang="en-US" sz="2800" dirty="0" smtClean="0"/>
              <a:t>P(R) =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rusak</a:t>
            </a:r>
            <a:r>
              <a:rPr lang="en-US" sz="2800" dirty="0" smtClean="0"/>
              <a:t>,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Probabilitas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</a:t>
            </a:r>
            <a:r>
              <a:rPr lang="en-US" sz="2800" dirty="0" err="1" smtClean="0"/>
              <a:t>marjinal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P(S1) = 500/4000 ,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baterai</a:t>
            </a:r>
            <a:r>
              <a:rPr lang="en-US" sz="2800" dirty="0" smtClean="0"/>
              <a:t> </a:t>
            </a:r>
            <a:r>
              <a:rPr lang="en-US" sz="2800" dirty="0" err="1" smtClean="0"/>
              <a:t>berasal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Dari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I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P(S2) = 2000/4000 ,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baterai</a:t>
            </a:r>
            <a:r>
              <a:rPr lang="en-US" sz="2800" dirty="0" smtClean="0"/>
              <a:t> </a:t>
            </a:r>
            <a:r>
              <a:rPr lang="en-US" sz="2800" dirty="0" err="1" smtClean="0"/>
              <a:t>berasal</a:t>
            </a: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2</a:t>
            </a:r>
          </a:p>
          <a:p>
            <a:pPr>
              <a:buNone/>
            </a:pPr>
            <a:r>
              <a:rPr lang="en-US" sz="2800" dirty="0" smtClean="0"/>
              <a:t>P(S3) = 1500/4000 ,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baterai</a:t>
            </a:r>
            <a:r>
              <a:rPr lang="en-US" sz="2800" dirty="0" smtClean="0"/>
              <a:t> </a:t>
            </a:r>
            <a:r>
              <a:rPr lang="en-US" sz="2800" dirty="0" err="1" smtClean="0"/>
              <a:t>berasal</a:t>
            </a: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3</a:t>
            </a:r>
          </a:p>
          <a:p>
            <a:pPr>
              <a:buNone/>
            </a:pPr>
            <a:r>
              <a:rPr lang="en-US" sz="2800" dirty="0" smtClean="0"/>
              <a:t>P(R/S1) =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baterai</a:t>
            </a:r>
            <a:r>
              <a:rPr lang="en-US" sz="2800" dirty="0" smtClean="0"/>
              <a:t> </a:t>
            </a:r>
            <a:r>
              <a:rPr lang="en-US" sz="2800" dirty="0" err="1" smtClean="0"/>
              <a:t>rusak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I = 0,020</a:t>
            </a:r>
          </a:p>
          <a:p>
            <a:pPr>
              <a:buNone/>
            </a:pPr>
            <a:r>
              <a:rPr lang="en-US" sz="2800" dirty="0" smtClean="0"/>
              <a:t>P(R/S2) =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baterai</a:t>
            </a:r>
            <a:r>
              <a:rPr lang="en-US" sz="2800" dirty="0" smtClean="0"/>
              <a:t> </a:t>
            </a:r>
            <a:r>
              <a:rPr lang="en-US" sz="2800" dirty="0" err="1" smtClean="0"/>
              <a:t>rusak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pabrik2= 0,015</a:t>
            </a:r>
          </a:p>
          <a:p>
            <a:pPr>
              <a:buNone/>
            </a:pPr>
            <a:r>
              <a:rPr lang="en-US" sz="2800" dirty="0" smtClean="0"/>
              <a:t>P(R/S3) =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baterai</a:t>
            </a:r>
            <a:r>
              <a:rPr lang="en-US" sz="2800" dirty="0" smtClean="0"/>
              <a:t> </a:t>
            </a:r>
            <a:r>
              <a:rPr lang="en-US" sz="2800" dirty="0" err="1" smtClean="0"/>
              <a:t>rusak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pabrik3= 0,030</a:t>
            </a:r>
          </a:p>
          <a:p>
            <a:pPr>
              <a:buNone/>
            </a:pPr>
            <a:r>
              <a:rPr lang="en-US" sz="2800" dirty="0" smtClean="0"/>
              <a:t>Kita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menghitung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baterai</a:t>
            </a:r>
            <a:r>
              <a:rPr lang="en-US" sz="2800" dirty="0" smtClean="0"/>
              <a:t> yang</a:t>
            </a:r>
          </a:p>
          <a:p>
            <a:pPr>
              <a:buNone/>
            </a:pPr>
            <a:r>
              <a:rPr lang="en-US" sz="2800" dirty="0" err="1" smtClean="0"/>
              <a:t>Dipilih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acak</a:t>
            </a:r>
            <a:r>
              <a:rPr lang="en-US" sz="2800" dirty="0" smtClean="0"/>
              <a:t> </a:t>
            </a:r>
            <a:r>
              <a:rPr lang="en-US" sz="2800" dirty="0" err="1" smtClean="0"/>
              <a:t>rusak</a:t>
            </a:r>
            <a:r>
              <a:rPr lang="en-US" sz="2800" dirty="0" smtClean="0"/>
              <a:t> P(R)</a:t>
            </a:r>
          </a:p>
          <a:p>
            <a:pPr>
              <a:buNone/>
            </a:pPr>
            <a:r>
              <a:rPr lang="en-US" sz="2800" dirty="0" smtClean="0"/>
              <a:t>P(R) = 500/4000 x0,020 + 2000/4000x0,015+1500/4000</a:t>
            </a:r>
          </a:p>
          <a:p>
            <a:pPr>
              <a:buNone/>
            </a:pPr>
            <a:r>
              <a:rPr lang="en-US" sz="2800" dirty="0" smtClean="0"/>
              <a:t>X 0,030 = 0,0213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sz="2800" b="1" dirty="0" err="1" smtClean="0"/>
              <a:t>Teorema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Bayes</a:t>
            </a:r>
            <a:endParaRPr lang="en-US" sz="2800" b="1" dirty="0" smtClean="0"/>
          </a:p>
          <a:p>
            <a:pPr>
              <a:buNone/>
            </a:pP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menghitung</a:t>
            </a:r>
            <a:r>
              <a:rPr lang="en-US" sz="2800" dirty="0" smtClean="0"/>
              <a:t> </a:t>
            </a:r>
            <a:r>
              <a:rPr lang="en-US" sz="2800" dirty="0" err="1" smtClean="0"/>
              <a:t>probabilitas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sebab</a:t>
            </a: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Sebab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terjadinya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pengaruh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sbg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observasi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err="1" smtClean="0"/>
              <a:t>Tujuannya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memecahkan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Pembuatan</a:t>
            </a:r>
            <a:r>
              <a:rPr lang="en-US" sz="2800" dirty="0" smtClean="0"/>
              <a:t> </a:t>
            </a:r>
            <a:r>
              <a:rPr lang="en-US" sz="2800" dirty="0" err="1" smtClean="0"/>
              <a:t>keputusan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mengandung</a:t>
            </a:r>
            <a:r>
              <a:rPr lang="en-US" sz="2800" dirty="0" smtClean="0"/>
              <a:t> </a:t>
            </a:r>
            <a:r>
              <a:rPr lang="en-US" sz="2800" dirty="0" err="1" smtClean="0"/>
              <a:t>ketidak</a:t>
            </a:r>
            <a:endParaRPr lang="en-US" sz="2800" dirty="0" smtClean="0"/>
          </a:p>
          <a:p>
            <a:pPr>
              <a:buNone/>
            </a:pPr>
            <a:r>
              <a:rPr lang="en-US" sz="2800" smtClean="0"/>
              <a:t>pastian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671</TotalTime>
  <Words>909</Words>
  <Application>Microsoft Office PowerPoint</Application>
  <PresentationFormat>On-screen Show (4:3)</PresentationFormat>
  <Paragraphs>112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 BAB 2 ATURAN DASAR PROBABILITAS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3 DISTRIBUSI TEORETIS</dc:title>
  <dc:creator>user</dc:creator>
  <cp:lastModifiedBy>May</cp:lastModifiedBy>
  <cp:revision>105</cp:revision>
  <dcterms:created xsi:type="dcterms:W3CDTF">2012-02-20T08:28:03Z</dcterms:created>
  <dcterms:modified xsi:type="dcterms:W3CDTF">2015-03-13T04:48:15Z</dcterms:modified>
</cp:coreProperties>
</file>