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024CB-392C-4CD4-9A5E-F4D2A0623F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EFFAB-E5BE-40F1-9D86-FE13D5EC3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7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EFFAB-E5BE-40F1-9D86-FE13D5EC3D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 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Bab1.Teori </a:t>
            </a:r>
            <a:r>
              <a:rPr lang="en-US" sz="4000" dirty="0" err="1" smtClean="0"/>
              <a:t>Penarikan</a:t>
            </a:r>
            <a:r>
              <a:rPr lang="en-US" sz="4000" dirty="0" smtClean="0"/>
              <a:t> </a:t>
            </a:r>
            <a:r>
              <a:rPr lang="en-US" sz="4000" dirty="0" err="1" smtClean="0"/>
              <a:t>Sampel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79248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b="1" dirty="0" smtClean="0"/>
              <a:t>ARTI PENARIKAN SAMPEL</a:t>
            </a:r>
          </a:p>
          <a:p>
            <a:pPr algn="just"/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penarikan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2 </a:t>
            </a:r>
            <a:r>
              <a:rPr lang="en-US" sz="2400" dirty="0" err="1" smtClean="0"/>
              <a:t>aspek</a:t>
            </a:r>
            <a:r>
              <a:rPr lang="en-US" sz="2400" dirty="0" smtClean="0"/>
              <a:t> tang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populasi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sampel</a:t>
            </a:r>
            <a:r>
              <a:rPr lang="en-US" sz="2400" b="1" dirty="0" smtClean="0"/>
              <a:t>.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kumpulan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elemen,sedang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.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mengumpulkan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sesungguhnya</a:t>
            </a:r>
            <a:r>
              <a:rPr lang="en-US" sz="2400" dirty="0" smtClean="0"/>
              <a:t>, yang </a:t>
            </a:r>
            <a:r>
              <a:rPr lang="en-US" sz="2400" dirty="0" err="1" smtClean="0"/>
              <a:t>dikenal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parameter.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penarikan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( </a:t>
            </a:r>
            <a:r>
              <a:rPr lang="en-US" sz="2400" dirty="0" err="1" smtClean="0"/>
              <a:t>mengumpulkan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sebagian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),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data </a:t>
            </a:r>
            <a:r>
              <a:rPr lang="en-US" sz="2400" dirty="0" err="1" smtClean="0"/>
              <a:t>pendugaan</a:t>
            </a:r>
            <a:endParaRPr lang="en-US" sz="2400" dirty="0" smtClean="0"/>
          </a:p>
          <a:p>
            <a:pPr algn="just"/>
            <a:r>
              <a:rPr lang="en-US" sz="2400" b="1" dirty="0" smtClean="0"/>
              <a:t>PENARIKAN SAMPEL ACAK SEDERHANA</a:t>
            </a:r>
          </a:p>
          <a:p>
            <a:pPr algn="just"/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unyuk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.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Penarikan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sampel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acak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sederhana</a:t>
            </a:r>
            <a:endParaRPr lang="en-US" sz="2400" b="1" dirty="0" smtClean="0"/>
          </a:p>
          <a:p>
            <a:pPr algn="just"/>
            <a:endParaRPr lang="en-US" sz="2400" b="1" dirty="0" smtClean="0"/>
          </a:p>
          <a:p>
            <a:pPr algn="just"/>
            <a:endParaRPr lang="en-US" sz="2400" b="1" dirty="0" smtClean="0"/>
          </a:p>
          <a:p>
            <a:pPr algn="just"/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1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27473" cy="6026727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penarikan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sampelnya</a:t>
            </a:r>
            <a:r>
              <a:rPr lang="en-US" sz="2400" dirty="0" smtClean="0"/>
              <a:t> </a:t>
            </a:r>
            <a:r>
              <a:rPr lang="en-US" sz="2400" dirty="0" err="1" smtClean="0"/>
              <a:t>bergantung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populasinya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.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1,2, . . . , N.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dihubungkan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b="1" dirty="0" err="1" smtClean="0"/>
              <a:t>Penarikan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Sampel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Populasi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Terbatas</a:t>
            </a:r>
            <a:endParaRPr lang="en-US" sz="2400" b="1" dirty="0" smtClean="0"/>
          </a:p>
          <a:p>
            <a:pPr algn="just"/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n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N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rupa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n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probabilitas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terpilih</a:t>
            </a:r>
            <a:endParaRPr lang="en-US" sz="2400" dirty="0" smtClean="0"/>
          </a:p>
          <a:p>
            <a:pPr algn="just"/>
            <a:r>
              <a:rPr lang="en-US" sz="2400" b="1" dirty="0" err="1" smtClean="0"/>
              <a:t>Penarikan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Sampel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Populasi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terbatas</a:t>
            </a:r>
            <a:endParaRPr lang="en-US" sz="2400" b="1" dirty="0" smtClean="0"/>
          </a:p>
          <a:p>
            <a:pPr algn="just"/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rupa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terpenuhi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terpilih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independen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14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1056"/>
            <a:ext cx="8229600" cy="5777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Distribusi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Penarikan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Sampel</a:t>
            </a:r>
            <a:r>
              <a:rPr lang="en-US" sz="2400" b="1" dirty="0" smtClean="0"/>
              <a:t>  X ( x rata-rata )</a:t>
            </a:r>
          </a:p>
          <a:p>
            <a:pPr>
              <a:buNone/>
            </a:pP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Penarikan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X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Probabilitas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Dari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X  </a:t>
            </a:r>
          </a:p>
          <a:p>
            <a:pPr>
              <a:buNone/>
            </a:pPr>
            <a:r>
              <a:rPr lang="en-US" sz="2400" b="1" dirty="0" err="1" smtClean="0"/>
              <a:t>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Harapan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X ( x rata-rata )</a:t>
            </a:r>
          </a:p>
          <a:p>
            <a:pPr>
              <a:buNone/>
            </a:pP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Harapan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X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X.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harapan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rata-rata </a:t>
            </a:r>
          </a:p>
          <a:p>
            <a:pPr>
              <a:buNone/>
            </a:pPr>
            <a:r>
              <a:rPr lang="en-US" sz="2400" dirty="0" err="1" smtClean="0"/>
              <a:t>Disimbolkan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E(X) = µ  </a:t>
            </a:r>
          </a:p>
          <a:p>
            <a:pPr>
              <a:buNone/>
            </a:pPr>
            <a:r>
              <a:rPr lang="en-US" sz="2400" b="1" dirty="0" err="1" smtClean="0"/>
              <a:t>Varians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standar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Deviasi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X</a:t>
            </a:r>
          </a:p>
          <a:p>
            <a:pPr>
              <a:buNone/>
            </a:pPr>
            <a:r>
              <a:rPr lang="en-US" sz="2400" dirty="0" err="1" smtClean="0"/>
              <a:t>Varians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Deviasi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X </a:t>
            </a:r>
            <a:r>
              <a:rPr lang="en-US" sz="2400" dirty="0" err="1" smtClean="0"/>
              <a:t>tergantung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Populasinya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1.Populasi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 →  </a:t>
            </a:r>
            <a:r>
              <a:rPr lang="el-GR" sz="2400" dirty="0" smtClean="0"/>
              <a:t>σ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x  =  (N-n/N-1). (</a:t>
            </a:r>
            <a:r>
              <a:rPr lang="el-GR" sz="2400" dirty="0" smtClean="0"/>
              <a:t>σ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/n)</a:t>
            </a:r>
          </a:p>
          <a:p>
            <a:pPr>
              <a:buNone/>
            </a:pPr>
            <a:r>
              <a:rPr lang="en-US" sz="2400" dirty="0" smtClean="0"/>
              <a:t>2.Populasi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→ </a:t>
            </a:r>
            <a:r>
              <a:rPr lang="el-GR" sz="2400" dirty="0" smtClean="0"/>
              <a:t>σ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x  =  </a:t>
            </a:r>
            <a:r>
              <a:rPr lang="el-GR" sz="2400" dirty="0" smtClean="0"/>
              <a:t>σ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/n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582"/>
            <a:ext cx="8229600" cy="5611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Standar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Deviasi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 X</a:t>
            </a:r>
          </a:p>
          <a:p>
            <a:pPr>
              <a:buNone/>
            </a:pPr>
            <a:r>
              <a:rPr lang="en-US" sz="2400" dirty="0" smtClean="0"/>
              <a:t>1.Populasi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  →  </a:t>
            </a:r>
            <a:r>
              <a:rPr lang="el-GR" sz="2400" dirty="0" smtClean="0"/>
              <a:t>σ</a:t>
            </a:r>
            <a:r>
              <a:rPr lang="en-US" sz="2400" dirty="0" smtClean="0"/>
              <a:t>x  =  ( √(N-n/N-1). (</a:t>
            </a:r>
            <a:r>
              <a:rPr lang="el-GR" sz="2400" dirty="0" smtClean="0"/>
              <a:t>σ</a:t>
            </a:r>
            <a:r>
              <a:rPr lang="en-US" sz="2400" dirty="0" smtClean="0"/>
              <a:t>/√n)</a:t>
            </a:r>
          </a:p>
          <a:p>
            <a:pPr>
              <a:buNone/>
            </a:pPr>
            <a:r>
              <a:rPr lang="en-US" sz="2400" dirty="0" smtClean="0"/>
              <a:t>2.Populasi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 → </a:t>
            </a:r>
            <a:r>
              <a:rPr lang="el-GR" sz="2400" dirty="0" smtClean="0"/>
              <a:t>σ</a:t>
            </a:r>
            <a:r>
              <a:rPr lang="en-US" sz="2400" dirty="0" smtClean="0"/>
              <a:t>x  =  </a:t>
            </a:r>
            <a:r>
              <a:rPr lang="el-GR" sz="2400" dirty="0" smtClean="0"/>
              <a:t>σ</a:t>
            </a:r>
            <a:r>
              <a:rPr lang="en-US" sz="2400" dirty="0" smtClean="0"/>
              <a:t>/√n</a:t>
            </a:r>
          </a:p>
          <a:p>
            <a:pPr>
              <a:buNone/>
            </a:pPr>
            <a:r>
              <a:rPr lang="en-US" sz="2400" b="1" dirty="0" err="1" smtClean="0"/>
              <a:t>Sistim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Pengambilan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Sampel</a:t>
            </a:r>
            <a:r>
              <a:rPr lang="en-US" sz="2400" dirty="0" smtClean="0"/>
              <a:t>  </a:t>
            </a:r>
          </a:p>
          <a:p>
            <a:pPr>
              <a:buNone/>
            </a:pPr>
            <a:r>
              <a:rPr lang="en-US" sz="2400" dirty="0" smtClean="0"/>
              <a:t>1.Dengan </a:t>
            </a:r>
            <a:r>
              <a:rPr lang="en-US" sz="2400" dirty="0" err="1" smtClean="0"/>
              <a:t>Pengembalian</a:t>
            </a:r>
            <a:r>
              <a:rPr lang="en-US" sz="2400" dirty="0" smtClean="0"/>
              <a:t>  →  L = </a:t>
            </a:r>
            <a:r>
              <a:rPr lang="en-US" sz="2400" dirty="0" err="1" smtClean="0"/>
              <a:t>N</a:t>
            </a:r>
            <a:r>
              <a:rPr lang="en-US" sz="2400" baseline="30000" dirty="0" err="1" smtClean="0"/>
              <a:t>n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2.Tanpa </a:t>
            </a:r>
            <a:r>
              <a:rPr lang="en-US" sz="2400" dirty="0" err="1" smtClean="0"/>
              <a:t>Pengembalian</a:t>
            </a:r>
            <a:r>
              <a:rPr lang="en-US" sz="2400" dirty="0" smtClean="0"/>
              <a:t>      →  L = N! / n!(N-n)!</a:t>
            </a:r>
          </a:p>
          <a:p>
            <a:pPr>
              <a:buNone/>
            </a:pPr>
            <a:r>
              <a:rPr lang="en-US" sz="2400" b="1" dirty="0" err="1" smtClean="0"/>
              <a:t>Dalil</a:t>
            </a:r>
            <a:r>
              <a:rPr lang="en-US" sz="2400" b="1" dirty="0" smtClean="0"/>
              <a:t> Batas </a:t>
            </a:r>
            <a:r>
              <a:rPr lang="en-US" sz="2400" b="1" dirty="0" err="1" smtClean="0"/>
              <a:t>Memusat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Statistik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Induktif</a:t>
            </a:r>
            <a:r>
              <a:rPr lang="en-US" sz="2400" b="1" dirty="0" smtClean="0"/>
              <a:t>  </a:t>
            </a:r>
          </a:p>
          <a:p>
            <a:pPr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n </a:t>
            </a:r>
            <a:r>
              <a:rPr lang="en-US" sz="2400" dirty="0" err="1" smtClean="0"/>
              <a:t>dari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apapun</a:t>
            </a:r>
            <a:r>
              <a:rPr lang="en-US" sz="2400" dirty="0" smtClean="0"/>
              <a:t> ( Binomial,</a:t>
            </a:r>
          </a:p>
          <a:p>
            <a:pPr>
              <a:buNone/>
            </a:pPr>
            <a:r>
              <a:rPr lang="en-US" sz="2400" dirty="0" smtClean="0"/>
              <a:t>Poisson </a:t>
            </a:r>
            <a:r>
              <a:rPr lang="en-US" sz="2400" dirty="0" err="1" smtClean="0"/>
              <a:t>dll</a:t>
            </a:r>
            <a:r>
              <a:rPr lang="en-US" sz="2400" dirty="0" smtClean="0"/>
              <a:t> )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didekati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probabilitas</a:t>
            </a:r>
            <a:r>
              <a:rPr lang="en-US" sz="2400" dirty="0" smtClean="0"/>
              <a:t> normal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Yang </a:t>
            </a:r>
            <a:r>
              <a:rPr lang="en-US" sz="2400" dirty="0" err="1" smtClean="0"/>
              <a:t>besar</a:t>
            </a:r>
            <a:endParaRPr lang="en-U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414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Bab1.Teori Penarikan Sampel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 STATISTIKA</dc:title>
  <dc:creator>user</dc:creator>
  <cp:lastModifiedBy>May</cp:lastModifiedBy>
  <cp:revision>37</cp:revision>
  <dcterms:created xsi:type="dcterms:W3CDTF">2012-02-17T00:53:45Z</dcterms:created>
  <dcterms:modified xsi:type="dcterms:W3CDTF">2015-03-13T04:52:16Z</dcterms:modified>
</cp:coreProperties>
</file>