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6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024CB-392C-4CD4-9A5E-F4D2A0623F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EFFAB-E5BE-40F1-9D86-FE13D5EC3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38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EFFAB-E5BE-40F1-9D86-FE13D5EC3DB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990599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 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err="1" smtClean="0"/>
              <a:t>Bab</a:t>
            </a:r>
            <a:r>
              <a:rPr lang="en-US" sz="4000" dirty="0" smtClean="0"/>
              <a:t> 2. </a:t>
            </a:r>
            <a:r>
              <a:rPr lang="en-US" sz="4000" dirty="0" err="1" smtClean="0"/>
              <a:t>Teori</a:t>
            </a:r>
            <a:r>
              <a:rPr lang="en-US" sz="4000" dirty="0" smtClean="0"/>
              <a:t> </a:t>
            </a:r>
            <a:r>
              <a:rPr lang="en-US" sz="4000" dirty="0" err="1" smtClean="0"/>
              <a:t>Pendugaan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7924800" cy="5029200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smtClean="0"/>
              <a:t>PENDUGAAN TUNGGAL</a:t>
            </a:r>
          </a:p>
          <a:p>
            <a:pPr algn="just"/>
            <a:r>
              <a:rPr lang="en-US" sz="2400" dirty="0" err="1" smtClean="0"/>
              <a:t>Pendugaan</a:t>
            </a:r>
            <a:r>
              <a:rPr lang="en-US" sz="2400" dirty="0" smtClean="0"/>
              <a:t> Tunggal </a:t>
            </a:r>
            <a:r>
              <a:rPr lang="en-US" sz="2400" dirty="0" err="1" smtClean="0"/>
              <a:t>ialah</a:t>
            </a:r>
            <a:r>
              <a:rPr lang="en-US" sz="2400" dirty="0" smtClean="0"/>
              <a:t> </a:t>
            </a:r>
            <a:r>
              <a:rPr lang="en-US" sz="2400" dirty="0" err="1" smtClean="0"/>
              <a:t>pendugaan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memeberikan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gambaran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berapa</a:t>
            </a:r>
            <a:r>
              <a:rPr lang="en-US" sz="2400" dirty="0" smtClean="0"/>
              <a:t> </a:t>
            </a:r>
            <a:r>
              <a:rPr lang="en-US" sz="2400" dirty="0" err="1" smtClean="0"/>
              <a:t>jarak</a:t>
            </a:r>
            <a:r>
              <a:rPr lang="en-US" sz="2400" dirty="0" smtClean="0"/>
              <a:t>/</a:t>
            </a:r>
            <a:r>
              <a:rPr lang="en-US" sz="2400" dirty="0" err="1" smtClean="0"/>
              <a:t>selisih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penduga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sebenarnya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b="1" dirty="0" smtClean="0"/>
              <a:t>PENDUGAAN INTERVAL</a:t>
            </a:r>
          </a:p>
          <a:p>
            <a:pPr algn="just"/>
            <a:r>
              <a:rPr lang="en-US" sz="2400" dirty="0" err="1" smtClean="0"/>
              <a:t>Pendugaan</a:t>
            </a:r>
            <a:r>
              <a:rPr lang="en-US" sz="2400" dirty="0" smtClean="0"/>
              <a:t> Interval </a:t>
            </a:r>
            <a:r>
              <a:rPr lang="en-US" sz="2400" dirty="0" err="1" smtClean="0"/>
              <a:t>ialah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pendugaan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interval yang </a:t>
            </a:r>
            <a:r>
              <a:rPr lang="en-US" sz="2400" dirty="0" err="1" smtClean="0"/>
              <a:t>dibatasi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, yang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batas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batas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.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pendugaan</a:t>
            </a:r>
            <a:r>
              <a:rPr lang="en-US" sz="2400" dirty="0" smtClean="0"/>
              <a:t> interval,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dahulu</a:t>
            </a:r>
            <a:r>
              <a:rPr lang="en-US" sz="2400" dirty="0" smtClean="0"/>
              <a:t> </a:t>
            </a:r>
            <a:r>
              <a:rPr lang="en-US" sz="2400" dirty="0" err="1" smtClean="0"/>
              <a:t>besarnya</a:t>
            </a:r>
            <a:r>
              <a:rPr lang="en-US" sz="2400" dirty="0" smtClean="0"/>
              <a:t> </a:t>
            </a:r>
            <a:r>
              <a:rPr lang="en-US" sz="2400" dirty="0" err="1" smtClean="0"/>
              <a:t>koefisien</a:t>
            </a:r>
            <a:r>
              <a:rPr lang="en-US" sz="2400" dirty="0" smtClean="0"/>
              <a:t> </a:t>
            </a:r>
            <a:r>
              <a:rPr lang="en-US" sz="2400" dirty="0" err="1" smtClean="0"/>
              <a:t>keyakinan</a:t>
            </a:r>
            <a:r>
              <a:rPr lang="en-US" sz="2400" dirty="0" smtClean="0"/>
              <a:t>/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keyakinan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diberi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1-</a:t>
            </a:r>
            <a:r>
              <a:rPr lang="el-GR" sz="2400" dirty="0" smtClean="0"/>
              <a:t>α</a:t>
            </a:r>
            <a:r>
              <a:rPr lang="en-US" sz="2400" dirty="0" smtClean="0"/>
              <a:t>. </a:t>
            </a:r>
            <a:r>
              <a:rPr lang="en-US" sz="2400" dirty="0" err="1" smtClean="0"/>
              <a:t>Besarnya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keyakinan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90% - 99% </a:t>
            </a:r>
          </a:p>
          <a:p>
            <a:pPr algn="just"/>
            <a:r>
              <a:rPr lang="en-US" sz="2400" dirty="0" err="1" smtClean="0"/>
              <a:t>Pendugaan</a:t>
            </a:r>
            <a:r>
              <a:rPr lang="en-US" sz="2400" dirty="0" smtClean="0"/>
              <a:t> interval </a:t>
            </a:r>
            <a:r>
              <a:rPr lang="en-US" sz="2400" dirty="0" err="1" smtClean="0"/>
              <a:t>meliputi</a:t>
            </a:r>
            <a:r>
              <a:rPr lang="en-US" sz="2400" dirty="0" smtClean="0"/>
              <a:t>  :</a:t>
            </a:r>
          </a:p>
          <a:p>
            <a:pPr algn="just"/>
            <a:endParaRPr lang="en-US" sz="2400" b="1" dirty="0" smtClean="0"/>
          </a:p>
          <a:p>
            <a:pPr algn="just"/>
            <a:endParaRPr lang="en-US" sz="2400" b="1" dirty="0" smtClean="0"/>
          </a:p>
          <a:p>
            <a:pPr algn="just"/>
            <a:endParaRPr lang="en-US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7619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527473" cy="6026727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smtClean="0"/>
              <a:t>1.Pendugaan Interval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rata-rata µ</a:t>
            </a:r>
          </a:p>
          <a:p>
            <a:pPr algn="just"/>
            <a:r>
              <a:rPr lang="en-US" sz="2400" dirty="0" err="1" smtClean="0"/>
              <a:t>Ada</a:t>
            </a:r>
            <a:r>
              <a:rPr lang="en-US" sz="2400" dirty="0" smtClean="0"/>
              <a:t> 3 </a:t>
            </a:r>
            <a:r>
              <a:rPr lang="en-US" sz="2400" dirty="0" err="1" smtClean="0"/>
              <a:t>rumus</a:t>
            </a:r>
            <a:r>
              <a:rPr lang="en-US" sz="2400" dirty="0" smtClean="0"/>
              <a:t> </a:t>
            </a:r>
            <a:r>
              <a:rPr lang="en-US" sz="2400" dirty="0" err="1" smtClean="0"/>
              <a:t>pendugaan</a:t>
            </a:r>
            <a:r>
              <a:rPr lang="en-US" sz="2400" dirty="0" smtClean="0"/>
              <a:t> interval rata-rata µ </a:t>
            </a:r>
            <a:r>
              <a:rPr lang="en-US" sz="2400" dirty="0" err="1" smtClean="0"/>
              <a:t>yaitu</a:t>
            </a:r>
            <a:r>
              <a:rPr lang="en-US" sz="2400" dirty="0" smtClean="0"/>
              <a:t> :</a:t>
            </a:r>
          </a:p>
          <a:p>
            <a:pPr algn="just"/>
            <a:r>
              <a:rPr lang="en-US" sz="2400" dirty="0" smtClean="0"/>
              <a:t>1.Untuk  n≥ 30 ,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penarikan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pengembalian</a:t>
            </a:r>
            <a:endParaRPr lang="en-US" sz="2400" dirty="0" smtClean="0"/>
          </a:p>
          <a:p>
            <a:pPr algn="just"/>
            <a:r>
              <a:rPr lang="en-US" sz="2400" dirty="0" smtClean="0"/>
              <a:t>X – Z</a:t>
            </a:r>
            <a:r>
              <a:rPr lang="el-GR" sz="2400" baseline="-25000" dirty="0" smtClean="0"/>
              <a:t>α</a:t>
            </a:r>
            <a:r>
              <a:rPr lang="en-US" sz="2400" baseline="-25000" dirty="0" smtClean="0"/>
              <a:t>/2</a:t>
            </a:r>
            <a:r>
              <a:rPr lang="en-US" sz="2400" dirty="0" smtClean="0"/>
              <a:t>. </a:t>
            </a:r>
            <a:r>
              <a:rPr lang="el-GR" sz="2400" dirty="0" smtClean="0"/>
              <a:t>α</a:t>
            </a:r>
            <a:r>
              <a:rPr lang="en-US" sz="2400" dirty="0" smtClean="0"/>
              <a:t>/√n  &lt;  µ  &lt;  X + Z</a:t>
            </a:r>
            <a:r>
              <a:rPr lang="el-GR" sz="2400" baseline="-25000" dirty="0" smtClean="0"/>
              <a:t>α</a:t>
            </a:r>
            <a:r>
              <a:rPr lang="en-US" sz="2400" baseline="-25000" dirty="0" smtClean="0"/>
              <a:t>/2</a:t>
            </a:r>
            <a:r>
              <a:rPr lang="en-US" sz="2400" dirty="0" smtClean="0"/>
              <a:t>. </a:t>
            </a:r>
            <a:r>
              <a:rPr lang="el-GR" sz="2400" dirty="0" smtClean="0"/>
              <a:t>α</a:t>
            </a:r>
            <a:r>
              <a:rPr lang="en-US" sz="2400" dirty="0" smtClean="0"/>
              <a:t>/√n </a:t>
            </a:r>
          </a:p>
          <a:p>
            <a:pPr algn="just"/>
            <a:r>
              <a:rPr lang="en-US" sz="2400" dirty="0" smtClean="0"/>
              <a:t>2.Untuk n ≥ 30 ,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penarikan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pengembalian</a:t>
            </a:r>
            <a:endParaRPr lang="en-US" sz="2400" dirty="0" smtClean="0"/>
          </a:p>
          <a:p>
            <a:pPr algn="just"/>
            <a:r>
              <a:rPr lang="en-US" sz="2400" dirty="0" smtClean="0"/>
              <a:t>X – Z</a:t>
            </a:r>
            <a:r>
              <a:rPr lang="el-GR" sz="2400" baseline="-25000" dirty="0" smtClean="0"/>
              <a:t>α</a:t>
            </a:r>
            <a:r>
              <a:rPr lang="en-US" sz="2400" baseline="-25000" dirty="0" smtClean="0"/>
              <a:t>/2</a:t>
            </a:r>
            <a:r>
              <a:rPr lang="en-US" sz="2400" dirty="0" smtClean="0"/>
              <a:t>. </a:t>
            </a:r>
            <a:r>
              <a:rPr lang="el-GR" sz="2400" dirty="0" smtClean="0"/>
              <a:t>σ</a:t>
            </a:r>
            <a:r>
              <a:rPr lang="en-US" sz="2400" dirty="0" smtClean="0"/>
              <a:t>/√n. √(N-n/N-1)  &lt;  µ  &lt;  X + Z</a:t>
            </a:r>
            <a:r>
              <a:rPr lang="el-GR" sz="2400" baseline="-25000" dirty="0" smtClean="0"/>
              <a:t>α</a:t>
            </a:r>
            <a:r>
              <a:rPr lang="en-US" sz="2400" baseline="-25000" dirty="0" smtClean="0"/>
              <a:t>/2 </a:t>
            </a:r>
            <a:r>
              <a:rPr lang="en-US" sz="2400" dirty="0" smtClean="0"/>
              <a:t>. </a:t>
            </a:r>
            <a:r>
              <a:rPr lang="el-GR" sz="2400" dirty="0" smtClean="0"/>
              <a:t>σ</a:t>
            </a:r>
            <a:r>
              <a:rPr lang="en-US" sz="2400" dirty="0" smtClean="0"/>
              <a:t>/√n. √(N-n/N-1)  </a:t>
            </a:r>
          </a:p>
          <a:p>
            <a:pPr algn="just"/>
            <a:r>
              <a:rPr lang="en-US" sz="2400" dirty="0" smtClean="0"/>
              <a:t>3.Untuk n ≤ 30 ,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penarikan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pengembalian</a:t>
            </a:r>
            <a:endParaRPr lang="en-US" sz="2400" dirty="0" smtClean="0"/>
          </a:p>
          <a:p>
            <a:pPr algn="just"/>
            <a:r>
              <a:rPr lang="en-US" sz="2400" dirty="0" smtClean="0"/>
              <a:t>X – t</a:t>
            </a:r>
            <a:r>
              <a:rPr lang="el-GR" sz="2400" baseline="-25000" dirty="0" smtClean="0"/>
              <a:t>α</a:t>
            </a:r>
            <a:r>
              <a:rPr lang="en-US" sz="2400" baseline="-25000" dirty="0" smtClean="0"/>
              <a:t>/2</a:t>
            </a:r>
            <a:r>
              <a:rPr lang="en-US" sz="2400" dirty="0" smtClean="0"/>
              <a:t>. s/√n  &lt;  µ  &lt;  X + t</a:t>
            </a:r>
            <a:r>
              <a:rPr lang="el-GR" sz="2400" baseline="-25000" dirty="0" smtClean="0"/>
              <a:t>α</a:t>
            </a:r>
            <a:r>
              <a:rPr lang="en-US" sz="2400" baseline="-25000" dirty="0" smtClean="0"/>
              <a:t>/2</a:t>
            </a:r>
            <a:r>
              <a:rPr lang="en-US" sz="2400" dirty="0" smtClean="0"/>
              <a:t>. s/√n </a:t>
            </a:r>
          </a:p>
          <a:p>
            <a:pPr algn="just"/>
            <a:r>
              <a:rPr lang="en-US" sz="2400" dirty="0" err="1" smtClean="0"/>
              <a:t>Dimana</a:t>
            </a:r>
            <a:r>
              <a:rPr lang="en-US" sz="2400" dirty="0" smtClean="0"/>
              <a:t> :  Z = </a:t>
            </a:r>
            <a:r>
              <a:rPr lang="en-US" sz="2400" dirty="0" err="1" smtClean="0"/>
              <a:t>distribusi</a:t>
            </a:r>
            <a:r>
              <a:rPr lang="en-US" sz="2400" dirty="0" smtClean="0"/>
              <a:t> normal</a:t>
            </a:r>
          </a:p>
          <a:p>
            <a:pPr algn="just"/>
            <a:r>
              <a:rPr lang="en-US" sz="2400" dirty="0" smtClean="0"/>
              <a:t>                  X = rata-rata X</a:t>
            </a:r>
          </a:p>
          <a:p>
            <a:pPr algn="just"/>
            <a:r>
              <a:rPr lang="en-US" sz="2400" dirty="0" smtClean="0"/>
              <a:t>                  </a:t>
            </a:r>
            <a:r>
              <a:rPr lang="el-GR" sz="2400" dirty="0" smtClean="0"/>
              <a:t>σ</a:t>
            </a:r>
            <a:r>
              <a:rPr lang="en-US" sz="2400" dirty="0" smtClean="0"/>
              <a:t> = </a:t>
            </a:r>
            <a:r>
              <a:rPr lang="en-US" sz="2400" dirty="0" err="1" smtClean="0"/>
              <a:t>simpangan</a:t>
            </a:r>
            <a:r>
              <a:rPr lang="en-US" sz="2400" dirty="0" smtClean="0"/>
              <a:t> </a:t>
            </a:r>
            <a:r>
              <a:rPr lang="en-US" sz="2400" dirty="0" err="1" smtClean="0"/>
              <a:t>baku</a:t>
            </a:r>
            <a:r>
              <a:rPr lang="en-US" sz="2400" dirty="0" smtClean="0"/>
              <a:t>/</a:t>
            </a:r>
            <a:r>
              <a:rPr lang="en-US" sz="2400" dirty="0" err="1" smtClean="0"/>
              <a:t>standar</a:t>
            </a:r>
            <a:r>
              <a:rPr lang="en-US" sz="2400" dirty="0" smtClean="0"/>
              <a:t> </a:t>
            </a:r>
            <a:r>
              <a:rPr lang="en-US" sz="2400" dirty="0" err="1" smtClean="0"/>
              <a:t>deviasi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144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1056"/>
            <a:ext cx="8229600" cy="57773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 smtClean="0"/>
              <a:t>Pendugaan</a:t>
            </a:r>
            <a:r>
              <a:rPr lang="en-US" sz="2400" b="1" dirty="0" smtClean="0"/>
              <a:t> Interval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Proporsi</a:t>
            </a:r>
            <a:r>
              <a:rPr lang="en-US" sz="2400" b="1" dirty="0" smtClean="0"/>
              <a:t> ( </a:t>
            </a:r>
            <a:r>
              <a:rPr lang="en-US" sz="2400" b="1" dirty="0" err="1" smtClean="0"/>
              <a:t>Persentase</a:t>
            </a:r>
            <a:r>
              <a:rPr lang="en-US" sz="2400" b="1" dirty="0" smtClean="0"/>
              <a:t> )</a:t>
            </a:r>
          </a:p>
          <a:p>
            <a:pPr>
              <a:buNone/>
            </a:pPr>
            <a:r>
              <a:rPr lang="en-US" sz="2400" dirty="0" err="1" smtClean="0"/>
              <a:t>Untuk</a:t>
            </a:r>
            <a:r>
              <a:rPr lang="en-US" sz="2400" dirty="0" smtClean="0"/>
              <a:t> n≥ 30</a:t>
            </a:r>
          </a:p>
          <a:p>
            <a:pPr>
              <a:buNone/>
            </a:pPr>
            <a:r>
              <a:rPr lang="en-US" sz="2400" dirty="0" smtClean="0"/>
              <a:t>X/n  -  Z</a:t>
            </a:r>
            <a:r>
              <a:rPr lang="el-GR" sz="2400" baseline="-25000" dirty="0" smtClean="0"/>
              <a:t>α</a:t>
            </a:r>
            <a:r>
              <a:rPr lang="en-US" sz="2400" baseline="-25000" dirty="0" smtClean="0"/>
              <a:t>/2</a:t>
            </a:r>
            <a:r>
              <a:rPr lang="en-US" sz="2400" dirty="0" smtClean="0"/>
              <a:t>. √{x/n ( 1-x/n) / n  &lt;  P  &lt;  X/n + √{x/n ( 1-x/n ) / n </a:t>
            </a:r>
          </a:p>
          <a:p>
            <a:pPr>
              <a:buNone/>
            </a:pPr>
            <a:r>
              <a:rPr lang="en-US" sz="2400" dirty="0" err="1" smtClean="0"/>
              <a:t>Dimana</a:t>
            </a:r>
            <a:r>
              <a:rPr lang="en-US" sz="2400" dirty="0" smtClean="0"/>
              <a:t> :  X = 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karakteristik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n =  </a:t>
            </a:r>
            <a:r>
              <a:rPr lang="en-US" sz="2400" dirty="0" err="1" smtClean="0"/>
              <a:t>sampel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Z =  </a:t>
            </a:r>
            <a:r>
              <a:rPr lang="en-US" sz="2400" dirty="0" err="1" smtClean="0"/>
              <a:t>distribusi</a:t>
            </a:r>
            <a:r>
              <a:rPr lang="en-US" sz="2400" dirty="0" smtClean="0"/>
              <a:t> normal</a:t>
            </a:r>
          </a:p>
          <a:p>
            <a:pPr>
              <a:buNone/>
            </a:pPr>
            <a:r>
              <a:rPr lang="en-US" sz="2400" b="1" dirty="0" err="1" smtClean="0"/>
              <a:t>Pendugaan</a:t>
            </a:r>
            <a:r>
              <a:rPr lang="en-US" sz="2400" b="1" dirty="0" smtClean="0"/>
              <a:t> Interval </a:t>
            </a:r>
            <a:r>
              <a:rPr lang="en-US" sz="2400" b="1" dirty="0" err="1" smtClean="0"/>
              <a:t>tentang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perbedaan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selisih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antara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dua</a:t>
            </a:r>
            <a:r>
              <a:rPr lang="en-US" sz="2400" b="1" dirty="0" smtClean="0"/>
              <a:t> rata2</a:t>
            </a:r>
          </a:p>
          <a:p>
            <a:pPr>
              <a:buNone/>
            </a:pPr>
            <a:r>
              <a:rPr lang="en-US" sz="2400" b="1" dirty="0" smtClean="0"/>
              <a:t>Dan </a:t>
            </a:r>
            <a:r>
              <a:rPr lang="en-US" sz="2400" b="1" dirty="0" err="1" smtClean="0"/>
              <a:t>Proporsi</a:t>
            </a:r>
            <a:r>
              <a:rPr lang="en-US" sz="2400" b="1" dirty="0" smtClean="0"/>
              <a:t>  </a:t>
            </a:r>
          </a:p>
          <a:p>
            <a:pPr>
              <a:buNone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perbedaan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rata-rata, </a:t>
            </a:r>
            <a:r>
              <a:rPr lang="en-US" sz="2400" dirty="0" err="1" smtClean="0"/>
              <a:t>rumusnya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:</a:t>
            </a:r>
          </a:p>
          <a:p>
            <a:pPr>
              <a:buNone/>
            </a:pPr>
            <a:r>
              <a:rPr lang="en-US" sz="2400" dirty="0" smtClean="0"/>
              <a:t>(X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– 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– Z</a:t>
            </a:r>
            <a:r>
              <a:rPr lang="el-GR" sz="2400" baseline="-25000" dirty="0" smtClean="0"/>
              <a:t>α</a:t>
            </a:r>
            <a:r>
              <a:rPr lang="en-US" sz="2400" baseline="-25000" dirty="0" smtClean="0"/>
              <a:t>/2</a:t>
            </a:r>
            <a:r>
              <a:rPr lang="en-US" sz="2400" dirty="0" smtClean="0"/>
              <a:t>. </a:t>
            </a:r>
            <a:r>
              <a:rPr lang="el-GR" sz="2400" dirty="0" smtClean="0"/>
              <a:t>σ</a:t>
            </a:r>
            <a:r>
              <a:rPr lang="en-US" sz="2400" dirty="0" smtClean="0"/>
              <a:t>(x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-x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 &lt;  ( µ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-µ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)  &lt;  (X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-X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) + Z</a:t>
            </a:r>
            <a:r>
              <a:rPr lang="el-GR" sz="2400" baseline="-25000" dirty="0" smtClean="0"/>
              <a:t>α</a:t>
            </a:r>
            <a:r>
              <a:rPr lang="en-US" sz="2400" baseline="-25000" dirty="0" smtClean="0"/>
              <a:t>/2 </a:t>
            </a:r>
            <a:r>
              <a:rPr lang="en-US" sz="2400" dirty="0" smtClean="0"/>
              <a:t>. </a:t>
            </a:r>
            <a:r>
              <a:rPr lang="el-GR" sz="2400" dirty="0" smtClean="0"/>
              <a:t>σ</a:t>
            </a:r>
            <a:r>
              <a:rPr lang="en-US" sz="2400" dirty="0" smtClean="0"/>
              <a:t>(x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-x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</a:t>
            </a:r>
          </a:p>
          <a:p>
            <a:pPr>
              <a:buNone/>
            </a:pPr>
            <a:r>
              <a:rPr lang="en-US" sz="2400" dirty="0" err="1" smtClean="0"/>
              <a:t>dimana</a:t>
            </a:r>
            <a:r>
              <a:rPr lang="en-US" sz="2400" dirty="0" smtClean="0"/>
              <a:t>  n≥ 30 ,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1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> </a:t>
            </a:r>
            <a:r>
              <a:rPr lang="el-GR" sz="2400" dirty="0" smtClean="0"/>
              <a:t>σ</a:t>
            </a:r>
            <a:r>
              <a:rPr lang="el-GR" sz="2400" baseline="-25000" dirty="0" smtClean="0"/>
              <a:t>2</a:t>
            </a:r>
            <a:r>
              <a:rPr lang="el-GR" sz="2400" baseline="30000" dirty="0" smtClean="0"/>
              <a:t>2</a:t>
            </a:r>
            <a:r>
              <a:rPr lang="en-US" sz="2400" baseline="30000" dirty="0" smtClean="0"/>
              <a:t>  </a:t>
            </a:r>
            <a:r>
              <a:rPr lang="en-US" sz="2400" dirty="0" err="1" smtClean="0"/>
              <a:t>diketahui</a:t>
            </a:r>
            <a:endParaRPr lang="en-US" sz="2400" dirty="0" smtClean="0"/>
          </a:p>
          <a:p>
            <a:pPr>
              <a:buNone/>
            </a:pPr>
            <a:r>
              <a:rPr lang="el-GR" sz="2400" dirty="0" smtClean="0"/>
              <a:t>σ</a:t>
            </a:r>
            <a:r>
              <a:rPr lang="en-US" sz="2400" dirty="0" smtClean="0"/>
              <a:t>(x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-x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 =   √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1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/n</a:t>
            </a:r>
            <a:r>
              <a:rPr lang="en-US" sz="2400" baseline="-25000" dirty="0" smtClean="0"/>
              <a:t>1 </a:t>
            </a:r>
            <a:r>
              <a:rPr lang="en-US" sz="2400" dirty="0" smtClean="0"/>
              <a:t>+ </a:t>
            </a:r>
            <a:r>
              <a:rPr lang="el-GR" sz="2400" dirty="0" smtClean="0"/>
              <a:t>σ</a:t>
            </a:r>
            <a:r>
              <a:rPr lang="el-GR" sz="2400" baseline="-25000" dirty="0" smtClean="0"/>
              <a:t>2</a:t>
            </a:r>
            <a:r>
              <a:rPr lang="el-GR" sz="2400" baseline="30000" dirty="0" smtClean="0"/>
              <a:t>2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/n</a:t>
            </a:r>
            <a:r>
              <a:rPr lang="en-US" sz="2400" baseline="-25000" dirty="0" smtClean="0"/>
              <a:t>2.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06582"/>
            <a:ext cx="8229600" cy="56110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Untuk</a:t>
            </a:r>
            <a:r>
              <a:rPr lang="en-US" sz="2400" dirty="0" smtClean="0"/>
              <a:t> n&lt; 30 ,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1</a:t>
            </a:r>
            <a:r>
              <a:rPr lang="en-US" sz="2400" baseline="30000" dirty="0" smtClean="0"/>
              <a:t>2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2</a:t>
            </a:r>
            <a:r>
              <a:rPr lang="en-US" sz="2400" baseline="30000" dirty="0" smtClean="0"/>
              <a:t>2</a:t>
            </a:r>
            <a:r>
              <a:rPr lang="el-GR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 </a:t>
            </a:r>
          </a:p>
          <a:p>
            <a:pPr>
              <a:buNone/>
            </a:pPr>
            <a:r>
              <a:rPr lang="en-US" sz="2400" dirty="0" smtClean="0"/>
              <a:t>(X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- 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– t</a:t>
            </a:r>
            <a:r>
              <a:rPr lang="el-GR" sz="2400" baseline="-25000" dirty="0" smtClean="0"/>
              <a:t>α</a:t>
            </a:r>
            <a:r>
              <a:rPr lang="en-US" sz="2400" baseline="-25000" dirty="0" smtClean="0"/>
              <a:t>/2</a:t>
            </a:r>
            <a:r>
              <a:rPr lang="en-US" sz="2400" dirty="0" smtClean="0"/>
              <a:t>.s</a:t>
            </a:r>
            <a:r>
              <a:rPr lang="en-US" sz="2400" baseline="-25000" dirty="0" smtClean="0"/>
              <a:t>(x1-x2)</a:t>
            </a:r>
            <a:r>
              <a:rPr lang="en-US" sz="2400" dirty="0" smtClean="0"/>
              <a:t>  &lt;  ( µ</a:t>
            </a:r>
            <a:r>
              <a:rPr lang="en-US" sz="2400" baseline="-25000" dirty="0" smtClean="0"/>
              <a:t>1 </a:t>
            </a:r>
            <a:r>
              <a:rPr lang="en-US" sz="2400" dirty="0" smtClean="0"/>
              <a:t>-  µ</a:t>
            </a:r>
            <a:r>
              <a:rPr lang="en-US" sz="2400" baseline="-25000" dirty="0" smtClean="0"/>
              <a:t>2 </a:t>
            </a:r>
            <a:r>
              <a:rPr lang="en-US" sz="2400" dirty="0" smtClean="0"/>
              <a:t>)  &lt; (X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- 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+ t</a:t>
            </a:r>
            <a:r>
              <a:rPr lang="el-GR" sz="2400" baseline="-25000" dirty="0" smtClean="0"/>
              <a:t>α</a:t>
            </a:r>
            <a:r>
              <a:rPr lang="en-US" sz="2400" baseline="-25000" dirty="0" smtClean="0"/>
              <a:t>/2</a:t>
            </a:r>
            <a:r>
              <a:rPr lang="en-US" sz="2400" dirty="0" smtClean="0"/>
              <a:t>.s</a:t>
            </a:r>
            <a:r>
              <a:rPr lang="en-US" sz="2400" baseline="-25000" dirty="0" smtClean="0"/>
              <a:t>(x1-x2)</a:t>
            </a:r>
            <a:r>
              <a:rPr lang="en-US" sz="2400" dirty="0" smtClean="0"/>
              <a:t>  </a:t>
            </a:r>
          </a:p>
          <a:p>
            <a:pPr>
              <a:buNone/>
            </a:pPr>
            <a:r>
              <a:rPr lang="en-US" sz="2400" dirty="0" smtClean="0"/>
              <a:t>s</a:t>
            </a:r>
            <a:r>
              <a:rPr lang="en-US" sz="2400" baseline="-25000" dirty="0" smtClean="0"/>
              <a:t>(x1-x2)</a:t>
            </a:r>
            <a:r>
              <a:rPr lang="en-US" sz="2400" dirty="0" smtClean="0"/>
              <a:t>  =  √(n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-1)s</a:t>
            </a:r>
            <a:r>
              <a:rPr lang="en-US" sz="2400" baseline="-25000" dirty="0" smtClean="0"/>
              <a:t>1</a:t>
            </a:r>
            <a:r>
              <a:rPr lang="en-US" sz="2400" baseline="30000" dirty="0" smtClean="0"/>
              <a:t>2  </a:t>
            </a:r>
            <a:r>
              <a:rPr lang="en-US" sz="2400" dirty="0" smtClean="0"/>
              <a:t>+ ( n</a:t>
            </a:r>
            <a:r>
              <a:rPr lang="en-US" sz="2400" baseline="-25000" dirty="0" smtClean="0"/>
              <a:t>2 </a:t>
            </a:r>
            <a:r>
              <a:rPr lang="en-US" sz="2400" dirty="0" smtClean="0"/>
              <a:t>-1 ) s</a:t>
            </a:r>
            <a:r>
              <a:rPr lang="en-US" sz="2400" baseline="-25000" dirty="0" smtClean="0"/>
              <a:t>2</a:t>
            </a:r>
            <a:r>
              <a:rPr lang="en-US" sz="2400" baseline="30000" dirty="0" smtClean="0"/>
              <a:t>2  </a:t>
            </a:r>
            <a:r>
              <a:rPr lang="en-US" sz="2400" dirty="0" smtClean="0"/>
              <a:t>/ n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+ 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– 2  . ( √( 1/n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+ ( 1/n2 ) </a:t>
            </a:r>
          </a:p>
          <a:p>
            <a:pPr>
              <a:buNone/>
            </a:pPr>
            <a:r>
              <a:rPr lang="en-US" sz="2400" dirty="0" err="1" smtClean="0"/>
              <a:t>Dimana</a:t>
            </a:r>
            <a:r>
              <a:rPr lang="en-US" sz="2400" dirty="0" smtClean="0"/>
              <a:t>  :  s</a:t>
            </a:r>
            <a:r>
              <a:rPr lang="en-US" sz="2400" baseline="-25000" dirty="0" smtClean="0"/>
              <a:t>1 </a:t>
            </a:r>
            <a:r>
              <a:rPr lang="en-US" sz="2400" dirty="0" err="1" smtClean="0"/>
              <a:t>dan</a:t>
            </a:r>
            <a:r>
              <a:rPr lang="en-US" sz="2400" dirty="0" smtClean="0"/>
              <a:t> s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= </a:t>
            </a:r>
            <a:r>
              <a:rPr lang="en-US" sz="2400" dirty="0" err="1" smtClean="0"/>
              <a:t>simpangan</a:t>
            </a:r>
            <a:r>
              <a:rPr lang="en-US" sz="2400" dirty="0" smtClean="0"/>
              <a:t> </a:t>
            </a:r>
            <a:r>
              <a:rPr lang="en-US" sz="2400" dirty="0" err="1" smtClean="0"/>
              <a:t>baku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b="1" dirty="0" smtClean="0"/>
              <a:t>                   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X</a:t>
            </a:r>
            <a:r>
              <a:rPr lang="en-US" sz="2400" baseline="-25000" dirty="0" smtClean="0"/>
              <a:t>2  </a:t>
            </a:r>
            <a:r>
              <a:rPr lang="en-US" sz="2400" dirty="0" smtClean="0"/>
              <a:t>=  rata-rata x  </a:t>
            </a:r>
          </a:p>
          <a:p>
            <a:pPr>
              <a:buNone/>
            </a:pPr>
            <a:r>
              <a:rPr lang="en-US" sz="2400" b="1" dirty="0" smtClean="0"/>
              <a:t>                  </a:t>
            </a:r>
            <a:r>
              <a:rPr lang="en-US" sz="2400" dirty="0" err="1" smtClean="0"/>
              <a:t>dk</a:t>
            </a:r>
            <a:r>
              <a:rPr lang="en-US" sz="2400" dirty="0" smtClean="0"/>
              <a:t> ( </a:t>
            </a:r>
            <a:r>
              <a:rPr lang="en-US" sz="2400" dirty="0" err="1" smtClean="0"/>
              <a:t>derajat</a:t>
            </a:r>
            <a:r>
              <a:rPr lang="en-US" sz="2400" dirty="0" smtClean="0"/>
              <a:t> </a:t>
            </a:r>
            <a:r>
              <a:rPr lang="en-US" sz="2400" dirty="0" err="1" smtClean="0"/>
              <a:t>kebebasan</a:t>
            </a:r>
            <a:r>
              <a:rPr lang="en-US" sz="2400" dirty="0" smtClean="0"/>
              <a:t> ) =  n1 + n2 – 2  </a:t>
            </a:r>
          </a:p>
          <a:p>
            <a:pPr>
              <a:buNone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selisih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proporsi</a:t>
            </a:r>
            <a:r>
              <a:rPr lang="en-US" sz="2400" dirty="0" smtClean="0"/>
              <a:t>, </a:t>
            </a:r>
            <a:r>
              <a:rPr lang="en-US" sz="2400" dirty="0" err="1" smtClean="0"/>
              <a:t>rumusnya</a:t>
            </a:r>
            <a:r>
              <a:rPr lang="en-US" sz="2400" dirty="0" smtClean="0"/>
              <a:t> </a:t>
            </a:r>
            <a:r>
              <a:rPr lang="en-US" sz="2400" dirty="0" err="1" smtClean="0"/>
              <a:t>sbb</a:t>
            </a:r>
            <a:r>
              <a:rPr lang="en-US" sz="2400" dirty="0" smtClean="0"/>
              <a:t> :</a:t>
            </a:r>
          </a:p>
          <a:p>
            <a:pPr>
              <a:buNone/>
            </a:pPr>
            <a:r>
              <a:rPr lang="en-US" sz="2400" dirty="0" smtClean="0"/>
              <a:t>(p</a:t>
            </a:r>
            <a:r>
              <a:rPr lang="en-US" sz="2400" baseline="-25000" dirty="0" smtClean="0"/>
              <a:t>1 </a:t>
            </a:r>
            <a:r>
              <a:rPr lang="en-US" sz="2400" dirty="0" smtClean="0"/>
              <a:t>– p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– Z</a:t>
            </a:r>
            <a:r>
              <a:rPr lang="el-GR" sz="2400" baseline="-25000" dirty="0" smtClean="0"/>
              <a:t>α</a:t>
            </a:r>
            <a:r>
              <a:rPr lang="en-US" sz="2400" baseline="-25000" dirty="0" smtClean="0"/>
              <a:t>/2 </a:t>
            </a:r>
            <a:r>
              <a:rPr lang="en-US" sz="2400" dirty="0" smtClean="0"/>
              <a:t>. S</a:t>
            </a:r>
            <a:r>
              <a:rPr lang="en-US" sz="2400" baseline="-25000" dirty="0" smtClean="0"/>
              <a:t>(p1-p2 )  </a:t>
            </a:r>
            <a:r>
              <a:rPr lang="en-US" sz="2400" dirty="0" smtClean="0"/>
              <a:t>&lt;  ( P1 – P2 )  &lt; (p</a:t>
            </a:r>
            <a:r>
              <a:rPr lang="en-US" sz="2400" baseline="-25000" dirty="0" smtClean="0"/>
              <a:t>1 </a:t>
            </a:r>
            <a:r>
              <a:rPr lang="en-US" sz="2400" dirty="0" smtClean="0"/>
              <a:t>– p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+ Z</a:t>
            </a:r>
            <a:r>
              <a:rPr lang="el-GR" sz="2400" baseline="-25000" dirty="0" smtClean="0"/>
              <a:t>α</a:t>
            </a:r>
            <a:r>
              <a:rPr lang="en-US" sz="2400" baseline="-25000" dirty="0" smtClean="0"/>
              <a:t>/2 </a:t>
            </a:r>
            <a:r>
              <a:rPr lang="en-US" sz="2400" dirty="0" smtClean="0"/>
              <a:t>. S</a:t>
            </a:r>
            <a:r>
              <a:rPr lang="en-US" sz="2400" baseline="-25000" dirty="0" smtClean="0"/>
              <a:t>(p1-p2 ) </a:t>
            </a:r>
            <a:r>
              <a:rPr lang="en-US" sz="2400" dirty="0" smtClean="0"/>
              <a:t>   </a:t>
            </a:r>
          </a:p>
          <a:p>
            <a:pPr>
              <a:buNone/>
            </a:pPr>
            <a:r>
              <a:rPr lang="en-US" sz="2400" dirty="0" smtClean="0"/>
              <a:t> S</a:t>
            </a:r>
            <a:r>
              <a:rPr lang="en-US" sz="2400" baseline="-25000" dirty="0" smtClean="0"/>
              <a:t>(p1-p2 )  </a:t>
            </a:r>
            <a:r>
              <a:rPr lang="en-US" sz="2400" dirty="0" smtClean="0"/>
              <a:t>=  √ p</a:t>
            </a:r>
            <a:r>
              <a:rPr lang="en-US" sz="2400" baseline="-25000" dirty="0" smtClean="0"/>
              <a:t>1 </a:t>
            </a:r>
            <a:r>
              <a:rPr lang="en-US" sz="2400" dirty="0" smtClean="0"/>
              <a:t>( 1-p</a:t>
            </a:r>
            <a:r>
              <a:rPr lang="en-US" sz="2400" baseline="-25000" dirty="0" smtClean="0"/>
              <a:t>1 </a:t>
            </a:r>
            <a:r>
              <a:rPr lang="en-US" sz="2400" dirty="0" smtClean="0"/>
              <a:t>) /n</a:t>
            </a:r>
            <a:r>
              <a:rPr lang="en-US" sz="2400" baseline="-25000" dirty="0" smtClean="0"/>
              <a:t>1 </a:t>
            </a:r>
            <a:r>
              <a:rPr lang="en-US" sz="2400" dirty="0" smtClean="0"/>
              <a:t>+ p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( 1-p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) / n</a:t>
            </a:r>
            <a:r>
              <a:rPr lang="en-US" sz="2400" baseline="-25000" dirty="0" smtClean="0"/>
              <a:t>2 </a:t>
            </a:r>
            <a:r>
              <a:rPr lang="en-US" sz="2400" dirty="0" smtClean="0"/>
              <a:t>. </a:t>
            </a:r>
          </a:p>
          <a:p>
            <a:pPr>
              <a:buNone/>
            </a:pPr>
            <a:r>
              <a:rPr lang="en-US" sz="2400" b="1" dirty="0" err="1" smtClean="0"/>
              <a:t>Penentuan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nilai</a:t>
            </a:r>
            <a:r>
              <a:rPr lang="en-US" sz="2400" b="1" dirty="0" smtClean="0"/>
              <a:t>   n ( </a:t>
            </a:r>
            <a:r>
              <a:rPr lang="en-US" sz="2400" b="1" dirty="0" err="1" smtClean="0"/>
              <a:t>Besar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banyaknya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elemen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sampel</a:t>
            </a:r>
            <a:r>
              <a:rPr lang="en-US" sz="2400" b="1" dirty="0" smtClean="0"/>
              <a:t> ) 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Rumusnya</a:t>
            </a:r>
            <a:r>
              <a:rPr lang="en-US" sz="2400" dirty="0" smtClean="0"/>
              <a:t>  </a:t>
            </a:r>
            <a:r>
              <a:rPr lang="en-US" sz="2400" dirty="0" err="1" smtClean="0"/>
              <a:t>sbb</a:t>
            </a:r>
            <a:r>
              <a:rPr lang="en-US" sz="2400" dirty="0" smtClean="0"/>
              <a:t>  :    n  =  ( Z</a:t>
            </a:r>
            <a:r>
              <a:rPr lang="el-GR" sz="2400" baseline="-25000" dirty="0" smtClean="0"/>
              <a:t>α</a:t>
            </a:r>
            <a:r>
              <a:rPr lang="en-US" sz="2400" baseline="-25000" dirty="0" smtClean="0"/>
              <a:t>/2 </a:t>
            </a:r>
            <a:r>
              <a:rPr lang="en-US" sz="2400" dirty="0" smtClean="0"/>
              <a:t>. </a:t>
            </a:r>
            <a:r>
              <a:rPr lang="el-GR" sz="2400" dirty="0" smtClean="0"/>
              <a:t>σ</a:t>
            </a:r>
            <a:r>
              <a:rPr lang="en-US" sz="2400" dirty="0" smtClean="0"/>
              <a:t> / </a:t>
            </a:r>
            <a:r>
              <a:rPr lang="az-Cyrl-AZ" sz="2400" dirty="0" smtClean="0"/>
              <a:t>є</a:t>
            </a:r>
            <a:r>
              <a:rPr lang="en-US" sz="2400" dirty="0" smtClean="0"/>
              <a:t> )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. </a:t>
            </a:r>
          </a:p>
          <a:p>
            <a:pPr>
              <a:buNone/>
            </a:pPr>
            <a:r>
              <a:rPr lang="en-US" sz="2400" dirty="0" smtClean="0"/>
              <a:t>                                   </a:t>
            </a:r>
            <a:r>
              <a:rPr lang="az-Cyrl-AZ" sz="2400" dirty="0" smtClean="0"/>
              <a:t>є </a:t>
            </a:r>
            <a:r>
              <a:rPr lang="en-US" sz="2400" dirty="0" smtClean="0"/>
              <a:t> =  </a:t>
            </a:r>
            <a:r>
              <a:rPr lang="en-US" sz="2400" dirty="0" err="1" smtClean="0"/>
              <a:t>ukuran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smtClean="0"/>
              <a:t>ketelitian</a:t>
            </a:r>
            <a:endParaRPr lang="en-US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</TotalTime>
  <Words>547</Words>
  <Application>Microsoft Office PowerPoint</Application>
  <PresentationFormat>On-screen Show (4:3)</PresentationFormat>
  <Paragraphs>43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 Bab 2. Teori Pendugaan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PENGENALAN  STATISTIKA</dc:title>
  <dc:creator>user</dc:creator>
  <cp:lastModifiedBy>May</cp:lastModifiedBy>
  <cp:revision>67</cp:revision>
  <dcterms:created xsi:type="dcterms:W3CDTF">2012-02-17T00:53:45Z</dcterms:created>
  <dcterms:modified xsi:type="dcterms:W3CDTF">2015-03-13T04:49:09Z</dcterms:modified>
</cp:coreProperties>
</file>