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24CB-392C-4CD4-9A5E-F4D2A0623F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FAB-E5BE-40F1-9D86-FE13D5EC3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7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FAB-E5BE-40F1-9D86-FE13D5EC3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 smtClean="0"/>
              <a:t>Bab</a:t>
            </a:r>
            <a:r>
              <a:rPr lang="en-US" sz="4000" dirty="0" smtClean="0"/>
              <a:t> 3 </a:t>
            </a:r>
            <a:r>
              <a:rPr lang="en-US" sz="4000" dirty="0" err="1" smtClean="0"/>
              <a:t>Pengujian</a:t>
            </a:r>
            <a:r>
              <a:rPr lang="en-US" sz="4000" dirty="0" smtClean="0"/>
              <a:t> </a:t>
            </a:r>
            <a:r>
              <a:rPr lang="en-US" sz="4000" dirty="0" err="1" smtClean="0"/>
              <a:t>Hipotesis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924800" cy="50292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DEFINISI HIPOTESIS</a:t>
            </a:r>
          </a:p>
          <a:p>
            <a:pPr algn="just"/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proposisi</a:t>
            </a:r>
            <a:r>
              <a:rPr lang="en-US" sz="2400" dirty="0" smtClean="0"/>
              <a:t>/</a:t>
            </a:r>
            <a:r>
              <a:rPr lang="en-US" sz="2400" dirty="0" err="1" smtClean="0"/>
              <a:t>anggapan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/</a:t>
            </a:r>
            <a:r>
              <a:rPr lang="en-US" sz="2400" dirty="0" err="1" smtClean="0"/>
              <a:t>pemecahan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. </a:t>
            </a:r>
            <a:r>
              <a:rPr lang="en-US" sz="2400" dirty="0" err="1" smtClean="0"/>
              <a:t>Anggapan</a:t>
            </a:r>
            <a:r>
              <a:rPr lang="en-US" sz="2400" dirty="0" smtClean="0"/>
              <a:t>/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observasi</a:t>
            </a:r>
            <a:endParaRPr lang="en-US" sz="2400" dirty="0" smtClean="0"/>
          </a:p>
          <a:p>
            <a:pPr algn="just"/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/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dipersoalkan</a:t>
            </a:r>
            <a:r>
              <a:rPr lang="en-US" sz="2400" dirty="0" smtClean="0"/>
              <a:t>/</a:t>
            </a:r>
            <a:r>
              <a:rPr lang="en-US" sz="2400" dirty="0" err="1" smtClean="0"/>
              <a:t>diuji</a:t>
            </a:r>
            <a:endParaRPr lang="en-US" sz="2400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27473" cy="6026727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,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dikumpulkan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perkiraan</a:t>
            </a:r>
            <a:r>
              <a:rPr lang="en-US" sz="2400" dirty="0" smtClean="0"/>
              <a:t> ( estimate ). </a:t>
            </a:r>
            <a:r>
              <a:rPr lang="en-US" sz="2400" dirty="0" err="1" smtClean="0"/>
              <a:t>Itulah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sebabnya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/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ketidakpastian</a:t>
            </a:r>
            <a:r>
              <a:rPr lang="en-US" sz="2400" dirty="0" smtClean="0"/>
              <a:t>, </a:t>
            </a:r>
            <a:r>
              <a:rPr lang="en-US" sz="2400" dirty="0" err="1" smtClean="0"/>
              <a:t>maksudnya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Hipotesis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ditolak</a:t>
            </a:r>
            <a:r>
              <a:rPr lang="en-US" sz="2400" dirty="0" smtClean="0"/>
              <a:t> </a:t>
            </a:r>
            <a:r>
              <a:rPr lang="en-US" sz="2400" dirty="0" err="1" smtClean="0"/>
              <a:t>membawa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nol</a:t>
            </a:r>
            <a:r>
              <a:rPr lang="en-US" sz="2400" b="1" dirty="0" smtClean="0"/>
              <a:t> ( Ho ). </a:t>
            </a:r>
            <a:r>
              <a:rPr lang="en-US" sz="2400" dirty="0" err="1" smtClean="0"/>
              <a:t>Penolakan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 ( Ha ) </a:t>
            </a:r>
          </a:p>
          <a:p>
            <a:pPr algn="just"/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kesalahan</a:t>
            </a:r>
            <a:r>
              <a:rPr lang="en-US" sz="2400" b="1" dirty="0" smtClean="0"/>
              <a:t> ( Type of Error )  </a:t>
            </a:r>
          </a:p>
          <a:p>
            <a:pPr algn="just"/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 :</a:t>
            </a:r>
          </a:p>
          <a:p>
            <a:pPr algn="just"/>
            <a:r>
              <a:rPr lang="en-US" sz="2400" b="1" dirty="0" smtClean="0"/>
              <a:t>1.Kesalahan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Type I Error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padahal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 smtClean="0"/>
              <a:t>2.Kesalahan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II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Type II Error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4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1056"/>
            <a:ext cx="8229600" cy="5777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padahal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err="1" smtClean="0"/>
              <a:t>Perumusan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Hipotesis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anggapan</a:t>
            </a:r>
            <a:r>
              <a:rPr lang="en-US" sz="2400" dirty="0" smtClean="0"/>
              <a:t>/</a:t>
            </a:r>
            <a:r>
              <a:rPr lang="en-US" sz="2400" dirty="0" err="1" smtClean="0"/>
              <a:t>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 :  </a:t>
            </a:r>
          </a:p>
          <a:p>
            <a:pPr>
              <a:buNone/>
            </a:pPr>
            <a:r>
              <a:rPr lang="en-US" sz="2400" dirty="0" err="1" smtClean="0"/>
              <a:t>a.Teori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b.Pengalaman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c.Ketajaman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.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cerdas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pemecahan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Hipotesis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Ho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Ha. Ha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otomatis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,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Ho </a:t>
            </a:r>
            <a:r>
              <a:rPr lang="en-US" sz="2400" dirty="0" err="1" smtClean="0"/>
              <a:t>ditolak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Cara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Ho </a:t>
            </a:r>
            <a:r>
              <a:rPr lang="en-US" sz="2400" dirty="0" err="1" smtClean="0"/>
              <a:t>dan</a:t>
            </a:r>
            <a:r>
              <a:rPr lang="en-US" sz="2400" dirty="0" smtClean="0"/>
              <a:t> Ha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parameter</a:t>
            </a:r>
          </a:p>
          <a:p>
            <a:pPr>
              <a:buNone/>
            </a:pPr>
            <a:r>
              <a:rPr lang="en-US" sz="2400" dirty="0" smtClean="0"/>
              <a:t>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Memperkirakan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sbb</a:t>
            </a:r>
            <a:r>
              <a:rPr lang="en-US" sz="2400" dirty="0" smtClean="0"/>
              <a:t> 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582"/>
            <a:ext cx="8229600" cy="56110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Q  =  c + </a:t>
            </a:r>
            <a:r>
              <a:rPr lang="en-US" sz="2400" dirty="0" err="1" smtClean="0"/>
              <a:t>dP</a:t>
            </a:r>
            <a:r>
              <a:rPr lang="en-US" sz="2400" dirty="0" smtClean="0"/>
              <a:t>  →  Q =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 =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c </a:t>
            </a:r>
            <a:r>
              <a:rPr lang="en-US" sz="2400" dirty="0" err="1" smtClean="0"/>
              <a:t>dan</a:t>
            </a:r>
            <a:r>
              <a:rPr lang="en-US" sz="2400" dirty="0" smtClean="0"/>
              <a:t> d </a:t>
            </a:r>
          </a:p>
          <a:p>
            <a:pPr>
              <a:buNone/>
            </a:pPr>
            <a:r>
              <a:rPr lang="en-US" sz="2400" dirty="0" err="1" smtClean="0"/>
              <a:t>Konstan</a:t>
            </a:r>
            <a:r>
              <a:rPr lang="en-US" sz="2400" dirty="0" smtClean="0"/>
              <a:t>.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Mengharapkan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Berkurang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kenaikan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kalau</a:t>
            </a:r>
            <a:r>
              <a:rPr lang="en-US" sz="2400" dirty="0" smtClean="0"/>
              <a:t> P↑ → Q↓,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lain </a:t>
            </a:r>
            <a:r>
              <a:rPr lang="en-US" sz="2400" dirty="0" err="1" smtClean="0"/>
              <a:t>tidak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Berpengaruh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 d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(d&lt;0),</a:t>
            </a:r>
          </a:p>
          <a:p>
            <a:pPr>
              <a:buNone/>
            </a:pP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 :</a:t>
            </a:r>
          </a:p>
          <a:p>
            <a:pPr>
              <a:buNone/>
            </a:pPr>
            <a:r>
              <a:rPr lang="en-US" sz="2400" dirty="0" smtClean="0"/>
              <a:t>Ho  :  d  =  0</a:t>
            </a:r>
          </a:p>
          <a:p>
            <a:pPr>
              <a:buNone/>
            </a:pPr>
            <a:r>
              <a:rPr lang="en-US" sz="2400" dirty="0" smtClean="0"/>
              <a:t>Ha  :  d  &lt;  0</a:t>
            </a:r>
          </a:p>
          <a:p>
            <a:pPr>
              <a:buNone/>
            </a:pPr>
            <a:r>
              <a:rPr lang="en-US" sz="2400" dirty="0" err="1" smtClean="0"/>
              <a:t>Penjabaran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Ho  :  d  =  0  ( P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 Q )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Ha  :  d  &gt;  0 (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P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Q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Q = </a:t>
            </a:r>
            <a:r>
              <a:rPr lang="en-US" sz="2400" dirty="0" err="1" smtClean="0"/>
              <a:t>jumlah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                              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)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6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63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(2) Ha  :  d  &lt;  0 (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P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Q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</a:t>
            </a:r>
            <a:r>
              <a:rPr lang="en-US" sz="2400" dirty="0" err="1" smtClean="0"/>
              <a:t>hal</a:t>
            </a:r>
            <a:r>
              <a:rPr lang="en-US" sz="2400" dirty="0" smtClean="0"/>
              <a:t> Q =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)</a:t>
            </a:r>
          </a:p>
          <a:p>
            <a:pPr>
              <a:buNone/>
            </a:pPr>
            <a:r>
              <a:rPr lang="en-US" sz="2400" dirty="0" smtClean="0"/>
              <a:t>(3) Ha  :  d  ≠  0 ( P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Q,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  </a:t>
            </a:r>
          </a:p>
          <a:p>
            <a:pPr>
              <a:buNone/>
            </a:pPr>
            <a:r>
              <a:rPr lang="en-US" sz="2400" dirty="0" smtClean="0"/>
              <a:t>                             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)</a:t>
            </a:r>
          </a:p>
          <a:p>
            <a:pPr marL="514350" indent="-514350">
              <a:buAutoNum type="arabicParenBoth"/>
            </a:pPr>
            <a:r>
              <a:rPr lang="en-US" sz="2400" dirty="0" smtClean="0"/>
              <a:t>Dan (2)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( one tail test )</a:t>
            </a:r>
          </a:p>
          <a:p>
            <a:pPr marL="514350" indent="-514350">
              <a:buNone/>
            </a:pPr>
            <a:r>
              <a:rPr lang="en-US" sz="2400" dirty="0" err="1" smtClean="0"/>
              <a:t>Sedangkan</a:t>
            </a:r>
            <a:r>
              <a:rPr lang="en-US" sz="2400" dirty="0" smtClean="0"/>
              <a:t> (3)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 =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I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(</a:t>
            </a:r>
          </a:p>
          <a:p>
            <a:pPr marL="514350" indent="-514350">
              <a:buNone/>
            </a:pPr>
            <a:r>
              <a:rPr lang="en-US" sz="2400" dirty="0" smtClean="0"/>
              <a:t>significant level ).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keberanian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err="1" smtClean="0"/>
              <a:t>pembuat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( decision maker ),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</a:p>
          <a:p>
            <a:pPr marL="514350" indent="-514350">
              <a:buNone/>
            </a:pPr>
            <a:r>
              <a:rPr lang="en-US" sz="2400" dirty="0" err="1" smtClean="0"/>
              <a:t>kesalahan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ditolerir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</a:p>
          <a:p>
            <a:pPr marL="514350" indent="-514350">
              <a:buNone/>
            </a:pPr>
            <a:r>
              <a:rPr lang="en-US" sz="2400" dirty="0" err="1" smtClean="0"/>
              <a:t>Pengujian</a:t>
            </a:r>
            <a:r>
              <a:rPr lang="en-US" sz="2400" dirty="0" smtClean="0"/>
              <a:t> ( critical region of a test 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penolakan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diobservasi</a:t>
            </a:r>
            <a:r>
              <a:rPr lang="en-US" sz="2400" dirty="0" smtClean="0"/>
              <a:t> ,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mengarah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penolakan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penolakan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probabilitas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I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l-GR" sz="2400" dirty="0" smtClean="0"/>
              <a:t>α.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II. Agar</a:t>
            </a:r>
          </a:p>
          <a:p>
            <a:pPr>
              <a:buNone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diuji</a:t>
            </a:r>
            <a:r>
              <a:rPr lang="en-US" sz="2400" dirty="0" smtClean="0"/>
              <a:t>,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, </a:t>
            </a:r>
            <a:r>
              <a:rPr lang="en-US" sz="2400" dirty="0" err="1" smtClean="0"/>
              <a:t>sangatlah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.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sangatlah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the best critical region.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643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Bab 3 Pengujian Hipotesis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 STATISTIKA</dc:title>
  <dc:creator>user</dc:creator>
  <cp:lastModifiedBy>May</cp:lastModifiedBy>
  <cp:revision>88</cp:revision>
  <dcterms:created xsi:type="dcterms:W3CDTF">2012-02-17T00:53:45Z</dcterms:created>
  <dcterms:modified xsi:type="dcterms:W3CDTF">2015-03-13T04:49:34Z</dcterms:modified>
</cp:coreProperties>
</file>