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024CB-392C-4CD4-9A5E-F4D2A0623F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FFAB-E5BE-40F1-9D86-FE13D5EC3D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FFAB-E5BE-40F1-9D86-FE13D5EC3DB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CA207-DBB7-40F5-9367-070F6E68D861}" type="datetimeFigureOut">
              <a:rPr lang="en-US" smtClean="0"/>
              <a:pPr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444DD-E475-4D09-A977-AAE1B290A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 smtClean="0"/>
              <a:t>Bab</a:t>
            </a:r>
            <a:r>
              <a:rPr lang="en-US" sz="4000" dirty="0" smtClean="0"/>
              <a:t> 4 </a:t>
            </a:r>
            <a:r>
              <a:rPr lang="en-US" sz="4000" dirty="0" err="1" smtClean="0"/>
              <a:t>Pengujian</a:t>
            </a:r>
            <a:r>
              <a:rPr lang="en-US" sz="4000" dirty="0" smtClean="0"/>
              <a:t> </a:t>
            </a:r>
            <a:r>
              <a:rPr lang="en-US" sz="4000" dirty="0" err="1" smtClean="0"/>
              <a:t>Hipotesis</a:t>
            </a:r>
            <a:r>
              <a:rPr lang="en-US" sz="4000" dirty="0" smtClean="0"/>
              <a:t>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Rata2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Pengujian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satu</a:t>
            </a:r>
            <a:r>
              <a:rPr lang="en-US" sz="2400" b="1" dirty="0" smtClean="0"/>
              <a:t> rata-rata</a:t>
            </a:r>
          </a:p>
          <a:p>
            <a:pPr algn="just"/>
            <a:r>
              <a:rPr lang="en-US" sz="2400" dirty="0" err="1" smtClean="0"/>
              <a:t>Urutan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rata-rata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 </a:t>
            </a:r>
          </a:p>
          <a:p>
            <a:pPr algn="just"/>
            <a:r>
              <a:rPr lang="en-US" sz="2400" dirty="0" err="1" smtClean="0"/>
              <a:t>I.Rumusan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endParaRPr lang="en-US" sz="2400" dirty="0" smtClean="0"/>
          </a:p>
          <a:p>
            <a:pPr algn="just"/>
            <a:r>
              <a:rPr lang="en-US" sz="2400" dirty="0" smtClean="0"/>
              <a:t>1.Ho : µ  = µo        2. Ho : µ = µo          3. Ho : µ = µo </a:t>
            </a:r>
            <a:endParaRPr lang="en-US" sz="2400" b="1" dirty="0" smtClean="0"/>
          </a:p>
          <a:p>
            <a:pPr algn="just"/>
            <a:r>
              <a:rPr lang="en-US" sz="2400" dirty="0" smtClean="0"/>
              <a:t>    Ha : µ &gt; µo             Ha : µ &lt; µo               Ha : µ ≠ µo    </a:t>
            </a:r>
          </a:p>
          <a:p>
            <a:pPr algn="just"/>
            <a:r>
              <a:rPr lang="en-US" sz="2400" dirty="0" smtClean="0"/>
              <a:t>Cara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1 </a:t>
            </a:r>
            <a:r>
              <a:rPr lang="en-US" sz="2400" dirty="0" err="1" smtClean="0"/>
              <a:t>dan</a:t>
            </a:r>
            <a:r>
              <a:rPr lang="en-US" sz="2400" dirty="0" smtClean="0"/>
              <a:t> 2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masing2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II.Tentukan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=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 significant level ) =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cari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Z</a:t>
            </a:r>
            <a:r>
              <a:rPr lang="el-GR" sz="2400" baseline="-25000" dirty="0" smtClean="0"/>
              <a:t>α</a:t>
            </a:r>
            <a:endParaRPr lang="en-US" sz="2400" baseline="-25000" dirty="0" smtClean="0"/>
          </a:p>
          <a:p>
            <a:pPr algn="just"/>
            <a:r>
              <a:rPr lang="en-US" sz="2400" dirty="0" err="1" smtClean="0"/>
              <a:t>atau</a:t>
            </a:r>
            <a:r>
              <a:rPr lang="en-US" sz="2400" dirty="0" smtClean="0"/>
              <a:t>  Z</a:t>
            </a:r>
            <a:r>
              <a:rPr lang="el-GR" sz="2400" baseline="-25000" dirty="0" smtClean="0"/>
              <a:t>α</a:t>
            </a:r>
            <a:r>
              <a:rPr lang="en-US" sz="2400" baseline="-25000" dirty="0" smtClean="0"/>
              <a:t>/2 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Normal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527473" cy="6026727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III.Hitung</a:t>
            </a:r>
            <a:r>
              <a:rPr lang="en-US" sz="2400" dirty="0" smtClean="0"/>
              <a:t>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o</a:t>
            </a:r>
            <a:r>
              <a:rPr lang="en-US" sz="2400" baseline="-250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      </a:t>
            </a:r>
            <a:r>
              <a:rPr lang="en-US" sz="2400" dirty="0" err="1" smtClean="0"/>
              <a:t>Z</a:t>
            </a:r>
            <a:r>
              <a:rPr lang="en-US" sz="2400" baseline="-25000" dirty="0" err="1" smtClean="0"/>
              <a:t>o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 X - µ</a:t>
            </a:r>
            <a:r>
              <a:rPr lang="en-US" sz="2400" baseline="-25000" dirty="0" smtClean="0"/>
              <a:t>o  </a:t>
            </a:r>
            <a:r>
              <a:rPr lang="en-US" sz="2400" dirty="0" smtClean="0"/>
              <a:t>/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x   </a:t>
            </a:r>
            <a:r>
              <a:rPr lang="en-US" sz="2400" dirty="0" smtClean="0"/>
              <a:t>→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x  </a:t>
            </a:r>
            <a:r>
              <a:rPr lang="en-US" sz="2400" dirty="0" smtClean="0"/>
              <a:t>=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X = </a:t>
            </a:r>
            <a:r>
              <a:rPr lang="el-GR" sz="2400" dirty="0" smtClean="0"/>
              <a:t>σ</a:t>
            </a:r>
            <a:r>
              <a:rPr lang="en-US" sz="2400" dirty="0" smtClean="0"/>
              <a:t> / √n</a:t>
            </a:r>
          </a:p>
          <a:p>
            <a:pPr algn="just"/>
            <a:r>
              <a:rPr lang="en-US" sz="2400" dirty="0" smtClean="0"/>
              <a:t>                                                     X   = rata-rata x</a:t>
            </a:r>
          </a:p>
          <a:p>
            <a:pPr algn="just"/>
            <a:r>
              <a:rPr lang="en-US" sz="2400" dirty="0" smtClean="0"/>
              <a:t>                                                     n  = 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elemen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(n&gt;30)</a:t>
            </a:r>
          </a:p>
          <a:p>
            <a:pPr algn="just"/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 </a:t>
            </a:r>
            <a:r>
              <a:rPr lang="en-US" sz="2400" dirty="0" err="1" smtClean="0"/>
              <a:t>kecil</a:t>
            </a:r>
            <a:r>
              <a:rPr lang="en-US" sz="2400" dirty="0" smtClean="0"/>
              <a:t> ( n ≤ 30 ), </a:t>
            </a:r>
            <a:r>
              <a:rPr lang="en-US" sz="2400" dirty="0" err="1" smtClean="0"/>
              <a:t>kriteria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pengujiannya</a:t>
            </a:r>
            <a:endParaRPr lang="en-US" sz="2400" dirty="0" smtClean="0"/>
          </a:p>
          <a:p>
            <a:pPr algn="just"/>
            <a:r>
              <a:rPr lang="en-US" sz="2400" dirty="0" smtClean="0"/>
              <a:t>to  =  (X - </a:t>
            </a:r>
            <a:r>
              <a:rPr lang="en-US" sz="2400" smtClean="0"/>
              <a:t>µ</a:t>
            </a:r>
            <a:r>
              <a:rPr lang="en-US" sz="2400" baseline="-25000" smtClean="0"/>
              <a:t>o</a:t>
            </a:r>
            <a:r>
              <a:rPr lang="en-US" sz="2400" smtClean="0"/>
              <a:t>) / ( s/√n )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14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1056"/>
            <a:ext cx="8229600" cy="5777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padahal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b="1" dirty="0" err="1" smtClean="0"/>
              <a:t>Perumusan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Hipotesis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anggapan</a:t>
            </a:r>
            <a:r>
              <a:rPr lang="en-US" sz="2400" dirty="0" smtClean="0"/>
              <a:t>/</a:t>
            </a: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 :  </a:t>
            </a:r>
          </a:p>
          <a:p>
            <a:pPr>
              <a:buNone/>
            </a:pPr>
            <a:r>
              <a:rPr lang="en-US" sz="2400" dirty="0" err="1" smtClean="0"/>
              <a:t>a.Teori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b.Pengalaman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c.Ketajaman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.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cerdas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mempunyai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pemecahan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Hipotesis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Ho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disertai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Dengan</a:t>
            </a:r>
            <a:r>
              <a:rPr lang="en-US" sz="2400" dirty="0" smtClean="0"/>
              <a:t> Ha. Ha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Ho </a:t>
            </a:r>
            <a:r>
              <a:rPr lang="en-US" sz="2400" dirty="0" err="1" smtClean="0"/>
              <a:t>ditolak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Cara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Ho </a:t>
            </a:r>
            <a:r>
              <a:rPr lang="en-US" sz="2400" dirty="0" err="1" smtClean="0"/>
              <a:t>dan</a:t>
            </a:r>
            <a:r>
              <a:rPr lang="en-US" sz="2400" dirty="0" smtClean="0"/>
              <a:t> Ha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parameter</a:t>
            </a:r>
          </a:p>
          <a:p>
            <a:pPr>
              <a:buNone/>
            </a:pPr>
            <a:r>
              <a:rPr lang="en-US" sz="2400" dirty="0" smtClean="0"/>
              <a:t>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diuji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merencanakan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Memperkirakan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linier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582"/>
            <a:ext cx="8229600" cy="5611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Q  =  c + </a:t>
            </a:r>
            <a:r>
              <a:rPr lang="en-US" sz="2400" dirty="0" err="1" smtClean="0"/>
              <a:t>dP</a:t>
            </a:r>
            <a:r>
              <a:rPr lang="en-US" sz="2400" dirty="0" smtClean="0"/>
              <a:t>  →  Q =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P =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mata</a:t>
            </a:r>
            <a:r>
              <a:rPr lang="en-US" sz="2400" dirty="0" smtClean="0"/>
              <a:t> </a:t>
            </a:r>
            <a:r>
              <a:rPr lang="en-US" sz="2400" dirty="0" err="1" smtClean="0"/>
              <a:t>uang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c </a:t>
            </a:r>
            <a:r>
              <a:rPr lang="en-US" sz="2400" dirty="0" err="1" smtClean="0"/>
              <a:t>dan</a:t>
            </a:r>
            <a:r>
              <a:rPr lang="en-US" sz="2400" dirty="0" smtClean="0"/>
              <a:t> d </a:t>
            </a:r>
          </a:p>
          <a:p>
            <a:pPr>
              <a:buNone/>
            </a:pPr>
            <a:r>
              <a:rPr lang="en-US" sz="2400" dirty="0" err="1" smtClean="0"/>
              <a:t>Konstan</a:t>
            </a:r>
            <a:r>
              <a:rPr lang="en-US" sz="2400" dirty="0" smtClean="0"/>
              <a:t>.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Mengharapkan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Berkurang</a:t>
            </a:r>
            <a:r>
              <a:rPr lang="en-US" sz="2400" dirty="0" smtClean="0"/>
              <a:t>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tsb</a:t>
            </a:r>
            <a:r>
              <a:rPr lang="en-US" sz="2400" dirty="0" smtClean="0"/>
              <a:t> </a:t>
            </a:r>
            <a:r>
              <a:rPr lang="en-US" sz="2400" dirty="0" err="1" smtClean="0"/>
              <a:t>mengalami</a:t>
            </a:r>
            <a:r>
              <a:rPr lang="en-US" sz="2400" dirty="0" smtClean="0"/>
              <a:t> </a:t>
            </a:r>
            <a:r>
              <a:rPr lang="en-US" sz="2400" dirty="0" err="1" smtClean="0"/>
              <a:t>kenaikan</a:t>
            </a:r>
            <a:r>
              <a:rPr lang="en-US" sz="2400" dirty="0" smtClean="0"/>
              <a:t>. </a:t>
            </a:r>
            <a:r>
              <a:rPr lang="en-US" sz="2400" dirty="0" err="1" smtClean="0"/>
              <a:t>Pada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kalau</a:t>
            </a:r>
            <a:r>
              <a:rPr lang="en-US" sz="2400" dirty="0" smtClean="0"/>
              <a:t> P↑ → Q↓,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lain </a:t>
            </a:r>
            <a:r>
              <a:rPr lang="en-US" sz="2400" dirty="0" err="1" smtClean="0"/>
              <a:t>tidak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Berpengaruh</a:t>
            </a:r>
            <a:r>
              <a:rPr lang="en-US" sz="2400" dirty="0" smtClean="0"/>
              <a:t>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sebab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 d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(d&lt;0),</a:t>
            </a:r>
          </a:p>
          <a:p>
            <a:pPr>
              <a:buNone/>
            </a:pP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 :</a:t>
            </a:r>
          </a:p>
          <a:p>
            <a:pPr>
              <a:buNone/>
            </a:pPr>
            <a:r>
              <a:rPr lang="en-US" sz="2400" dirty="0" smtClean="0"/>
              <a:t>Ho  :  d  =  0</a:t>
            </a:r>
          </a:p>
          <a:p>
            <a:pPr>
              <a:buNone/>
            </a:pPr>
            <a:r>
              <a:rPr lang="en-US" sz="2400" dirty="0" smtClean="0"/>
              <a:t>Ha  :  d  &lt;  0</a:t>
            </a:r>
          </a:p>
          <a:p>
            <a:pPr>
              <a:buNone/>
            </a:pPr>
            <a:r>
              <a:rPr lang="en-US" sz="2400" dirty="0" err="1" smtClean="0"/>
              <a:t>Penjabaran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sbb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Ho  :  d  =  0  ( P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 Q )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Ha  :  d  &gt;  0 (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P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Q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Q = </a:t>
            </a:r>
            <a:r>
              <a:rPr lang="en-US" sz="2400" dirty="0" err="1" smtClean="0"/>
              <a:t>jumlah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                           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68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63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(2) Ha  :  d  &lt;  0 (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P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Q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, </a:t>
            </a:r>
            <a:r>
              <a:rPr lang="en-US" sz="2400" dirty="0" err="1" smtClean="0"/>
              <a:t>dalam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hal</a:t>
            </a:r>
            <a:r>
              <a:rPr lang="en-US" sz="2400" dirty="0" smtClean="0"/>
              <a:t> Q =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)</a:t>
            </a:r>
          </a:p>
          <a:p>
            <a:pPr>
              <a:buNone/>
            </a:pPr>
            <a:r>
              <a:rPr lang="en-US" sz="2400" dirty="0" smtClean="0"/>
              <a:t>(3) Ha  :  d  ≠  0 ( P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Q, </a:t>
            </a:r>
            <a:r>
              <a:rPr lang="en-US" sz="2400" dirty="0" err="1" smtClean="0"/>
              <a:t>tanpa</a:t>
            </a:r>
            <a:r>
              <a:rPr lang="en-US" sz="2400" dirty="0" smtClean="0"/>
              <a:t>   </a:t>
            </a:r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)</a:t>
            </a:r>
          </a:p>
          <a:p>
            <a:pPr marL="514350" indent="-514350">
              <a:buAutoNum type="arabicParenBoth"/>
            </a:pPr>
            <a:r>
              <a:rPr lang="en-US" sz="2400" dirty="0" smtClean="0"/>
              <a:t>Dan (2)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r>
              <a:rPr lang="en-US" sz="2400" dirty="0" smtClean="0"/>
              <a:t> ( one tail test )</a:t>
            </a:r>
          </a:p>
          <a:p>
            <a:pPr marL="514350" indent="-514350">
              <a:buNone/>
            </a:pPr>
            <a:r>
              <a:rPr lang="en-US" sz="2400" dirty="0" err="1" smtClean="0"/>
              <a:t>Sedangkan</a:t>
            </a:r>
            <a:r>
              <a:rPr lang="en-US" sz="2400" dirty="0" smtClean="0"/>
              <a:t> (3)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arah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menguji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dahulu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=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(</a:t>
            </a:r>
          </a:p>
          <a:p>
            <a:pPr marL="514350" indent="-514350">
              <a:buNone/>
            </a:pPr>
            <a:r>
              <a:rPr lang="en-US" sz="2400" dirty="0" smtClean="0"/>
              <a:t>significant level ).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keberanian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 ( decision maker ),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r>
              <a:rPr lang="en-US" sz="2400" dirty="0" err="1" smtClean="0"/>
              <a:t>kesalahan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ditolerir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 </a:t>
            </a:r>
          </a:p>
          <a:p>
            <a:pPr marL="514350" indent="-514350">
              <a:buNone/>
            </a:pPr>
            <a:r>
              <a:rPr lang="en-US" sz="2400" dirty="0" err="1" smtClean="0"/>
              <a:t>Pengujian</a:t>
            </a:r>
            <a:r>
              <a:rPr lang="en-US" sz="2400" dirty="0" smtClean="0"/>
              <a:t> ( critical region of a test 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diobservasi</a:t>
            </a:r>
            <a:r>
              <a:rPr lang="en-US" sz="2400" dirty="0" smtClean="0"/>
              <a:t> ,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err="1" smtClean="0"/>
              <a:t>mengarah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probabilitas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α.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dipilih</a:t>
            </a:r>
            <a:r>
              <a:rPr lang="en-US" sz="2400" dirty="0" smtClean="0"/>
              <a:t>,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kesalahan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II. Agar</a:t>
            </a:r>
          </a:p>
          <a:p>
            <a:pPr>
              <a:buNone/>
            </a:pP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menolak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diuji</a:t>
            </a:r>
            <a:r>
              <a:rPr lang="en-US" sz="2400" dirty="0" smtClean="0"/>
              <a:t>, </a:t>
            </a: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, </a:t>
            </a:r>
            <a:r>
              <a:rPr lang="en-US" sz="2400" dirty="0" err="1" smtClean="0"/>
              <a:t>sangatlah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hipotesis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. </a:t>
            </a:r>
            <a:r>
              <a:rPr lang="en-US" sz="2400" dirty="0" err="1" smtClean="0"/>
              <a:t>Kalau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sangatlah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the best critical region.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611</Words>
  <Application>Microsoft Office PowerPoint</Application>
  <PresentationFormat>On-screen Show (4:3)</PresentationFormat>
  <Paragraphs>68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Bab 4 Pengujian Hipotesis Tentang Rata2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 STATISTIKA</dc:title>
  <dc:creator>user</dc:creator>
  <cp:lastModifiedBy>May</cp:lastModifiedBy>
  <cp:revision>96</cp:revision>
  <dcterms:created xsi:type="dcterms:W3CDTF">2012-02-17T00:53:45Z</dcterms:created>
  <dcterms:modified xsi:type="dcterms:W3CDTF">2015-03-13T04:49:56Z</dcterms:modified>
</cp:coreProperties>
</file>