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8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Hipotesis</a:t>
            </a:r>
            <a:r>
              <a:rPr lang="en-US" sz="4000" dirty="0" smtClean="0"/>
              <a:t>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Proporsi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Proporsi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Urutan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 </a:t>
            </a:r>
          </a:p>
          <a:p>
            <a:pPr algn="just"/>
            <a:r>
              <a:rPr lang="en-US" sz="2400" dirty="0" err="1" smtClean="0"/>
              <a:t>I.Rumusan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endParaRPr lang="en-US" sz="2400" dirty="0" smtClean="0"/>
          </a:p>
          <a:p>
            <a:pPr algn="just"/>
            <a:r>
              <a:rPr lang="en-US" sz="2400" dirty="0" smtClean="0"/>
              <a:t>1.Ho : p  = </a:t>
            </a:r>
            <a:r>
              <a:rPr lang="en-US" sz="2400" dirty="0" err="1" smtClean="0"/>
              <a:t>po</a:t>
            </a:r>
            <a:r>
              <a:rPr lang="en-US" sz="2400" dirty="0" smtClean="0"/>
              <a:t>        2. Ho : p = </a:t>
            </a:r>
            <a:r>
              <a:rPr lang="en-US" sz="2400" dirty="0" err="1" smtClean="0"/>
              <a:t>po</a:t>
            </a:r>
            <a:r>
              <a:rPr lang="en-US" sz="2400" dirty="0" smtClean="0"/>
              <a:t>          3. Ho : p =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 algn="just"/>
            <a:r>
              <a:rPr lang="en-US" sz="2400" dirty="0" smtClean="0"/>
              <a:t>    Ha : p &gt; </a:t>
            </a:r>
            <a:r>
              <a:rPr lang="en-US" sz="2400" dirty="0" err="1" smtClean="0"/>
              <a:t>po</a:t>
            </a:r>
            <a:r>
              <a:rPr lang="en-US" sz="2400" dirty="0" smtClean="0"/>
              <a:t>             Ha : p &lt; </a:t>
            </a:r>
            <a:r>
              <a:rPr lang="en-US" sz="2400" dirty="0" err="1" smtClean="0"/>
              <a:t>po</a:t>
            </a:r>
            <a:r>
              <a:rPr lang="en-US" sz="2400" dirty="0" smtClean="0"/>
              <a:t>               Ha : p ≠ </a:t>
            </a:r>
            <a:r>
              <a:rPr lang="en-US" sz="2400" dirty="0" err="1" smtClean="0"/>
              <a:t>po</a:t>
            </a:r>
            <a:r>
              <a:rPr lang="en-US" sz="2400" dirty="0" smtClean="0"/>
              <a:t>    </a:t>
            </a:r>
          </a:p>
          <a:p>
            <a:pPr algn="just"/>
            <a:r>
              <a:rPr lang="en-US" sz="2400" b="1" dirty="0" smtClean="0"/>
              <a:t>Cara </a:t>
            </a:r>
            <a:r>
              <a:rPr lang="en-US" sz="2400" b="1" dirty="0" err="1" smtClean="0"/>
              <a:t>perumusan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arah</a:t>
            </a:r>
            <a:r>
              <a:rPr lang="en-US" sz="2400" b="1" dirty="0" smtClean="0"/>
              <a:t> masing2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bawah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II.Tentukan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=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 significant level ) =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Z</a:t>
            </a:r>
            <a:r>
              <a:rPr lang="el-GR" sz="2400" baseline="-25000" dirty="0" smtClean="0"/>
              <a:t>α</a:t>
            </a:r>
            <a:endParaRPr lang="en-US" sz="2400" baseline="-25000" dirty="0" smtClean="0"/>
          </a:p>
          <a:p>
            <a:pPr algn="just"/>
            <a:r>
              <a:rPr lang="en-US" sz="2400" dirty="0" err="1" smtClean="0"/>
              <a:t>atau</a:t>
            </a:r>
            <a:r>
              <a:rPr lang="en-US" sz="2400" dirty="0" smtClean="0"/>
              <a:t> 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Normal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III.Hitung</a:t>
            </a:r>
            <a:r>
              <a:rPr lang="en-US" sz="2400" dirty="0" smtClean="0"/>
              <a:t>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o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     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o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 X – </a:t>
            </a:r>
            <a:r>
              <a:rPr lang="en-US" sz="2400" dirty="0" err="1" smtClean="0"/>
              <a:t>n.po</a:t>
            </a:r>
            <a:r>
              <a:rPr lang="en-US" sz="2400" dirty="0" smtClean="0"/>
              <a:t> /√</a:t>
            </a:r>
            <a:r>
              <a:rPr lang="en-US" sz="2400" dirty="0" err="1" smtClean="0"/>
              <a:t>n.po</a:t>
            </a:r>
            <a:r>
              <a:rPr lang="en-US" sz="2400" dirty="0" smtClean="0"/>
              <a:t>(1-po)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→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 </a:t>
            </a:r>
          </a:p>
          <a:p>
            <a:pPr algn="just"/>
            <a:r>
              <a:rPr lang="en-US" sz="2400" dirty="0" smtClean="0"/>
              <a:t>                                                     X   =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dg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algn="just"/>
            <a:r>
              <a:rPr lang="en-US" sz="2400" dirty="0" smtClean="0"/>
              <a:t>                                                     n  = 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(n&gt;30)</a:t>
            </a:r>
          </a:p>
          <a:p>
            <a:pPr algn="just"/>
            <a:r>
              <a:rPr lang="en-US" sz="2400" dirty="0" smtClean="0"/>
              <a:t>                                                     </a:t>
            </a:r>
            <a:r>
              <a:rPr lang="en-US" sz="2400" dirty="0" err="1" smtClean="0"/>
              <a:t>po</a:t>
            </a:r>
            <a:r>
              <a:rPr lang="en-US" sz="2400" dirty="0" smtClean="0"/>
              <a:t> = </a:t>
            </a:r>
            <a:r>
              <a:rPr lang="en-US" sz="2400" dirty="0" err="1" smtClean="0"/>
              <a:t>proporsi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perbedaan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Proporsi</a:t>
            </a:r>
            <a:endParaRPr lang="en-US" sz="2400" b="1" dirty="0" smtClean="0"/>
          </a:p>
          <a:p>
            <a:pPr algn="just"/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  :</a:t>
            </a:r>
          </a:p>
          <a:p>
            <a:pPr algn="just"/>
            <a:r>
              <a:rPr lang="en-US" sz="2400" dirty="0" smtClean="0"/>
              <a:t>Ho  :  p1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  p2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=  0  (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)</a:t>
            </a:r>
          </a:p>
          <a:p>
            <a:pPr algn="just"/>
            <a:r>
              <a:rPr lang="en-US" sz="2400" dirty="0" smtClean="0"/>
              <a:t>Ha  :  p1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  p2 &gt;  0  (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&gt; 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)</a:t>
            </a:r>
          </a:p>
          <a:p>
            <a:pPr algn="just"/>
            <a:r>
              <a:rPr lang="en-US" sz="2400" dirty="0" smtClean="0"/>
              <a:t>Ha  :  p1-  p2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&lt;  0  (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 p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) </a:t>
            </a:r>
          </a:p>
          <a:p>
            <a:pPr algn="just"/>
            <a:r>
              <a:rPr lang="en-US" sz="2400" dirty="0" smtClean="0"/>
              <a:t>Ha  :  p1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-  p2≠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 0  (p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</a:t>
            </a:r>
            <a:r>
              <a:rPr lang="en-US" sz="2400" dirty="0" err="1" smtClean="0"/>
              <a:t>atau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 p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a.Bila</a:t>
            </a:r>
            <a:r>
              <a:rPr lang="en-US" sz="2400" b="1" dirty="0" smtClean="0"/>
              <a:t> n&gt; 30 (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 ) </a:t>
            </a:r>
          </a:p>
          <a:p>
            <a:pPr>
              <a:buNone/>
            </a:pPr>
            <a:r>
              <a:rPr lang="en-US" sz="2400" dirty="0" smtClean="0"/>
              <a:t>                                          { (X1/n1) – (X2/n2)}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Zo</a:t>
            </a:r>
            <a:r>
              <a:rPr lang="en-US" sz="2400" dirty="0" smtClean="0"/>
              <a:t>  =                                                                                               </a:t>
            </a:r>
          </a:p>
          <a:p>
            <a:pPr>
              <a:buNone/>
            </a:pPr>
            <a:r>
              <a:rPr lang="en-US" sz="2400" dirty="0" smtClean="0"/>
              <a:t>                √{( X1+X2/n1+n2) {1-(X1+X2/n1+n2) ( 1/n1 + 1/n2)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 :  X1 = X2 =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dg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perbedaan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Proporsi</a:t>
            </a:r>
            <a:endParaRPr lang="en-US" sz="2400" b="1" dirty="0" smtClean="0"/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prsktek</a:t>
            </a:r>
            <a:r>
              <a:rPr lang="en-US" sz="2400" dirty="0" smtClean="0"/>
              <a:t>,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mencangkup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rusak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pabrik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setuju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KB </a:t>
            </a:r>
            <a:r>
              <a:rPr lang="en-US" sz="2400" dirty="0" err="1" smtClean="0"/>
              <a:t>dari</a:t>
            </a:r>
            <a:r>
              <a:rPr lang="en-US" sz="2400" dirty="0" smtClean="0"/>
              <a:t> 4 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Ho : p1 = p2 = . . . . </a:t>
            </a:r>
            <a:r>
              <a:rPr lang="en-US" sz="2400" dirty="0" err="1" smtClean="0"/>
              <a:t>Pj</a:t>
            </a:r>
            <a:r>
              <a:rPr lang="en-US" sz="2400" dirty="0" smtClean="0"/>
              <a:t> = . . .  = </a:t>
            </a:r>
            <a:r>
              <a:rPr lang="en-US" sz="2400" dirty="0" err="1" smtClean="0"/>
              <a:t>pk</a:t>
            </a:r>
            <a:r>
              <a:rPr lang="en-US" sz="2400" dirty="0" smtClean="0"/>
              <a:t> ( = p )</a:t>
            </a:r>
          </a:p>
          <a:p>
            <a:pPr>
              <a:buNone/>
            </a:pPr>
            <a:r>
              <a:rPr lang="en-US" sz="2400" dirty="0" smtClean="0"/>
              <a:t>Ha  :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(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6002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Kai –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Kai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 =  ∑    ∑      ( </a:t>
            </a:r>
            <a:r>
              <a:rPr lang="en-US" sz="2400" dirty="0" err="1" smtClean="0"/>
              <a:t>nij</a:t>
            </a:r>
            <a:r>
              <a:rPr lang="en-US" sz="2400" dirty="0" smtClean="0"/>
              <a:t> – </a:t>
            </a:r>
            <a:r>
              <a:rPr lang="en-US" sz="2400" dirty="0" err="1" smtClean="0"/>
              <a:t>eij</a:t>
            </a:r>
            <a:r>
              <a:rPr lang="en-US" sz="2400" dirty="0" smtClean="0"/>
              <a:t> )2  /  </a:t>
            </a:r>
            <a:r>
              <a:rPr lang="en-US" sz="2400" dirty="0" err="1" smtClean="0"/>
              <a:t>eij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</a:t>
            </a:r>
            <a:r>
              <a:rPr lang="en-US" sz="2400" dirty="0" err="1" smtClean="0"/>
              <a:t>i</a:t>
            </a:r>
            <a:r>
              <a:rPr lang="en-US" sz="2400" dirty="0" smtClean="0"/>
              <a:t>=1   j=1    </a:t>
            </a:r>
          </a:p>
          <a:p>
            <a:pPr>
              <a:buNone/>
            </a:pPr>
            <a:r>
              <a:rPr lang="en-US" sz="2400" dirty="0" smtClean="0"/>
              <a:t>                          </a:t>
            </a:r>
            <a:r>
              <a:rPr lang="en-US" sz="2400" dirty="0" err="1" smtClean="0"/>
              <a:t>dk</a:t>
            </a:r>
            <a:r>
              <a:rPr lang="en-US" sz="2400" dirty="0" smtClean="0"/>
              <a:t>  =  k – 1   </a:t>
            </a:r>
          </a:p>
          <a:p>
            <a:pPr>
              <a:buNone/>
            </a:pPr>
            <a:r>
              <a:rPr lang="en-US" sz="2400" dirty="0" err="1" smtClean="0"/>
              <a:t>Dimana</a:t>
            </a:r>
            <a:r>
              <a:rPr lang="en-US" sz="2400" dirty="0" smtClean="0"/>
              <a:t>   :  </a:t>
            </a:r>
            <a:r>
              <a:rPr lang="en-US" sz="2400" dirty="0" err="1" smtClean="0"/>
              <a:t>nij</a:t>
            </a:r>
            <a:r>
              <a:rPr lang="en-US" sz="2400" dirty="0" smtClean="0"/>
              <a:t> = 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j </a:t>
            </a:r>
          </a:p>
          <a:p>
            <a:pPr>
              <a:buNone/>
            </a:pPr>
            <a:r>
              <a:rPr lang="en-US" sz="2400" dirty="0" smtClean="0"/>
              <a:t>                     </a:t>
            </a:r>
            <a:r>
              <a:rPr lang="en-US" sz="2400" dirty="0" err="1" smtClean="0"/>
              <a:t>eij</a:t>
            </a:r>
            <a:r>
              <a:rPr lang="en-US" sz="2400" dirty="0" smtClean="0"/>
              <a:t> =  (</a:t>
            </a:r>
            <a:r>
              <a:rPr lang="en-US" sz="2400" dirty="0" err="1" smtClean="0"/>
              <a:t>n.j</a:t>
            </a:r>
            <a:r>
              <a:rPr lang="en-US" sz="2400" dirty="0" smtClean="0"/>
              <a:t>) (</a:t>
            </a:r>
            <a:r>
              <a:rPr lang="en-US" sz="2400" dirty="0" err="1" smtClean="0"/>
              <a:t>ni</a:t>
            </a:r>
            <a:r>
              <a:rPr lang="en-US" sz="2400" dirty="0" smtClean="0"/>
              <a:t>.)  / n  </a:t>
            </a:r>
            <a:r>
              <a:rPr lang="en-US" sz="2400" dirty="0" err="1" smtClean="0"/>
              <a:t>atau</a:t>
            </a:r>
            <a:r>
              <a:rPr lang="en-US" sz="2400" dirty="0" smtClean="0"/>
              <a:t>   </a:t>
            </a:r>
            <a:r>
              <a:rPr lang="en-US" sz="2400" dirty="0" err="1" smtClean="0"/>
              <a:t>eij</a:t>
            </a:r>
            <a:r>
              <a:rPr lang="en-US" sz="2400" dirty="0" smtClean="0"/>
              <a:t>  =  (</a:t>
            </a:r>
            <a:r>
              <a:rPr lang="en-US" sz="2400" dirty="0" err="1" smtClean="0"/>
              <a:t>ni</a:t>
            </a:r>
            <a:r>
              <a:rPr lang="en-US" sz="2400" dirty="0" smtClean="0"/>
              <a:t>.) (</a:t>
            </a:r>
            <a:r>
              <a:rPr lang="en-US" sz="2400" dirty="0" err="1" smtClean="0"/>
              <a:t>n.j</a:t>
            </a:r>
            <a:r>
              <a:rPr lang="en-US" sz="2400" dirty="0" smtClean="0"/>
              <a:t>)  / n</a:t>
            </a:r>
          </a:p>
          <a:p>
            <a:pPr>
              <a:buNone/>
            </a:pPr>
            <a:r>
              <a:rPr lang="en-US" sz="2400" dirty="0" smtClean="0"/>
              <a:t>                           = 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425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Bab 8 Pengujian Hipotesis Tentang Proporsi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128</cp:revision>
  <dcterms:created xsi:type="dcterms:W3CDTF">2012-02-17T00:53:45Z</dcterms:created>
  <dcterms:modified xsi:type="dcterms:W3CDTF">2015-03-13T04:50:18Z</dcterms:modified>
</cp:coreProperties>
</file>