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2"/>
  </p:handout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</p:sldIdLst>
  <p:sldSz cx="9144000" cy="6858000" type="screen4x3"/>
  <p:notesSz cx="9945688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8" autoAdjust="0"/>
    <p:restoredTop sz="94671"/>
  </p:normalViewPr>
  <p:slideViewPr>
    <p:cSldViewPr>
      <p:cViewPr varScale="1">
        <p:scale>
          <a:sx n="66" d="100"/>
          <a:sy n="66" d="100"/>
        </p:scale>
        <p:origin x="192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F9776-706C-4DB0-9CB7-B18E408CF5B9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7A19D-095D-45AA-A4C0-650DA8FF6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13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5ED5-E63C-4A11-B52B-66DF9A65B9F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8034-2E9D-450D-B6A1-7CF5374C8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1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5ED5-E63C-4A11-B52B-66DF9A65B9F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8034-2E9D-450D-B6A1-7CF5374C8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8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5ED5-E63C-4A11-B52B-66DF9A65B9F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8034-2E9D-450D-B6A1-7CF5374C8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7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5ED5-E63C-4A11-B52B-66DF9A65B9F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8034-2E9D-450D-B6A1-7CF5374C8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5ED5-E63C-4A11-B52B-66DF9A65B9F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8034-2E9D-450D-B6A1-7CF5374C8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5ED5-E63C-4A11-B52B-66DF9A65B9F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8034-2E9D-450D-B6A1-7CF5374C8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5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5ED5-E63C-4A11-B52B-66DF9A65B9F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8034-2E9D-450D-B6A1-7CF5374C8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8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5ED5-E63C-4A11-B52B-66DF9A65B9F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8034-2E9D-450D-B6A1-7CF5374C8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7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5ED5-E63C-4A11-B52B-66DF9A65B9F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8034-2E9D-450D-B6A1-7CF5374C8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0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5ED5-E63C-4A11-B52B-66DF9A65B9F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8034-2E9D-450D-B6A1-7CF5374C8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5ED5-E63C-4A11-B52B-66DF9A65B9F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8034-2E9D-450D-B6A1-7CF5374C8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6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45ED5-E63C-4A11-B52B-66DF9A65B9F3}" type="datetimeFigureOut">
              <a:rPr lang="en-US" smtClean="0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78034-2E9D-450D-B6A1-7CF5374C8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4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713874" y="3573016"/>
            <a:ext cx="7406640" cy="1584176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100" dirty="0" smtClean="0"/>
          </a:p>
          <a:p>
            <a:pPr marL="0" indent="0" algn="ctr">
              <a:buNone/>
            </a:pPr>
            <a:r>
              <a:rPr lang="en-US" sz="3600" dirty="0" smtClean="0"/>
              <a:t>STATISTIK NON PARAMETRIK</a:t>
            </a:r>
            <a:endParaRPr lang="en-US" sz="3600" dirty="0"/>
          </a:p>
          <a:p>
            <a:pPr marL="0" indent="0" algn="ctr">
              <a:buNone/>
            </a:pPr>
            <a:r>
              <a:rPr lang="en-US" sz="2100" dirty="0" err="1" smtClean="0"/>
              <a:t>Dosen</a:t>
            </a:r>
            <a:r>
              <a:rPr lang="en-US" sz="2100" dirty="0" smtClean="0"/>
              <a:t>:</a:t>
            </a:r>
          </a:p>
          <a:p>
            <a:pPr algn="ctr"/>
            <a:r>
              <a:rPr lang="en-US" dirty="0" smtClean="0"/>
              <a:t>Devi </a:t>
            </a:r>
            <a:r>
              <a:rPr lang="en-US" dirty="0" err="1" smtClean="0"/>
              <a:t>Angeliana</a:t>
            </a:r>
            <a:r>
              <a:rPr lang="en-US" dirty="0" smtClean="0"/>
              <a:t> </a:t>
            </a:r>
            <a:r>
              <a:rPr lang="en-US" dirty="0" err="1" smtClean="0"/>
              <a:t>Kusumaningtiar</a:t>
            </a:r>
            <a:r>
              <a:rPr lang="en-US" dirty="0" smtClean="0"/>
              <a:t>, SKM, MPH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28800" y="609600"/>
            <a:ext cx="624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PEDOMAN PENGGUNAAN UJI STATISTIK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191000" y="1828800"/>
            <a:ext cx="1447800" cy="838200"/>
          </a:xfrm>
          <a:prstGeom prst="flowChartTerminator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MULAI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733800" y="4648200"/>
            <a:ext cx="2286000" cy="1219200"/>
          </a:xfrm>
          <a:prstGeom prst="flowChartAlternateProcess">
            <a:avLst/>
          </a:prstGeom>
          <a:solidFill>
            <a:srgbClr val="FCA2F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sz="2000" b="1"/>
              <a:t>TIPE DATA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876800" y="28194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06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39752" y="1123250"/>
            <a:ext cx="473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PEDOMAN PENGGUNAAN UJI STATISTIK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425352" y="1809050"/>
            <a:ext cx="1447800" cy="838200"/>
          </a:xfrm>
          <a:prstGeom prst="flowChartTerminator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b="1"/>
              <a:t>MULAI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272952" y="3256850"/>
            <a:ext cx="1676400" cy="609600"/>
          </a:xfrm>
          <a:prstGeom prst="flowChartAlternateProcess">
            <a:avLst/>
          </a:prstGeom>
          <a:solidFill>
            <a:srgbClr val="FCA2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TIPE DATA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111152" y="264725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330352" y="2952050"/>
            <a:ext cx="248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NOMINAL / ORDINAL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949352" y="340925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225952" y="2799650"/>
            <a:ext cx="914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>
                <a:latin typeface="Arial Unicode MS" pitchFamily="34" charset="-12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5692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907704" y="1144588"/>
            <a:ext cx="473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PEDOMAN PENGGUNAAN UJI STATISTIK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993304" y="1830388"/>
            <a:ext cx="1447800" cy="838200"/>
          </a:xfrm>
          <a:prstGeom prst="flowChartTerminator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b="1"/>
              <a:t>MULAI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840904" y="3278188"/>
            <a:ext cx="1676400" cy="609600"/>
          </a:xfrm>
          <a:prstGeom prst="flowChartAlternateProcess">
            <a:avLst/>
          </a:prstGeom>
          <a:solidFill>
            <a:srgbClr val="FCA2F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/>
              <a:t>TIPE DATA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641504" y="2516188"/>
            <a:ext cx="3200400" cy="1752600"/>
          </a:xfrm>
          <a:prstGeom prst="flowChartPreparation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STATISTIK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NON-PARAMETRIK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1679104" y="266858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898304" y="2973388"/>
            <a:ext cx="248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NOMINAL / ORDINAL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17304" y="3430588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9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907704" y="1144588"/>
            <a:ext cx="473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PEDOMAN PENGGUNAAN UJI STATISTIK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993304" y="1830388"/>
            <a:ext cx="1447800" cy="838200"/>
          </a:xfrm>
          <a:prstGeom prst="flowChartTerminator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b="1"/>
              <a:t>MULAI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840904" y="3278188"/>
            <a:ext cx="1676400" cy="609600"/>
          </a:xfrm>
          <a:prstGeom prst="flowChartAlternateProcess">
            <a:avLst/>
          </a:prstGeom>
          <a:solidFill>
            <a:srgbClr val="FCA2F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/>
              <a:t>TIPE DATA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641504" y="2516188"/>
            <a:ext cx="3200400" cy="1752600"/>
          </a:xfrm>
          <a:prstGeom prst="flowChartPreparation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STATISTIK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NON-PARAMETRIK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1679104" y="266858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898304" y="2973388"/>
            <a:ext cx="248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NOMINAL / ORDINAL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17304" y="3430588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1662357" y="3905183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662357" y="4133783"/>
            <a:ext cx="3698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INTERVAL / RASIO ?</a:t>
            </a:r>
          </a:p>
        </p:txBody>
      </p:sp>
    </p:spTree>
    <p:extLst>
      <p:ext uri="{BB962C8B-B14F-4D97-AF65-F5344CB8AC3E}">
        <p14:creationId xmlns:p14="http://schemas.microsoft.com/office/powerpoint/2010/main" val="765258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77685" y="1169990"/>
            <a:ext cx="473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PEDOMAN PENGGUNAAN UJI STATISTIK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263285" y="1855790"/>
            <a:ext cx="1447800" cy="838200"/>
          </a:xfrm>
          <a:prstGeom prst="flowChartTerminator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MULAI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110885" y="3303590"/>
            <a:ext cx="1676400" cy="609600"/>
          </a:xfrm>
          <a:prstGeom prst="flowChartAlternateProcess">
            <a:avLst/>
          </a:prstGeom>
          <a:solidFill>
            <a:srgbClr val="FCA2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TIPE DATA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53685" y="4675190"/>
            <a:ext cx="2514600" cy="685800"/>
          </a:xfrm>
          <a:prstGeom prst="flowChartAlternateProcess">
            <a:avLst/>
          </a:prstGeom>
          <a:solidFill>
            <a:srgbClr val="32F41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DISTRIBUSI DATA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911485" y="2541590"/>
            <a:ext cx="3200400" cy="1752600"/>
          </a:xfrm>
          <a:prstGeom prst="flowChartPreparation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STATISTIK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NON-PARAMETRIK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1949085" y="269399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1949085" y="391319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168285" y="2998790"/>
            <a:ext cx="248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NOMINAL / ORDINAL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2787285" y="345599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025285" y="4065590"/>
            <a:ext cx="224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INTERVAL / RASIO</a:t>
            </a:r>
          </a:p>
        </p:txBody>
      </p:sp>
    </p:spTree>
    <p:extLst>
      <p:ext uri="{BB962C8B-B14F-4D97-AF65-F5344CB8AC3E}">
        <p14:creationId xmlns:p14="http://schemas.microsoft.com/office/powerpoint/2010/main" val="1932661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77685" y="1169990"/>
            <a:ext cx="473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PEDOMAN PENGGUNAAN UJI STATISTIK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263285" y="1855790"/>
            <a:ext cx="1447800" cy="838200"/>
          </a:xfrm>
          <a:prstGeom prst="flowChartTerminator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MULAI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110885" y="3303590"/>
            <a:ext cx="1676400" cy="609600"/>
          </a:xfrm>
          <a:prstGeom prst="flowChartAlternateProcess">
            <a:avLst/>
          </a:prstGeom>
          <a:solidFill>
            <a:srgbClr val="FCA2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TIPE DATA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53685" y="4675190"/>
            <a:ext cx="2514600" cy="685800"/>
          </a:xfrm>
          <a:prstGeom prst="flowChartAlternateProcess">
            <a:avLst/>
          </a:prstGeom>
          <a:solidFill>
            <a:srgbClr val="32F41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DISTRIBUSI DATA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911485" y="2541590"/>
            <a:ext cx="3200400" cy="1752600"/>
          </a:xfrm>
          <a:prstGeom prst="flowChartPreparation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STATISTIK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NON-PARAMETRIK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1949085" y="269399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1949085" y="391319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168285" y="2998790"/>
            <a:ext cx="248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NOMINAL / ORDINAL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2787285" y="345599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025285" y="4065590"/>
            <a:ext cx="224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INTERVAL / RASIO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626278" y="4995261"/>
            <a:ext cx="2538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TIDAK NORMAL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V="1">
            <a:off x="3321478" y="4992086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5302678" y="4153886"/>
            <a:ext cx="838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1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77685" y="1169990"/>
            <a:ext cx="473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PEDOMAN PENGGUNAAN UJI STATISTIK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263285" y="1855790"/>
            <a:ext cx="1447800" cy="838200"/>
          </a:xfrm>
          <a:prstGeom prst="flowChartTerminator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MULAI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110885" y="3303590"/>
            <a:ext cx="1676400" cy="609600"/>
          </a:xfrm>
          <a:prstGeom prst="flowChartAlternateProcess">
            <a:avLst/>
          </a:prstGeom>
          <a:solidFill>
            <a:srgbClr val="FCA2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TIPE DATA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53685" y="4675190"/>
            <a:ext cx="2514600" cy="685800"/>
          </a:xfrm>
          <a:prstGeom prst="flowChartAlternateProcess">
            <a:avLst/>
          </a:prstGeom>
          <a:solidFill>
            <a:srgbClr val="32F41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DISTRIBUSI DATA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911485" y="2541590"/>
            <a:ext cx="3200400" cy="1752600"/>
          </a:xfrm>
          <a:prstGeom prst="flowChartPreparation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STATISTIK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NON-PARAMETRIK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1949085" y="269399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1949085" y="391319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168285" y="2998790"/>
            <a:ext cx="248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NOMINAL / ORDINAL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2787285" y="345599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025285" y="4065590"/>
            <a:ext cx="224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INTERVAL / RASIO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626278" y="4995261"/>
            <a:ext cx="2538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TIDAK NORMAL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V="1">
            <a:off x="3321478" y="4992086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5302678" y="4153886"/>
            <a:ext cx="838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1949085" y="539323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2025285" y="5524993"/>
            <a:ext cx="19669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NORMAL</a:t>
            </a:r>
          </a:p>
        </p:txBody>
      </p:sp>
    </p:spTree>
    <p:extLst>
      <p:ext uri="{BB962C8B-B14F-4D97-AF65-F5344CB8AC3E}">
        <p14:creationId xmlns:p14="http://schemas.microsoft.com/office/powerpoint/2010/main" val="1255582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06625" y="643729"/>
            <a:ext cx="473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PEDOMAN PENGGUNAAN UJI STATISTIK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267083" y="991820"/>
            <a:ext cx="1447800" cy="838200"/>
          </a:xfrm>
          <a:prstGeom prst="flowChartTerminator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MULAI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114683" y="2439620"/>
            <a:ext cx="1676400" cy="609600"/>
          </a:xfrm>
          <a:prstGeom prst="flowChartAlternateProcess">
            <a:avLst/>
          </a:prstGeom>
          <a:solidFill>
            <a:srgbClr val="FCA2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TIPE DATA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57483" y="3811220"/>
            <a:ext cx="2514600" cy="685800"/>
          </a:xfrm>
          <a:prstGeom prst="flowChartAlternateProcess">
            <a:avLst/>
          </a:prstGeom>
          <a:solidFill>
            <a:srgbClr val="32F41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DISTRIBUSI DATA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915283" y="1677620"/>
            <a:ext cx="3200400" cy="1752600"/>
          </a:xfrm>
          <a:prstGeom prst="flowChartPreparation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STATISTIK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NON-PARAMETRIK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1952883" y="183002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1952883" y="304922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172083" y="2134820"/>
            <a:ext cx="248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NOMINAL / ORDINAL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2791083" y="259202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029083" y="3201620"/>
            <a:ext cx="224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INTERVAL / RASIO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630076" y="4131291"/>
            <a:ext cx="2538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TIDAK NORMAL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V="1">
            <a:off x="3325276" y="4128116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5306476" y="3289916"/>
            <a:ext cx="838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1952883" y="452926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2029083" y="4661023"/>
            <a:ext cx="19669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NORMAL</a:t>
            </a: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228600" y="5334000"/>
            <a:ext cx="3581400" cy="8382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BESAR SAMPEL</a:t>
            </a:r>
          </a:p>
        </p:txBody>
      </p:sp>
    </p:spTree>
    <p:extLst>
      <p:ext uri="{BB962C8B-B14F-4D97-AF65-F5344CB8AC3E}">
        <p14:creationId xmlns:p14="http://schemas.microsoft.com/office/powerpoint/2010/main" val="1812416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06625" y="643729"/>
            <a:ext cx="473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PEDOMAN PENGGUNAAN UJI STATISTIK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267083" y="991820"/>
            <a:ext cx="1447800" cy="838200"/>
          </a:xfrm>
          <a:prstGeom prst="flowChartTerminator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MULAI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114683" y="2439620"/>
            <a:ext cx="1676400" cy="609600"/>
          </a:xfrm>
          <a:prstGeom prst="flowChartAlternateProcess">
            <a:avLst/>
          </a:prstGeom>
          <a:solidFill>
            <a:srgbClr val="FCA2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TIPE DATA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57483" y="3811220"/>
            <a:ext cx="2514600" cy="685800"/>
          </a:xfrm>
          <a:prstGeom prst="flowChartAlternateProcess">
            <a:avLst/>
          </a:prstGeom>
          <a:solidFill>
            <a:srgbClr val="32F41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DISTRIBUSI DATA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915283" y="1677620"/>
            <a:ext cx="3200400" cy="1752600"/>
          </a:xfrm>
          <a:prstGeom prst="flowChartPreparation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STATISTIK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NON-PARAMETRIK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1952883" y="183002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1952883" y="304922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172083" y="2134820"/>
            <a:ext cx="248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NOMINAL / ORDINAL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2791083" y="259202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029083" y="3201620"/>
            <a:ext cx="224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INTERVAL / RASIO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630076" y="4131291"/>
            <a:ext cx="2538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TIDAK NORMAL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V="1">
            <a:off x="3325276" y="4128116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5306476" y="3289916"/>
            <a:ext cx="838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1952883" y="452926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2029083" y="4661023"/>
            <a:ext cx="19669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NORMAL</a:t>
            </a: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228600" y="5334000"/>
            <a:ext cx="3581400" cy="8382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BESAR SAMPEL</a:t>
            </a: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V="1">
            <a:off x="3810000" y="4724400"/>
            <a:ext cx="33528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7162800" y="3810000"/>
            <a:ext cx="152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/>
              <a:t>&lt;30</a:t>
            </a:r>
          </a:p>
          <a:p>
            <a:pPr algn="ctr"/>
            <a:r>
              <a:rPr lang="en-US" sz="2800" b="1"/>
              <a:t>(KECIL)</a:t>
            </a:r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H="1" flipV="1">
            <a:off x="7162800" y="3505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30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06625" y="643729"/>
            <a:ext cx="473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PEDOMAN PENGGUNAAN UJI STATISTIK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267083" y="991820"/>
            <a:ext cx="1447800" cy="838200"/>
          </a:xfrm>
          <a:prstGeom prst="flowChartTerminator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MULAI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114683" y="2439620"/>
            <a:ext cx="1676400" cy="609600"/>
          </a:xfrm>
          <a:prstGeom prst="flowChartAlternateProcess">
            <a:avLst/>
          </a:prstGeom>
          <a:solidFill>
            <a:srgbClr val="FCA2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TIPE DATA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57483" y="3811220"/>
            <a:ext cx="2514600" cy="685800"/>
          </a:xfrm>
          <a:prstGeom prst="flowChartAlternateProcess">
            <a:avLst/>
          </a:prstGeom>
          <a:solidFill>
            <a:srgbClr val="32F41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DISTRIBUSI DATA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915283" y="1677620"/>
            <a:ext cx="3200400" cy="1752600"/>
          </a:xfrm>
          <a:prstGeom prst="flowChartPreparation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STATISTIK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NON-PARAMETRIK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1952883" y="183002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1952883" y="304922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172083" y="2134820"/>
            <a:ext cx="248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NOMINAL / ORDINAL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2791083" y="259202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029083" y="3201620"/>
            <a:ext cx="224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INTERVAL / RASIO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630076" y="4131291"/>
            <a:ext cx="2538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TIDAK NORMAL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V="1">
            <a:off x="3325276" y="4128116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5306476" y="3289916"/>
            <a:ext cx="838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1952883" y="452926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2029083" y="4661023"/>
            <a:ext cx="19669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NORMAL</a:t>
            </a: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228600" y="5334000"/>
            <a:ext cx="3581400" cy="8382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BESAR SAMPEL</a:t>
            </a: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V="1">
            <a:off x="3810000" y="4724400"/>
            <a:ext cx="33528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7162800" y="3810000"/>
            <a:ext cx="152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/>
              <a:t>&lt;30</a:t>
            </a:r>
          </a:p>
          <a:p>
            <a:pPr algn="ctr"/>
            <a:r>
              <a:rPr lang="en-US" sz="2800" b="1"/>
              <a:t>(KECIL)</a:t>
            </a:r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H="1" flipV="1">
            <a:off x="7162800" y="3505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AutoShape 8"/>
          <p:cNvSpPr>
            <a:spLocks noChangeArrowheads="1"/>
          </p:cNvSpPr>
          <p:nvPr/>
        </p:nvSpPr>
        <p:spPr bwMode="auto">
          <a:xfrm>
            <a:off x="6096000" y="5105400"/>
            <a:ext cx="2819400" cy="1371600"/>
          </a:xfrm>
          <a:prstGeom prst="flowChartPreparation">
            <a:avLst/>
          </a:prstGeom>
          <a:solidFill>
            <a:srgbClr val="3F931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FF00"/>
                </a:solidFill>
              </a:rPr>
              <a:t>STATISTIK</a:t>
            </a:r>
          </a:p>
          <a:p>
            <a:pPr algn="ctr"/>
            <a:r>
              <a:rPr lang="en-US" sz="2000" b="1">
                <a:solidFill>
                  <a:srgbClr val="FFFF00"/>
                </a:solidFill>
              </a:rPr>
              <a:t>PARAMETRIK</a:t>
            </a:r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3810000" y="579120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4038600" y="5943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u="sng" dirty="0"/>
              <a:t>&gt;</a:t>
            </a:r>
            <a:r>
              <a:rPr lang="en-US" sz="2400" b="1" dirty="0"/>
              <a:t>30 (BESAR)</a:t>
            </a:r>
          </a:p>
        </p:txBody>
      </p:sp>
    </p:spTree>
    <p:extLst>
      <p:ext uri="{BB962C8B-B14F-4D97-AF65-F5344CB8AC3E}">
        <p14:creationId xmlns:p14="http://schemas.microsoft.com/office/powerpoint/2010/main" val="86316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81050" y="517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Statistik Non Parametrik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1538" y="1447800"/>
            <a:ext cx="786215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mtClean="0"/>
              <a:t>Istilah lain yang sering digunakan untuk statistik nonparametrik adalah statistik </a:t>
            </a:r>
            <a:r>
              <a:rPr lang="en-US" smtClean="0">
                <a:solidFill>
                  <a:srgbClr val="FF0000"/>
                </a:solidFill>
              </a:rPr>
              <a:t>bebas distribusi </a:t>
            </a:r>
            <a:r>
              <a:rPr lang="en-US" smtClean="0"/>
              <a:t>(distribution free statistics) dan </a:t>
            </a:r>
            <a:r>
              <a:rPr lang="en-US" smtClean="0">
                <a:solidFill>
                  <a:srgbClr val="FF0000"/>
                </a:solidFill>
              </a:rPr>
              <a:t>uji bebas asumsi </a:t>
            </a:r>
            <a:r>
              <a:rPr lang="en-US" smtClean="0"/>
              <a:t>(assumption-free test).</a:t>
            </a:r>
          </a:p>
          <a:p>
            <a:pPr algn="just"/>
            <a:r>
              <a:rPr lang="en-US" smtClean="0"/>
              <a:t>Umumnya digunakan pada jenis </a:t>
            </a:r>
            <a:r>
              <a:rPr lang="en-US" smtClean="0">
                <a:solidFill>
                  <a:srgbClr val="FF0000"/>
                </a:solidFill>
              </a:rPr>
              <a:t>data nominal dan ordinal</a:t>
            </a:r>
          </a:p>
          <a:p>
            <a:pPr algn="just"/>
            <a:r>
              <a:rPr lang="en-US" smtClean="0"/>
              <a:t>Dapat digunakan pada jumlah </a:t>
            </a:r>
            <a:r>
              <a:rPr lang="en-US" smtClean="0">
                <a:solidFill>
                  <a:srgbClr val="FF0000"/>
                </a:solidFill>
              </a:rPr>
              <a:t>sampel lebih kecil</a:t>
            </a:r>
          </a:p>
          <a:p>
            <a:pPr algn="just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63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Documents and Settings\Owner\My Documents\Downloads\statisti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214422"/>
            <a:ext cx="4071966" cy="404336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57488" y="4143380"/>
            <a:ext cx="58579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Sekian</a:t>
            </a:r>
            <a:r>
              <a:rPr lang="en-US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dan</a:t>
            </a:r>
            <a:r>
              <a:rPr lang="en-US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Terima</a:t>
            </a:r>
            <a:r>
              <a:rPr lang="en-US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kasih</a:t>
            </a:r>
            <a:endParaRPr lang="en-US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559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435608" y="857232"/>
            <a:ext cx="7498080" cy="5391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Semua data yang tidak berdistribusi normal </a:t>
            </a:r>
            <a:r>
              <a:rPr lang="en-SG" smtClean="0">
                <a:sym typeface="Wingdings" pitchFamily="2" charset="2"/>
              </a:rPr>
              <a:t> perlu uji statistik non parametrik</a:t>
            </a:r>
          </a:p>
          <a:p>
            <a:r>
              <a:rPr lang="en-SG" smtClean="0">
                <a:sym typeface="Wingdings" pitchFamily="2" charset="2"/>
              </a:rPr>
              <a:t>Dengan kelebihan :</a:t>
            </a:r>
          </a:p>
          <a:p>
            <a:pPr lvl="1"/>
            <a:r>
              <a:rPr lang="en-SG" smtClean="0">
                <a:sym typeface="Wingdings" pitchFamily="2" charset="2"/>
              </a:rPr>
              <a:t>Tidak perlu asumsi normalitas (distribusi data tidak normal)</a:t>
            </a:r>
          </a:p>
          <a:p>
            <a:pPr lvl="1"/>
            <a:r>
              <a:rPr lang="en-SG" smtClean="0">
                <a:sym typeface="Wingdings" pitchFamily="2" charset="2"/>
              </a:rPr>
              <a:t>Sampel sedikit (&lt; 30 sampel)</a:t>
            </a:r>
          </a:p>
          <a:p>
            <a:pPr lvl="1"/>
            <a:r>
              <a:rPr lang="en-SG" smtClean="0">
                <a:sym typeface="Wingdings" pitchFamily="2" charset="2"/>
              </a:rPr>
              <a:t>Tidak perlu perhitungan matematik yang rumit </a:t>
            </a:r>
          </a:p>
          <a:p>
            <a:pPr lvl="1"/>
            <a:r>
              <a:rPr lang="en-SG" smtClean="0">
                <a:sym typeface="Wingdings" pitchFamily="2" charset="2"/>
              </a:rPr>
              <a:t>Data skala nominal dan ordinal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6517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14275" t="14648" r="18741" b="15039"/>
          <a:stretch>
            <a:fillRect/>
          </a:stretch>
        </p:blipFill>
        <p:spPr bwMode="auto">
          <a:xfrm>
            <a:off x="214282" y="1000109"/>
            <a:ext cx="8715436" cy="53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14282" y="630263"/>
            <a:ext cx="8001000" cy="695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b="1" smtClean="0"/>
              <a:t>Pengelompokan Statistik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4313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mtClean="0"/>
              <a:t>DATA....?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28992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81050" y="517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Ada apa dengan data ?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35608" y="1571612"/>
            <a:ext cx="7498080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Data adalah bentuk </a:t>
            </a:r>
            <a:r>
              <a:rPr lang="en-US" smtClean="0">
                <a:solidFill>
                  <a:srgbClr val="FF0000"/>
                </a:solidFill>
              </a:rPr>
              <a:t>pencatatan berulang </a:t>
            </a:r>
            <a:r>
              <a:rPr lang="en-US" smtClean="0"/>
              <a:t>mengenai karakteristik suatu objek</a:t>
            </a:r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57356" y="2857496"/>
          <a:ext cx="6096000" cy="259588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8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435608" y="1428736"/>
            <a:ext cx="7498080" cy="4819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smtClean="0"/>
              <a:t> Menurut </a:t>
            </a:r>
            <a:r>
              <a:rPr lang="en-US" smtClean="0">
                <a:solidFill>
                  <a:srgbClr val="FF0000"/>
                </a:solidFill>
              </a:rPr>
              <a:t>sifat</a:t>
            </a:r>
            <a:r>
              <a:rPr lang="en-US" smtClean="0"/>
              <a:t>-nya: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mtClean="0"/>
              <a:t>1. Data nominal</a:t>
            </a:r>
          </a:p>
          <a:p>
            <a:pPr marL="623888" indent="-541338">
              <a:buFont typeface="Arial" panose="020B0604020202020204" pitchFamily="34" charset="0"/>
              <a:buNone/>
            </a:pPr>
            <a:r>
              <a:rPr lang="en-US" smtClean="0"/>
              <a:t>	adalah angka yang berfungsi hanya sebagai </a:t>
            </a:r>
            <a:r>
              <a:rPr lang="en-US" smtClean="0">
                <a:solidFill>
                  <a:srgbClr val="FF0000"/>
                </a:solidFill>
              </a:rPr>
              <a:t>pengganti</a:t>
            </a:r>
            <a:r>
              <a:rPr lang="en-US" smtClean="0"/>
              <a:t> nama atau sebutan suatu gejala (ex. Jenis kelamin, pekerjaan)</a:t>
            </a:r>
          </a:p>
          <a:p>
            <a:pPr marL="623888" indent="-541338">
              <a:buFont typeface="Arial" panose="020B0604020202020204" pitchFamily="34" charset="0"/>
              <a:buNone/>
            </a:pPr>
            <a:r>
              <a:rPr lang="en-US" smtClean="0"/>
              <a:t>2. Data ordinal</a:t>
            </a:r>
          </a:p>
          <a:p>
            <a:pPr marL="623888" indent="-541338">
              <a:buFont typeface="Arial" panose="020B0604020202020204" pitchFamily="34" charset="0"/>
              <a:buNone/>
            </a:pPr>
            <a:r>
              <a:rPr lang="en-US" smtClean="0"/>
              <a:t>	adalah angka yang berfungsi sebagai pengganti nama atau sebutan suatu gejala juga menunjukan bahwa masing-masig gejala </a:t>
            </a:r>
            <a:r>
              <a:rPr lang="en-US" smtClean="0">
                <a:solidFill>
                  <a:srgbClr val="FF0000"/>
                </a:solidFill>
              </a:rPr>
              <a:t>memiliki perbedaan intensitas atau tingkatan </a:t>
            </a:r>
            <a:r>
              <a:rPr lang="en-US" smtClean="0"/>
              <a:t>(ex. Peringkat, nilai mata kuliah)</a:t>
            </a:r>
          </a:p>
          <a:p>
            <a:pPr marL="623888" indent="-541338">
              <a:buFont typeface="Arial" panose="020B0604020202020204" pitchFamily="34" charset="0"/>
              <a:buNone/>
            </a:pPr>
            <a:r>
              <a:rPr lang="en-US" smtClean="0"/>
              <a:t>3. Data Interval</a:t>
            </a:r>
          </a:p>
          <a:p>
            <a:pPr marL="623888" indent="-541338">
              <a:buFont typeface="Arial" panose="020B0604020202020204" pitchFamily="34" charset="0"/>
              <a:buNone/>
            </a:pPr>
            <a:r>
              <a:rPr lang="en-US" smtClean="0"/>
              <a:t>	adalah data yang mempunyai ciri-ciri skala ordinal tetapi </a:t>
            </a:r>
            <a:r>
              <a:rPr lang="en-US" smtClean="0">
                <a:solidFill>
                  <a:srgbClr val="FF0000"/>
                </a:solidFill>
              </a:rPr>
              <a:t>jarak antar bilangan diketahui </a:t>
            </a:r>
            <a:r>
              <a:rPr lang="en-US" smtClean="0"/>
              <a:t>(ex.IPK, tahun)</a:t>
            </a:r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1050" y="517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Jenis-jenis data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516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435608" y="1519276"/>
            <a:ext cx="749808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dirty="0" smtClean="0"/>
              <a:t>4. Data </a:t>
            </a:r>
            <a:r>
              <a:rPr lang="en-US" dirty="0" err="1" smtClean="0"/>
              <a:t>rasio</a:t>
            </a:r>
            <a:endParaRPr lang="en-US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data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data interval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dibandingkan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) (ex. </a:t>
            </a:r>
            <a:r>
              <a:rPr lang="en-US" dirty="0" err="1" smtClean="0"/>
              <a:t>bobot</a:t>
            </a:r>
            <a:r>
              <a:rPr lang="en-US" dirty="0" smtClean="0"/>
              <a:t>, </a:t>
            </a:r>
            <a:r>
              <a:rPr lang="en-US" dirty="0" err="1" smtClean="0"/>
              <a:t>jarak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Contoh</a:t>
            </a:r>
            <a:r>
              <a:rPr lang="en-US" i="1" dirty="0" smtClean="0"/>
              <a:t> </a:t>
            </a:r>
            <a:r>
              <a:rPr lang="en-US" i="1" dirty="0" err="1" smtClean="0"/>
              <a:t>soal</a:t>
            </a:r>
            <a:r>
              <a:rPr lang="en-US" i="1" dirty="0" smtClean="0"/>
              <a:t>:</a:t>
            </a:r>
          </a:p>
          <a:p>
            <a:pPr marL="596646" indent="-514350">
              <a:buFont typeface="Arial" panose="020B0604020202020204" pitchFamily="34" charset="0"/>
              <a:buAutoNum type="arabicPeriod"/>
            </a:pP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endParaRPr lang="en-US" dirty="0" smtClean="0"/>
          </a:p>
          <a:p>
            <a:pPr marL="596646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Status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596646" indent="-514350">
              <a:buFont typeface="Arial" panose="020B0604020202020204" pitchFamily="34" charset="0"/>
              <a:buAutoNum type="arabicPeriod"/>
            </a:pP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(</a:t>
            </a:r>
            <a:r>
              <a:rPr lang="en-US" dirty="0" err="1" smtClean="0"/>
              <a:t>mis</a:t>
            </a:r>
            <a:r>
              <a:rPr lang="en-US" dirty="0" smtClean="0"/>
              <a:t> virus, </a:t>
            </a:r>
            <a:r>
              <a:rPr lang="en-US" dirty="0" err="1" smtClean="0"/>
              <a:t>bakteri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)</a:t>
            </a:r>
          </a:p>
          <a:p>
            <a:pPr marL="596646" indent="-514350">
              <a:buFont typeface="Arial" panose="020B0604020202020204" pitchFamily="34" charset="0"/>
              <a:buAutoNum type="arabicPeriod"/>
            </a:pP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596646" indent="-514350">
              <a:buFont typeface="Arial" panose="020B0604020202020204" pitchFamily="34" charset="0"/>
              <a:buAutoNum type="arabicPeriod"/>
            </a:pP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pertandingan</a:t>
            </a:r>
            <a:r>
              <a:rPr lang="en-US" dirty="0" smtClean="0"/>
              <a:t> </a:t>
            </a:r>
            <a:r>
              <a:rPr lang="en-US" dirty="0" err="1" smtClean="0"/>
              <a:t>sepak</a:t>
            </a:r>
            <a:r>
              <a:rPr lang="en-US" dirty="0" smtClean="0"/>
              <a:t> bola</a:t>
            </a:r>
          </a:p>
          <a:p>
            <a:pPr marL="596646" indent="-514350">
              <a:buFont typeface="Arial" panose="020B0604020202020204" pitchFamily="34" charset="0"/>
              <a:buAutoNum type="arabicPeriod"/>
            </a:pPr>
            <a:endParaRPr lang="en-US" dirty="0" smtClean="0"/>
          </a:p>
          <a:p>
            <a:pPr marL="596646" indent="-514350">
              <a:buFont typeface="Arial" panose="020B0604020202020204" pitchFamily="34" charset="0"/>
              <a:buAutoNum type="arabicPeriod"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64441" y="665172"/>
            <a:ext cx="749808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5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57554" y="357166"/>
            <a:ext cx="1857388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2800" dirty="0" smtClean="0"/>
              <a:t>Data</a:t>
            </a:r>
            <a:endParaRPr lang="en-SG" sz="2800" dirty="0"/>
          </a:p>
        </p:txBody>
      </p:sp>
      <p:sp>
        <p:nvSpPr>
          <p:cNvPr id="6" name="Rectangle 5"/>
          <p:cNvSpPr/>
          <p:nvPr/>
        </p:nvSpPr>
        <p:spPr>
          <a:xfrm>
            <a:off x="1071538" y="1571612"/>
            <a:ext cx="1571636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2400" dirty="0" err="1" smtClean="0">
                <a:solidFill>
                  <a:schemeClr val="tx1"/>
                </a:solidFill>
              </a:rPr>
              <a:t>Numerik</a:t>
            </a:r>
            <a:endParaRPr lang="en-SG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43570" y="1500174"/>
            <a:ext cx="1643074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2400" dirty="0" err="1" smtClean="0">
                <a:solidFill>
                  <a:schemeClr val="tx1"/>
                </a:solidFill>
              </a:rPr>
              <a:t>Kategorik</a:t>
            </a:r>
            <a:endParaRPr lang="en-SG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2928934"/>
            <a:ext cx="1643074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2800" dirty="0" smtClean="0">
                <a:solidFill>
                  <a:schemeClr val="tx1"/>
                </a:solidFill>
              </a:rPr>
              <a:t>Interval</a:t>
            </a:r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71736" y="2928934"/>
            <a:ext cx="1643074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2800" dirty="0" err="1" smtClean="0">
                <a:solidFill>
                  <a:schemeClr val="tx1"/>
                </a:solidFill>
              </a:rPr>
              <a:t>Rasio</a:t>
            </a:r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6314" y="2928934"/>
            <a:ext cx="1857388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2800" dirty="0" smtClean="0">
                <a:solidFill>
                  <a:schemeClr val="tx1"/>
                </a:solidFill>
              </a:rPr>
              <a:t>Nominal</a:t>
            </a:r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15206" y="2928934"/>
            <a:ext cx="1643074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2800" dirty="0" smtClean="0">
                <a:solidFill>
                  <a:schemeClr val="tx1"/>
                </a:solidFill>
              </a:rPr>
              <a:t>Ordinal</a:t>
            </a:r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4414" y="4857760"/>
            <a:ext cx="1785950" cy="857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2000" dirty="0" err="1" smtClean="0">
                <a:solidFill>
                  <a:schemeClr val="tx1"/>
                </a:solidFill>
              </a:rPr>
              <a:t>Uji</a:t>
            </a:r>
            <a:r>
              <a:rPr lang="en-SG" sz="2000" dirty="0" smtClean="0">
                <a:solidFill>
                  <a:schemeClr val="tx1"/>
                </a:solidFill>
              </a:rPr>
              <a:t> </a:t>
            </a:r>
            <a:r>
              <a:rPr lang="en-SG" sz="2000" dirty="0" err="1" smtClean="0">
                <a:solidFill>
                  <a:schemeClr val="tx1"/>
                </a:solidFill>
              </a:rPr>
              <a:t>Normalitas</a:t>
            </a:r>
            <a:endParaRPr lang="en-SG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86182" y="5572140"/>
            <a:ext cx="1643074" cy="8572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2000" dirty="0" err="1" smtClean="0">
                <a:solidFill>
                  <a:schemeClr val="tx1"/>
                </a:solidFill>
              </a:rPr>
              <a:t>Tidak</a:t>
            </a:r>
            <a:r>
              <a:rPr lang="en-SG" sz="2000" dirty="0" smtClean="0">
                <a:solidFill>
                  <a:schemeClr val="tx1"/>
                </a:solidFill>
              </a:rPr>
              <a:t> Normal</a:t>
            </a:r>
            <a:endParaRPr lang="en-SG" sz="20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857356" y="1285860"/>
            <a:ext cx="44291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215074" y="1357298"/>
            <a:ext cx="14287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750199" y="1393017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85786" y="2643182"/>
            <a:ext cx="250033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642910" y="2786058"/>
            <a:ext cx="28575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</p:cNvCxnSpPr>
          <p:nvPr/>
        </p:nvCxnSpPr>
        <p:spPr>
          <a:xfrm rot="5400000">
            <a:off x="1714480" y="250030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786182" y="4214818"/>
            <a:ext cx="1643074" cy="8572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2000" dirty="0" smtClean="0">
                <a:solidFill>
                  <a:schemeClr val="tx1"/>
                </a:solidFill>
              </a:rPr>
              <a:t>Normal</a:t>
            </a:r>
            <a:endParaRPr lang="en-SG" sz="2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57950" y="4214818"/>
            <a:ext cx="1643074" cy="8572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2000" dirty="0" err="1" smtClean="0">
                <a:solidFill>
                  <a:schemeClr val="tx1"/>
                </a:solidFill>
              </a:rPr>
              <a:t>Parametrik</a:t>
            </a:r>
            <a:endParaRPr lang="en-SG" sz="2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29388" y="5572140"/>
            <a:ext cx="1785950" cy="8572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b="1" dirty="0" smtClean="0">
                <a:solidFill>
                  <a:schemeClr val="tx1"/>
                </a:solidFill>
              </a:rPr>
              <a:t>Non </a:t>
            </a:r>
            <a:r>
              <a:rPr lang="en-SG" sz="2000" b="1" dirty="0" err="1" smtClean="0">
                <a:solidFill>
                  <a:schemeClr val="tx1"/>
                </a:solidFill>
              </a:rPr>
              <a:t>Parametrik</a:t>
            </a:r>
            <a:endParaRPr lang="en-SG" sz="2000" b="1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857224" y="4286256"/>
            <a:ext cx="235745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714612" y="5286388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357554" y="4643446"/>
            <a:ext cx="42862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357554" y="5929330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3"/>
          </p:cNvCxnSpPr>
          <p:nvPr/>
        </p:nvCxnSpPr>
        <p:spPr>
          <a:xfrm>
            <a:off x="3000364" y="528638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678629" y="4036223"/>
            <a:ext cx="500068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965439" y="4035429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1785919" y="4572008"/>
            <a:ext cx="428627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429256" y="4643446"/>
            <a:ext cx="85725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429256" y="6000768"/>
            <a:ext cx="92869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286380" y="2643182"/>
            <a:ext cx="250033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7679553" y="2750339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>
            <a:off x="8215338" y="5857892"/>
            <a:ext cx="42862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7644628" y="4856966"/>
            <a:ext cx="200026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3178959" y="2750339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5143504" y="2786058"/>
            <a:ext cx="28575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270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655</TotalTime>
  <Words>363</Words>
  <Application>Microsoft Macintosh PowerPoint</Application>
  <PresentationFormat>On-screen Show (4:3)</PresentationFormat>
  <Paragraphs>165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Unicode MS</vt:lpstr>
      <vt:lpstr>Calibri</vt:lpstr>
      <vt:lpstr>Calibri Light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 STATISTIKA (651KK1507/3(2-1)SKS  DATA DAN STATISTIKA</dc:title>
  <dc:creator>Owner</dc:creator>
  <cp:lastModifiedBy>Microsoft Office User</cp:lastModifiedBy>
  <cp:revision>29</cp:revision>
  <dcterms:created xsi:type="dcterms:W3CDTF">2012-09-18T12:33:11Z</dcterms:created>
  <dcterms:modified xsi:type="dcterms:W3CDTF">2017-09-04T12:37:41Z</dcterms:modified>
</cp:coreProperties>
</file>