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6" autoAdjust="0"/>
    <p:restoredTop sz="95204"/>
  </p:normalViewPr>
  <p:slideViewPr>
    <p:cSldViewPr snapToGrid="0">
      <p:cViewPr varScale="1">
        <p:scale>
          <a:sx n="70" d="100"/>
          <a:sy n="70" d="100"/>
        </p:scale>
        <p:origin x="200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8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8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12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5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0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1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39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22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5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7EAC313-C29F-4022-8318-864558851D38}" type="datetimeFigureOut">
              <a:rPr lang="en-US" smtClean="0"/>
              <a:t>11/27/17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97260-3466-4AC4-81AA-734B4D5EF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6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278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14400" y="4014089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mtClean="0"/>
              <a:t>UJI MEDIAN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58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91736" y="517949"/>
            <a:ext cx="7886700" cy="40949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Perhitungan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72" y="4362789"/>
            <a:ext cx="7886700" cy="117154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GB" sz="7200" dirty="0" err="1"/>
              <a:t>Nilai</a:t>
            </a:r>
            <a:r>
              <a:rPr lang="en-GB" sz="7200" dirty="0"/>
              <a:t> Chi </a:t>
            </a:r>
            <a:r>
              <a:rPr lang="en-GB" sz="7200" dirty="0" err="1"/>
              <a:t>Kuadrat</a:t>
            </a:r>
            <a:r>
              <a:rPr lang="en-GB" sz="7200" dirty="0"/>
              <a:t> table </a:t>
            </a:r>
            <a:r>
              <a:rPr lang="en-GB" sz="7200" dirty="0" err="1"/>
              <a:t>untuk</a:t>
            </a:r>
            <a:r>
              <a:rPr lang="en-GB" sz="7200" dirty="0"/>
              <a:t> </a:t>
            </a:r>
            <a:r>
              <a:rPr lang="en-GB" sz="7200" dirty="0" err="1"/>
              <a:t>dk</a:t>
            </a:r>
            <a:r>
              <a:rPr lang="en-GB" sz="7200" dirty="0"/>
              <a:t> = 1 </a:t>
            </a:r>
            <a:r>
              <a:rPr lang="en-GB" sz="7200" dirty="0" err="1"/>
              <a:t>dan</a:t>
            </a:r>
            <a:r>
              <a:rPr lang="en-GB" sz="7200" dirty="0"/>
              <a:t> α = 0,05 = 3,841 </a:t>
            </a:r>
            <a:r>
              <a:rPr lang="en-GB" sz="7200" dirty="0" err="1"/>
              <a:t>karena</a:t>
            </a:r>
            <a:r>
              <a:rPr lang="en-GB" sz="7200" dirty="0"/>
              <a:t> X</a:t>
            </a:r>
            <a:r>
              <a:rPr lang="en-GB" sz="7200" baseline="30000" dirty="0"/>
              <a:t>2</a:t>
            </a:r>
            <a:r>
              <a:rPr lang="en-GB" sz="7200" dirty="0"/>
              <a:t> </a:t>
            </a:r>
            <a:r>
              <a:rPr lang="en-GB" sz="7200" dirty="0" err="1"/>
              <a:t>hitung</a:t>
            </a:r>
            <a:r>
              <a:rPr lang="en-GB" sz="7200" dirty="0"/>
              <a:t> &lt; X</a:t>
            </a:r>
            <a:r>
              <a:rPr lang="en-GB" sz="7200" baseline="30000" dirty="0"/>
              <a:t>2</a:t>
            </a:r>
            <a:r>
              <a:rPr lang="en-GB" sz="7200" dirty="0"/>
              <a:t> </a:t>
            </a:r>
            <a:r>
              <a:rPr lang="en-GB" sz="7200" dirty="0" err="1"/>
              <a:t>tabel</a:t>
            </a:r>
            <a:r>
              <a:rPr lang="en-GB" sz="7200" dirty="0"/>
              <a:t> (0,00034 &lt; 3,841) </a:t>
            </a:r>
            <a:r>
              <a:rPr lang="en-GB" sz="7200" dirty="0" err="1"/>
              <a:t>maka</a:t>
            </a:r>
            <a:r>
              <a:rPr lang="en-GB" sz="7200" dirty="0"/>
              <a:t> </a:t>
            </a:r>
            <a:r>
              <a:rPr lang="en-GB" sz="7200" dirty="0" err="1"/>
              <a:t>Ho</a:t>
            </a:r>
            <a:r>
              <a:rPr lang="en-GB" sz="7200" dirty="0"/>
              <a:t> </a:t>
            </a:r>
            <a:r>
              <a:rPr lang="en-GB" sz="7200" dirty="0" err="1"/>
              <a:t>diterima</a:t>
            </a:r>
            <a:r>
              <a:rPr lang="en-GB" sz="7200" dirty="0" smtClean="0"/>
              <a:t>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sz="7200" dirty="0" err="1" smtClean="0"/>
              <a:t>Kesimpulan</a:t>
            </a:r>
            <a:r>
              <a:rPr lang="en-GB" sz="7200" dirty="0" smtClean="0"/>
              <a:t> :</a:t>
            </a:r>
            <a:endParaRPr lang="en-GB" sz="7200" dirty="0"/>
          </a:p>
          <a:p>
            <a:pPr>
              <a:lnSpc>
                <a:spcPct val="170000"/>
              </a:lnSpc>
            </a:pPr>
            <a:r>
              <a:rPr lang="en-GB" sz="7200" dirty="0" err="1"/>
              <a:t>Tidak</a:t>
            </a:r>
            <a:r>
              <a:rPr lang="en-GB" sz="7200" dirty="0"/>
              <a:t> </a:t>
            </a:r>
            <a:r>
              <a:rPr lang="en-GB" sz="7200" dirty="0" err="1"/>
              <a:t>terdapat</a:t>
            </a:r>
            <a:r>
              <a:rPr lang="en-GB" sz="7200" dirty="0"/>
              <a:t> </a:t>
            </a:r>
            <a:r>
              <a:rPr lang="en-GB" sz="7200" dirty="0" err="1"/>
              <a:t>perbedaan</a:t>
            </a:r>
            <a:r>
              <a:rPr lang="en-GB" sz="7200" dirty="0"/>
              <a:t> yang </a:t>
            </a:r>
            <a:r>
              <a:rPr lang="en-GB" sz="7200" dirty="0" err="1"/>
              <a:t>signifikan</a:t>
            </a:r>
            <a:r>
              <a:rPr lang="en-GB" sz="7200" dirty="0"/>
              <a:t> </a:t>
            </a:r>
            <a:r>
              <a:rPr lang="en-GB" sz="7200" dirty="0" err="1"/>
              <a:t>antara</a:t>
            </a:r>
            <a:r>
              <a:rPr lang="en-GB" sz="7200" dirty="0"/>
              <a:t> </a:t>
            </a:r>
            <a:r>
              <a:rPr lang="en-GB" sz="7200" dirty="0" err="1"/>
              <a:t>penghasilan</a:t>
            </a:r>
            <a:r>
              <a:rPr lang="en-GB" sz="7200" dirty="0"/>
              <a:t> </a:t>
            </a:r>
            <a:r>
              <a:rPr lang="en-GB" sz="7200" dirty="0" err="1"/>
              <a:t>petani</a:t>
            </a:r>
            <a:r>
              <a:rPr lang="en-GB" sz="7200" dirty="0"/>
              <a:t> </a:t>
            </a:r>
            <a:r>
              <a:rPr lang="en-GB" sz="7200" dirty="0" err="1"/>
              <a:t>dan</a:t>
            </a:r>
            <a:r>
              <a:rPr lang="en-GB" sz="7200" dirty="0"/>
              <a:t> </a:t>
            </a:r>
            <a:r>
              <a:rPr lang="en-GB" sz="7200" dirty="0" err="1"/>
              <a:t>nelayan</a:t>
            </a:r>
            <a:r>
              <a:rPr lang="en-GB" sz="7200" dirty="0"/>
              <a:t>, </a:t>
            </a:r>
            <a:r>
              <a:rPr lang="en-GB" sz="7200" dirty="0" err="1"/>
              <a:t>berdasarkan</a:t>
            </a:r>
            <a:r>
              <a:rPr lang="en-GB" sz="7200" dirty="0"/>
              <a:t> </a:t>
            </a:r>
            <a:r>
              <a:rPr lang="en-GB" sz="7200" dirty="0" err="1"/>
              <a:t>mediannya</a:t>
            </a:r>
            <a:r>
              <a:rPr lang="en-GB" sz="7200" dirty="0"/>
              <a:t>.</a:t>
            </a:r>
            <a:endParaRPr lang="en-US" sz="7200" dirty="0"/>
          </a:p>
          <a:p>
            <a:pPr>
              <a:lnSpc>
                <a:spcPct val="170000"/>
              </a:lnSpc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814598" y="927445"/>
                <a:ext cx="3919278" cy="8393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𝐴𝐷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]"/>
                                  <m:endChr m:val=""/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/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4598" y="927445"/>
                <a:ext cx="3919278" cy="8393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821788" y="1917807"/>
                <a:ext cx="3701911" cy="841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19[</m:t>
                          </m:r>
                          <m:d>
                            <m:d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7−2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19</m:t>
                              </m:r>
                            </m:num>
                            <m:den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]"/>
                                  <m:endChr m:val=""/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/>
                              </m:d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6+8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4+7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6+4</m:t>
                                  </m:r>
                                </m:e>
                              </m:d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(2+7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8" y="1917807"/>
                <a:ext cx="3701911" cy="8412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821788" y="2964424"/>
                <a:ext cx="149887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4,75</m:t>
                          </m:r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13860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8" y="2964424"/>
                <a:ext cx="1498872" cy="61831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821788" y="3788096"/>
                <a:ext cx="16239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0">
                          <a:latin typeface="Cambria Math" panose="02040503050406030204" pitchFamily="18" charset="0"/>
                        </a:rPr>
                        <m:t>=0,00034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88" y="3788096"/>
                <a:ext cx="162390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4673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Uji</a:t>
            </a:r>
            <a:r>
              <a:rPr lang="en-US" dirty="0" smtClean="0"/>
              <a:t>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/>
          <a:lstStyle/>
          <a:p>
            <a:pPr algn="just"/>
            <a:r>
              <a:rPr lang="en-GB" dirty="0" err="1"/>
              <a:t>Digunakan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menguji</a:t>
            </a:r>
            <a:r>
              <a:rPr lang="en-GB" dirty="0"/>
              <a:t> </a:t>
            </a:r>
            <a:r>
              <a:rPr lang="en-GB" dirty="0" err="1"/>
              <a:t>signifikansi</a:t>
            </a:r>
            <a:r>
              <a:rPr lang="en-GB" dirty="0"/>
              <a:t> </a:t>
            </a:r>
            <a:r>
              <a:rPr lang="en-GB" dirty="0" err="1"/>
              <a:t>hipotesis</a:t>
            </a:r>
            <a:r>
              <a:rPr lang="en-GB" dirty="0"/>
              <a:t> </a:t>
            </a:r>
            <a:r>
              <a:rPr lang="en-GB" dirty="0" err="1"/>
              <a:t>komparatif</a:t>
            </a:r>
            <a:r>
              <a:rPr lang="en-GB" dirty="0"/>
              <a:t> </a:t>
            </a:r>
            <a:r>
              <a:rPr lang="en-GB" dirty="0" err="1"/>
              <a:t>dua</a:t>
            </a:r>
            <a:r>
              <a:rPr lang="en-GB" dirty="0"/>
              <a:t> </a:t>
            </a:r>
            <a:r>
              <a:rPr lang="en-GB" dirty="0" err="1"/>
              <a:t>sampel</a:t>
            </a:r>
            <a:r>
              <a:rPr lang="en-GB" dirty="0"/>
              <a:t> </a:t>
            </a:r>
            <a:r>
              <a:rPr lang="en-GB" dirty="0" err="1"/>
              <a:t>independen</a:t>
            </a:r>
            <a:r>
              <a:rPr lang="en-GB" dirty="0"/>
              <a:t> </a:t>
            </a:r>
            <a:r>
              <a:rPr lang="en-GB" dirty="0" err="1"/>
              <a:t>bila</a:t>
            </a:r>
            <a:r>
              <a:rPr lang="en-GB" dirty="0"/>
              <a:t> </a:t>
            </a:r>
            <a:r>
              <a:rPr lang="en-GB" dirty="0" err="1"/>
              <a:t>datanya</a:t>
            </a:r>
            <a:r>
              <a:rPr lang="en-GB" dirty="0"/>
              <a:t> </a:t>
            </a:r>
            <a:r>
              <a:rPr lang="en-GB" dirty="0" err="1"/>
              <a:t>berbentuk</a:t>
            </a:r>
            <a:r>
              <a:rPr lang="en-GB" dirty="0"/>
              <a:t> nominal </a:t>
            </a:r>
            <a:r>
              <a:rPr lang="en-GB" dirty="0" err="1"/>
              <a:t>atau</a:t>
            </a:r>
            <a:r>
              <a:rPr lang="en-GB" dirty="0"/>
              <a:t> </a:t>
            </a:r>
            <a:r>
              <a:rPr lang="en-GB" dirty="0" smtClean="0"/>
              <a:t>ordinal</a:t>
            </a:r>
          </a:p>
          <a:p>
            <a:pPr algn="just"/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test median, </a:t>
            </a:r>
            <a:r>
              <a:rPr lang="en-GB" dirty="0" err="1"/>
              <a:t>maka</a:t>
            </a:r>
            <a:r>
              <a:rPr lang="en-GB" dirty="0"/>
              <a:t> </a:t>
            </a:r>
            <a:r>
              <a:rPr lang="en-GB" dirty="0" err="1"/>
              <a:t>pertama-pertama</a:t>
            </a:r>
            <a:r>
              <a:rPr lang="en-GB" dirty="0"/>
              <a:t> </a:t>
            </a:r>
            <a:r>
              <a:rPr lang="en-GB" dirty="0" err="1"/>
              <a:t>harus</a:t>
            </a:r>
            <a:r>
              <a:rPr lang="en-GB" dirty="0"/>
              <a:t> </a:t>
            </a:r>
            <a:r>
              <a:rPr lang="en-GB" dirty="0" err="1"/>
              <a:t>dihitung</a:t>
            </a:r>
            <a:r>
              <a:rPr lang="en-GB" dirty="0"/>
              <a:t> </a:t>
            </a:r>
            <a:r>
              <a:rPr lang="en-GB" dirty="0" err="1"/>
              <a:t>gabungan</a:t>
            </a:r>
            <a:r>
              <a:rPr lang="en-GB" dirty="0"/>
              <a:t> </a:t>
            </a:r>
            <a:r>
              <a:rPr lang="en-GB" dirty="0" err="1"/>
              <a:t>dua</a:t>
            </a:r>
            <a:r>
              <a:rPr lang="en-GB" dirty="0"/>
              <a:t> </a:t>
            </a:r>
            <a:r>
              <a:rPr lang="en-GB" dirty="0" err="1"/>
              <a:t>kelompok</a:t>
            </a:r>
            <a:r>
              <a:rPr lang="en-GB" dirty="0"/>
              <a:t> (median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semua</a:t>
            </a:r>
            <a:r>
              <a:rPr lang="en-GB" dirty="0"/>
              <a:t> </a:t>
            </a:r>
            <a:r>
              <a:rPr lang="en-GB" dirty="0" err="1"/>
              <a:t>kelompok</a:t>
            </a:r>
            <a:r>
              <a:rPr lang="en-GB" dirty="0"/>
              <a:t>). </a:t>
            </a:r>
            <a:endParaRPr lang="en-GB" dirty="0" smtClean="0"/>
          </a:p>
          <a:p>
            <a:pPr algn="just"/>
            <a:r>
              <a:rPr lang="en-GB" dirty="0" err="1"/>
              <a:t>Selanjutnya</a:t>
            </a:r>
            <a:r>
              <a:rPr lang="en-GB" dirty="0"/>
              <a:t> </a:t>
            </a:r>
            <a:r>
              <a:rPr lang="en-GB" dirty="0" err="1"/>
              <a:t>dibagi</a:t>
            </a:r>
            <a:r>
              <a:rPr lang="en-GB" dirty="0"/>
              <a:t> </a:t>
            </a:r>
            <a:r>
              <a:rPr lang="en-GB" dirty="0" err="1"/>
              <a:t>dua</a:t>
            </a:r>
            <a:r>
              <a:rPr lang="en-GB" dirty="0"/>
              <a:t>,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dimasukkan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table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58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21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632963"/>
              </p:ext>
            </p:extLst>
          </p:nvPr>
        </p:nvGraphicFramePr>
        <p:xfrm>
          <a:off x="984174" y="1419366"/>
          <a:ext cx="6549390" cy="3029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7540">
                  <a:extLst>
                    <a:ext uri="{9D8B030D-6E8A-4147-A177-3AD203B41FA5}">
                      <a16:colId xmlns="" xmlns:a16="http://schemas.microsoft.com/office/drawing/2014/main" val="2793516349"/>
                    </a:ext>
                  </a:extLst>
                </a:gridCol>
                <a:gridCol w="1381808">
                  <a:extLst>
                    <a:ext uri="{9D8B030D-6E8A-4147-A177-3AD203B41FA5}">
                      <a16:colId xmlns="" xmlns:a16="http://schemas.microsoft.com/office/drawing/2014/main" val="781363548"/>
                    </a:ext>
                  </a:extLst>
                </a:gridCol>
                <a:gridCol w="1325021">
                  <a:extLst>
                    <a:ext uri="{9D8B030D-6E8A-4147-A177-3AD203B41FA5}">
                      <a16:colId xmlns="" xmlns:a16="http://schemas.microsoft.com/office/drawing/2014/main" val="2097034758"/>
                    </a:ext>
                  </a:extLst>
                </a:gridCol>
                <a:gridCol w="1325021">
                  <a:extLst>
                    <a:ext uri="{9D8B030D-6E8A-4147-A177-3AD203B41FA5}">
                      <a16:colId xmlns="" xmlns:a16="http://schemas.microsoft.com/office/drawing/2014/main" val="1170080323"/>
                    </a:ext>
                  </a:extLst>
                </a:gridCol>
              </a:tblGrid>
              <a:tr h="6108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Kelompok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Kel. 1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Kel. 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74096603"/>
                  </a:ext>
                </a:extLst>
              </a:tr>
              <a:tr h="74765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Di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atas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 median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gabungan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A+B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97069031"/>
                  </a:ext>
                </a:extLst>
              </a:tr>
              <a:tr h="106045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Di bawah median gabungan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C+D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50602563"/>
                  </a:ext>
                </a:extLst>
              </a:tr>
              <a:tr h="6108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A+C = n1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B+D = n2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N= n1+n2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875920627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28650" y="4571999"/>
            <a:ext cx="7886700" cy="2019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800" dirty="0" err="1" smtClean="0"/>
              <a:t>Dimana</a:t>
            </a:r>
            <a:r>
              <a:rPr lang="en-GB" sz="1800" dirty="0" smtClean="0"/>
              <a:t> :</a:t>
            </a:r>
            <a:endParaRPr lang="en-US" sz="1800" dirty="0" smtClean="0"/>
          </a:p>
          <a:p>
            <a:r>
              <a:rPr lang="en-GB" sz="1800" dirty="0" smtClean="0"/>
              <a:t>A = </a:t>
            </a:r>
            <a:r>
              <a:rPr lang="en-GB" sz="1800" dirty="0" err="1" smtClean="0"/>
              <a:t>banyak</a:t>
            </a:r>
            <a:r>
              <a:rPr lang="en-GB" sz="1800" dirty="0" smtClean="0"/>
              <a:t> </a:t>
            </a:r>
            <a:r>
              <a:rPr lang="en-GB" sz="1800" dirty="0" err="1" smtClean="0"/>
              <a:t>kasus</a:t>
            </a:r>
            <a:r>
              <a:rPr lang="en-GB" sz="1800" dirty="0" smtClean="0"/>
              <a:t> </a:t>
            </a:r>
            <a:r>
              <a:rPr lang="en-GB" sz="1800" dirty="0" err="1" smtClean="0"/>
              <a:t>dalam</a:t>
            </a:r>
            <a:r>
              <a:rPr lang="en-GB" sz="1800" dirty="0" smtClean="0"/>
              <a:t> </a:t>
            </a:r>
            <a:r>
              <a:rPr lang="en-GB" sz="1800" dirty="0" err="1" smtClean="0"/>
              <a:t>kelompok</a:t>
            </a:r>
            <a:r>
              <a:rPr lang="en-GB" sz="1800" dirty="0" smtClean="0"/>
              <a:t> I di </a:t>
            </a:r>
            <a:r>
              <a:rPr lang="en-GB" sz="1800" dirty="0" err="1" smtClean="0"/>
              <a:t>atas</a:t>
            </a:r>
            <a:r>
              <a:rPr lang="en-GB" sz="1800" dirty="0" smtClean="0"/>
              <a:t> median </a:t>
            </a:r>
            <a:r>
              <a:rPr lang="en-GB" sz="1800" dirty="0" err="1" smtClean="0"/>
              <a:t>gabung</a:t>
            </a:r>
            <a:r>
              <a:rPr lang="en-GB" sz="1800" dirty="0" smtClean="0"/>
              <a:t> = ½ n1</a:t>
            </a:r>
            <a:endParaRPr lang="en-US" sz="1800" dirty="0" smtClean="0"/>
          </a:p>
          <a:p>
            <a:r>
              <a:rPr lang="en-GB" sz="1800" dirty="0" smtClean="0"/>
              <a:t>B = </a:t>
            </a:r>
            <a:r>
              <a:rPr lang="en-GB" sz="1800" dirty="0" err="1" smtClean="0"/>
              <a:t>banyak</a:t>
            </a:r>
            <a:r>
              <a:rPr lang="en-GB" sz="1800" dirty="0" smtClean="0"/>
              <a:t> </a:t>
            </a:r>
            <a:r>
              <a:rPr lang="en-GB" sz="1800" dirty="0" err="1" smtClean="0"/>
              <a:t>kasus</a:t>
            </a:r>
            <a:r>
              <a:rPr lang="en-GB" sz="1800" dirty="0" smtClean="0"/>
              <a:t> </a:t>
            </a:r>
            <a:r>
              <a:rPr lang="en-GB" sz="1800" dirty="0" err="1" smtClean="0"/>
              <a:t>dalam</a:t>
            </a:r>
            <a:r>
              <a:rPr lang="en-GB" sz="1800" dirty="0" smtClean="0"/>
              <a:t> </a:t>
            </a:r>
            <a:r>
              <a:rPr lang="en-GB" sz="1800" dirty="0" err="1" smtClean="0"/>
              <a:t>kelompok</a:t>
            </a:r>
            <a:r>
              <a:rPr lang="en-GB" sz="1800" dirty="0" smtClean="0"/>
              <a:t> II di </a:t>
            </a:r>
            <a:r>
              <a:rPr lang="en-GB" sz="1800" dirty="0" err="1" smtClean="0"/>
              <a:t>atas</a:t>
            </a:r>
            <a:r>
              <a:rPr lang="en-GB" sz="1800" dirty="0" smtClean="0"/>
              <a:t> median </a:t>
            </a:r>
            <a:r>
              <a:rPr lang="en-GB" sz="1800" dirty="0" err="1" smtClean="0"/>
              <a:t>gabung</a:t>
            </a:r>
            <a:r>
              <a:rPr lang="en-GB" sz="1800" dirty="0" smtClean="0"/>
              <a:t> = ½ n2</a:t>
            </a:r>
            <a:endParaRPr lang="en-US" sz="1800" dirty="0" smtClean="0"/>
          </a:p>
          <a:p>
            <a:r>
              <a:rPr lang="en-GB" sz="1800" dirty="0" smtClean="0"/>
              <a:t>C = </a:t>
            </a:r>
            <a:r>
              <a:rPr lang="en-GB" sz="1800" dirty="0" err="1" smtClean="0"/>
              <a:t>banyak</a:t>
            </a:r>
            <a:r>
              <a:rPr lang="en-GB" sz="1800" dirty="0" smtClean="0"/>
              <a:t> </a:t>
            </a:r>
            <a:r>
              <a:rPr lang="en-GB" sz="1800" dirty="0" err="1" smtClean="0"/>
              <a:t>kasus</a:t>
            </a:r>
            <a:r>
              <a:rPr lang="en-GB" sz="1800" dirty="0" smtClean="0"/>
              <a:t> </a:t>
            </a:r>
            <a:r>
              <a:rPr lang="en-GB" sz="1800" dirty="0" err="1" smtClean="0"/>
              <a:t>dalam</a:t>
            </a:r>
            <a:r>
              <a:rPr lang="en-GB" sz="1800" dirty="0" smtClean="0"/>
              <a:t> </a:t>
            </a:r>
            <a:r>
              <a:rPr lang="en-GB" sz="1800" dirty="0" err="1" smtClean="0"/>
              <a:t>kelompok</a:t>
            </a:r>
            <a:r>
              <a:rPr lang="en-GB" sz="1800" dirty="0" smtClean="0"/>
              <a:t> I di </a:t>
            </a:r>
            <a:r>
              <a:rPr lang="en-GB" sz="1800" dirty="0" err="1" smtClean="0"/>
              <a:t>bawah</a:t>
            </a:r>
            <a:r>
              <a:rPr lang="en-GB" sz="1800" dirty="0" smtClean="0"/>
              <a:t> median </a:t>
            </a:r>
            <a:r>
              <a:rPr lang="en-GB" sz="1800" dirty="0" err="1" smtClean="0"/>
              <a:t>gabung</a:t>
            </a:r>
            <a:r>
              <a:rPr lang="en-GB" sz="1800" dirty="0" smtClean="0"/>
              <a:t> = ½ n1</a:t>
            </a:r>
            <a:endParaRPr lang="en-US" sz="1800" dirty="0" smtClean="0"/>
          </a:p>
          <a:p>
            <a:r>
              <a:rPr lang="en-GB" sz="1800" dirty="0" smtClean="0"/>
              <a:t>D = </a:t>
            </a:r>
            <a:r>
              <a:rPr lang="en-GB" sz="1800" dirty="0" err="1" smtClean="0"/>
              <a:t>banyak</a:t>
            </a:r>
            <a:r>
              <a:rPr lang="en-GB" sz="1800" dirty="0" smtClean="0"/>
              <a:t> </a:t>
            </a:r>
            <a:r>
              <a:rPr lang="en-GB" sz="1800" dirty="0" err="1" smtClean="0"/>
              <a:t>kasus</a:t>
            </a:r>
            <a:r>
              <a:rPr lang="en-GB" sz="1800" dirty="0" smtClean="0"/>
              <a:t> </a:t>
            </a:r>
            <a:r>
              <a:rPr lang="en-GB" sz="1800" dirty="0" err="1" smtClean="0"/>
              <a:t>dalam</a:t>
            </a:r>
            <a:r>
              <a:rPr lang="en-GB" sz="1800" dirty="0" smtClean="0"/>
              <a:t> </a:t>
            </a:r>
            <a:r>
              <a:rPr lang="en-GB" sz="1800" dirty="0" err="1" smtClean="0"/>
              <a:t>kelompok</a:t>
            </a:r>
            <a:r>
              <a:rPr lang="en-GB" sz="1800" dirty="0" smtClean="0"/>
              <a:t> II di </a:t>
            </a:r>
            <a:r>
              <a:rPr lang="en-GB" sz="1800" dirty="0" err="1" smtClean="0"/>
              <a:t>bawah</a:t>
            </a:r>
            <a:r>
              <a:rPr lang="en-GB" sz="1800" dirty="0" smtClean="0"/>
              <a:t> median </a:t>
            </a:r>
            <a:r>
              <a:rPr lang="en-GB" sz="1800" dirty="0" err="1" smtClean="0"/>
              <a:t>gabung</a:t>
            </a:r>
            <a:r>
              <a:rPr lang="en-GB" sz="1800" dirty="0" smtClean="0"/>
              <a:t> = ½ n2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5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25185"/>
            <a:ext cx="7886700" cy="1454838"/>
          </a:xfrm>
        </p:spPr>
        <p:txBody>
          <a:bodyPr/>
          <a:lstStyle/>
          <a:p>
            <a:r>
              <a:rPr lang="en-GB" dirty="0" err="1"/>
              <a:t>Pengujian</a:t>
            </a:r>
            <a:r>
              <a:rPr lang="en-GB" dirty="0"/>
              <a:t> </a:t>
            </a:r>
            <a:r>
              <a:rPr lang="en-GB" dirty="0" err="1"/>
              <a:t>dapat</a:t>
            </a:r>
            <a:r>
              <a:rPr lang="en-GB" dirty="0"/>
              <a:t> </a:t>
            </a:r>
            <a:r>
              <a:rPr lang="en-GB" dirty="0" err="1"/>
              <a:t>menggunakan</a:t>
            </a:r>
            <a:r>
              <a:rPr lang="en-GB" dirty="0"/>
              <a:t> </a:t>
            </a:r>
            <a:r>
              <a:rPr lang="en-GB" dirty="0" err="1"/>
              <a:t>rumus</a:t>
            </a:r>
            <a:r>
              <a:rPr lang="en-GB" dirty="0"/>
              <a:t> Chi </a:t>
            </a:r>
            <a:r>
              <a:rPr lang="en-GB" dirty="0" err="1"/>
              <a:t>Kuadrat</a:t>
            </a:r>
            <a:r>
              <a:rPr lang="en-GB" dirty="0"/>
              <a:t> (X</a:t>
            </a:r>
            <a:r>
              <a:rPr lang="en-GB" baseline="30000" dirty="0"/>
              <a:t>2</a:t>
            </a:r>
            <a:r>
              <a:rPr lang="en-GB" dirty="0"/>
              <a:t>)  </a:t>
            </a:r>
            <a:r>
              <a:rPr lang="en-GB" dirty="0" err="1"/>
              <a:t>seperti</a:t>
            </a:r>
            <a:r>
              <a:rPr lang="en-GB" dirty="0"/>
              <a:t> </a:t>
            </a:r>
            <a:r>
              <a:rPr lang="en-GB" dirty="0" err="1"/>
              <a:t>dibawah</a:t>
            </a:r>
            <a:r>
              <a:rPr lang="en-GB" dirty="0"/>
              <a:t> </a:t>
            </a:r>
            <a:r>
              <a:rPr lang="en-GB" dirty="0" err="1"/>
              <a:t>ini</a:t>
            </a:r>
            <a:r>
              <a:rPr lang="en-GB" dirty="0"/>
              <a:t> :</a:t>
            </a:r>
            <a:endParaRPr lang="en-US" dirty="0"/>
          </a:p>
          <a:p>
            <a:r>
              <a:rPr lang="en-GB" dirty="0" err="1"/>
              <a:t>Rumus</a:t>
            </a:r>
            <a:r>
              <a:rPr lang="en-GB" dirty="0"/>
              <a:t> </a:t>
            </a:r>
            <a:r>
              <a:rPr lang="en-GB" dirty="0" err="1"/>
              <a:t>diatas</a:t>
            </a:r>
            <a:r>
              <a:rPr lang="en-GB" dirty="0"/>
              <a:t> </a:t>
            </a:r>
            <a:r>
              <a:rPr lang="en-GB" dirty="0" err="1"/>
              <a:t>derajat</a:t>
            </a:r>
            <a:r>
              <a:rPr lang="en-GB" dirty="0"/>
              <a:t> </a:t>
            </a:r>
            <a:r>
              <a:rPr lang="en-GB" dirty="0" err="1"/>
              <a:t>kebebasan</a:t>
            </a:r>
            <a:r>
              <a:rPr lang="en-GB" dirty="0"/>
              <a:t> (</a:t>
            </a:r>
            <a:r>
              <a:rPr lang="en-GB" dirty="0" err="1"/>
              <a:t>dk</a:t>
            </a:r>
            <a:r>
              <a:rPr lang="en-GB" dirty="0"/>
              <a:t>) = 1</a:t>
            </a:r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84064" y="3978293"/>
                <a:ext cx="5876546" cy="12544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[</m:t>
                          </m:r>
                          <m:d>
                            <m:d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𝐴𝐷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𝐵𝐶</m:t>
                              </m:r>
                            </m:e>
                          </m:d>
                          <m:r>
                            <a:rPr lang="en-US" sz="2800" i="0">
                              <a:latin typeface="Cambria Math" panose="02040503050406030204" pitchFamily="18" charset="0"/>
                            </a:rPr>
                            <m:t>− </m:t>
                          </m:r>
                          <m:f>
                            <m:f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num>
                            <m:den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]"/>
                                  <m:endChr m:val=""/>
                                  <m:ctrlPr>
                                    <a:rPr lang="en-US" sz="2800" i="1" smtClean="0">
                                      <a:latin typeface="Cambria Math" charset="0"/>
                                    </a:rPr>
                                  </m:ctrlPr>
                                </m:dPr>
                                <m:e/>
                              </m:d>
                            </m:e>
                            <m:sup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begChr m:val=""/>
                              <m:ctrlPr>
                                <a:rPr lang="en-US" sz="2800" i="1">
                                  <a:latin typeface="Cambria Math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800" i="1">
                                      <a:latin typeface="Cambria Math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  <m:r>
                                    <a:rPr lang="en-US" sz="2800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</m:d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r>
                                <a:rPr lang="en-US" sz="2800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4064" y="3978293"/>
                <a:ext cx="5876546" cy="12544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05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 err="1"/>
              <a:t>Dilakukan</a:t>
            </a:r>
            <a:r>
              <a:rPr lang="en-GB" dirty="0"/>
              <a:t> </a:t>
            </a:r>
            <a:r>
              <a:rPr lang="en-GB" dirty="0" err="1"/>
              <a:t>penelitian</a:t>
            </a:r>
            <a:r>
              <a:rPr lang="en-GB" dirty="0"/>
              <a:t>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mengetahui</a:t>
            </a:r>
            <a:r>
              <a:rPr lang="en-GB" dirty="0"/>
              <a:t> </a:t>
            </a:r>
            <a:r>
              <a:rPr lang="en-GB" dirty="0" err="1"/>
              <a:t>apakah</a:t>
            </a:r>
            <a:r>
              <a:rPr lang="en-GB" dirty="0"/>
              <a:t> </a:t>
            </a:r>
            <a:r>
              <a:rPr lang="en-GB" dirty="0" err="1"/>
              <a:t>penghasilan</a:t>
            </a:r>
            <a:r>
              <a:rPr lang="en-GB" dirty="0"/>
              <a:t> para </a:t>
            </a:r>
            <a:r>
              <a:rPr lang="en-GB" dirty="0" err="1"/>
              <a:t>nelayan</a:t>
            </a:r>
            <a:r>
              <a:rPr lang="en-GB" dirty="0"/>
              <a:t> </a:t>
            </a:r>
            <a:r>
              <a:rPr lang="en-GB" dirty="0" err="1"/>
              <a:t>berbeda</a:t>
            </a:r>
            <a:r>
              <a:rPr lang="en-GB" dirty="0"/>
              <a:t> </a:t>
            </a:r>
            <a:r>
              <a:rPr lang="en-GB" dirty="0" err="1"/>
              <a:t>dengan</a:t>
            </a:r>
            <a:r>
              <a:rPr lang="en-GB" dirty="0"/>
              <a:t> para </a:t>
            </a:r>
            <a:r>
              <a:rPr lang="en-GB" dirty="0" err="1"/>
              <a:t>petani</a:t>
            </a:r>
            <a:r>
              <a:rPr lang="en-GB" dirty="0"/>
              <a:t>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mediannya</a:t>
            </a:r>
            <a:r>
              <a:rPr lang="en-GB" dirty="0"/>
              <a:t>. </a:t>
            </a:r>
            <a:r>
              <a:rPr lang="en-GB" dirty="0" err="1"/>
              <a:t>Berdasarkan</a:t>
            </a:r>
            <a:r>
              <a:rPr lang="en-GB" dirty="0"/>
              <a:t> </a:t>
            </a:r>
            <a:r>
              <a:rPr lang="en-GB" dirty="0" err="1"/>
              <a:t>wawancara</a:t>
            </a:r>
            <a:r>
              <a:rPr lang="en-GB" dirty="0"/>
              <a:t> </a:t>
            </a:r>
            <a:r>
              <a:rPr lang="en-GB" dirty="0" err="1"/>
              <a:t>terhadap</a:t>
            </a:r>
            <a:r>
              <a:rPr lang="en-GB" dirty="0"/>
              <a:t> para </a:t>
            </a:r>
            <a:r>
              <a:rPr lang="en-GB" dirty="0" err="1"/>
              <a:t>petani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9 </a:t>
            </a:r>
            <a:r>
              <a:rPr lang="en-GB" dirty="0" err="1"/>
              <a:t>nelayan</a:t>
            </a:r>
            <a:r>
              <a:rPr lang="en-GB" dirty="0"/>
              <a:t> </a:t>
            </a:r>
            <a:r>
              <a:rPr lang="en-GB" dirty="0" err="1"/>
              <a:t>diperoleh</a:t>
            </a:r>
            <a:r>
              <a:rPr lang="en-GB" dirty="0"/>
              <a:t> data </a:t>
            </a:r>
            <a:r>
              <a:rPr lang="en-GB" dirty="0" err="1"/>
              <a:t>tercantum</a:t>
            </a:r>
            <a:r>
              <a:rPr lang="en-GB" dirty="0"/>
              <a:t> </a:t>
            </a:r>
            <a:r>
              <a:rPr lang="en-GB" dirty="0" err="1"/>
              <a:t>dalam</a:t>
            </a:r>
            <a:r>
              <a:rPr lang="en-GB" dirty="0"/>
              <a:t> table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: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7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463" y="618428"/>
            <a:ext cx="8105917" cy="358205"/>
          </a:xfrm>
        </p:spPr>
        <p:txBody>
          <a:bodyPr>
            <a:normAutofit fontScale="90000"/>
          </a:bodyPr>
          <a:lstStyle/>
          <a:p>
            <a:r>
              <a:rPr lang="en-GB" sz="3600" dirty="0" err="1"/>
              <a:t>Penghasilan</a:t>
            </a:r>
            <a:r>
              <a:rPr lang="en-GB" sz="3600" dirty="0"/>
              <a:t> </a:t>
            </a:r>
            <a:r>
              <a:rPr lang="en-GB" sz="3600" dirty="0" err="1"/>
              <a:t>petani</a:t>
            </a:r>
            <a:r>
              <a:rPr lang="en-GB" sz="3600" dirty="0"/>
              <a:t> </a:t>
            </a:r>
            <a:r>
              <a:rPr lang="en-GB" sz="3600" dirty="0" err="1"/>
              <a:t>dan</a:t>
            </a:r>
            <a:r>
              <a:rPr lang="en-GB" sz="3600" dirty="0"/>
              <a:t> </a:t>
            </a:r>
            <a:r>
              <a:rPr lang="en-GB" sz="3600" dirty="0" err="1"/>
              <a:t>nelayan</a:t>
            </a:r>
            <a:r>
              <a:rPr lang="en-GB" sz="3600" dirty="0"/>
              <a:t> (X 1000 Rupiah)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467518"/>
              </p:ext>
            </p:extLst>
          </p:nvPr>
        </p:nvGraphicFramePr>
        <p:xfrm>
          <a:off x="2210938" y="1269241"/>
          <a:ext cx="4131120" cy="51177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614">
                  <a:extLst>
                    <a:ext uri="{9D8B030D-6E8A-4147-A177-3AD203B41FA5}">
                      <a16:colId xmlns="" xmlns:a16="http://schemas.microsoft.com/office/drawing/2014/main" val="1358308118"/>
                    </a:ext>
                  </a:extLst>
                </a:gridCol>
                <a:gridCol w="1699287">
                  <a:extLst>
                    <a:ext uri="{9D8B030D-6E8A-4147-A177-3AD203B41FA5}">
                      <a16:colId xmlns="" xmlns:a16="http://schemas.microsoft.com/office/drawing/2014/main" val="2320199262"/>
                    </a:ext>
                  </a:extLst>
                </a:gridCol>
                <a:gridCol w="1913219">
                  <a:extLst>
                    <a:ext uri="{9D8B030D-6E8A-4147-A177-3AD203B41FA5}">
                      <a16:colId xmlns="" xmlns:a16="http://schemas.microsoft.com/office/drawing/2014/main" val="2540193706"/>
                    </a:ext>
                  </a:extLst>
                </a:gridCol>
              </a:tblGrid>
              <a:tr h="70722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effectLst/>
                        </a:rPr>
                        <a:t>Petani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Nelayan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147316461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90696630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54067931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145327304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374505972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05522542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221912700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44385896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386906099"/>
                  </a:ext>
                </a:extLst>
              </a:tr>
              <a:tr h="34477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09700573"/>
                  </a:ext>
                </a:extLst>
              </a:tr>
              <a:tr h="707227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728383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82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err="1" smtClean="0"/>
              <a:t>Ho</a:t>
            </a:r>
            <a:r>
              <a:rPr lang="en-GB" sz="3600" dirty="0"/>
              <a:t>	: </a:t>
            </a:r>
            <a:r>
              <a:rPr lang="en-GB" sz="3600" dirty="0" err="1"/>
              <a:t>Tidak</a:t>
            </a:r>
            <a:r>
              <a:rPr lang="en-GB" sz="3600" dirty="0"/>
              <a:t> </a:t>
            </a:r>
            <a:r>
              <a:rPr lang="en-GB" sz="3600" dirty="0" err="1"/>
              <a:t>terdapat</a:t>
            </a:r>
            <a:r>
              <a:rPr lang="en-GB" sz="3600" dirty="0"/>
              <a:t> </a:t>
            </a:r>
            <a:r>
              <a:rPr lang="en-GB" sz="3600" dirty="0" err="1"/>
              <a:t>perbedaan</a:t>
            </a:r>
            <a:r>
              <a:rPr lang="en-GB" sz="3600" dirty="0"/>
              <a:t> yang </a:t>
            </a:r>
            <a:r>
              <a:rPr lang="en-GB" sz="3600" dirty="0" err="1"/>
              <a:t>signifikan</a:t>
            </a:r>
            <a:r>
              <a:rPr lang="en-GB" sz="3600" dirty="0"/>
              <a:t> </a:t>
            </a:r>
            <a:r>
              <a:rPr lang="en-GB" sz="3600" dirty="0" err="1"/>
              <a:t>antara</a:t>
            </a:r>
            <a:r>
              <a:rPr lang="en-GB" sz="3600" dirty="0"/>
              <a:t> </a:t>
            </a:r>
            <a:r>
              <a:rPr lang="en-GB" sz="3600" dirty="0" err="1"/>
              <a:t>penghasilan</a:t>
            </a:r>
            <a:r>
              <a:rPr lang="en-GB" sz="3600" dirty="0"/>
              <a:t> </a:t>
            </a:r>
            <a:r>
              <a:rPr lang="en-GB" sz="3600" dirty="0" err="1"/>
              <a:t>petani</a:t>
            </a:r>
            <a:r>
              <a:rPr lang="en-GB" sz="3600" dirty="0"/>
              <a:t> </a:t>
            </a:r>
            <a:r>
              <a:rPr lang="en-GB" sz="3600" dirty="0" err="1"/>
              <a:t>dan</a:t>
            </a:r>
            <a:r>
              <a:rPr lang="en-GB" sz="3600" dirty="0"/>
              <a:t> </a:t>
            </a:r>
            <a:r>
              <a:rPr lang="en-GB" sz="3600" dirty="0" err="1"/>
              <a:t>nelayan</a:t>
            </a:r>
            <a:r>
              <a:rPr lang="en-GB" sz="3600" dirty="0"/>
              <a:t> </a:t>
            </a:r>
            <a:r>
              <a:rPr lang="en-GB" sz="3600" dirty="0" err="1"/>
              <a:t>berdasarkan</a:t>
            </a:r>
            <a:r>
              <a:rPr lang="en-GB" sz="3600" dirty="0"/>
              <a:t> median</a:t>
            </a:r>
            <a:endParaRPr lang="en-US" sz="3600" dirty="0"/>
          </a:p>
          <a:p>
            <a:pPr marL="0" indent="0">
              <a:buNone/>
            </a:pPr>
            <a:r>
              <a:rPr lang="en-GB" sz="3600" dirty="0"/>
              <a:t>Ha	: </a:t>
            </a:r>
            <a:r>
              <a:rPr lang="en-GB" sz="3600" dirty="0" err="1"/>
              <a:t>Terdapat</a:t>
            </a:r>
            <a:r>
              <a:rPr lang="en-GB" sz="3600" dirty="0"/>
              <a:t> </a:t>
            </a:r>
            <a:r>
              <a:rPr lang="en-GB" sz="3600" dirty="0" err="1"/>
              <a:t>perbedaan</a:t>
            </a:r>
            <a:r>
              <a:rPr lang="en-GB" sz="3600" dirty="0"/>
              <a:t> yang </a:t>
            </a:r>
            <a:r>
              <a:rPr lang="en-GB" sz="3600" dirty="0" err="1"/>
              <a:t>signifikan</a:t>
            </a:r>
            <a:r>
              <a:rPr lang="en-GB" sz="3600" dirty="0"/>
              <a:t> </a:t>
            </a:r>
            <a:r>
              <a:rPr lang="en-GB" sz="3600" dirty="0" err="1"/>
              <a:t>antara</a:t>
            </a:r>
            <a:r>
              <a:rPr lang="en-GB" sz="3600" dirty="0"/>
              <a:t> </a:t>
            </a:r>
            <a:r>
              <a:rPr lang="en-GB" sz="3600" dirty="0" err="1"/>
              <a:t>penghasilan</a:t>
            </a:r>
            <a:r>
              <a:rPr lang="en-GB" sz="3600" dirty="0"/>
              <a:t> </a:t>
            </a:r>
            <a:r>
              <a:rPr lang="en-GB" sz="3600" dirty="0" err="1"/>
              <a:t>petani</a:t>
            </a:r>
            <a:r>
              <a:rPr lang="en-GB" sz="3600" dirty="0"/>
              <a:t> </a:t>
            </a:r>
            <a:r>
              <a:rPr lang="en-GB" sz="3600" dirty="0" err="1"/>
              <a:t>dan</a:t>
            </a:r>
            <a:r>
              <a:rPr lang="en-GB" sz="3600" dirty="0"/>
              <a:t> </a:t>
            </a:r>
            <a:r>
              <a:rPr lang="en-GB" sz="3600" dirty="0" err="1"/>
              <a:t>nelayan</a:t>
            </a:r>
            <a:r>
              <a:rPr lang="en-GB" sz="3600" dirty="0"/>
              <a:t> </a:t>
            </a:r>
            <a:r>
              <a:rPr lang="en-GB" sz="3600" dirty="0" err="1"/>
              <a:t>berdasarkan</a:t>
            </a:r>
            <a:r>
              <a:rPr lang="en-GB" sz="3600" dirty="0"/>
              <a:t> median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646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Menghitung</a:t>
            </a:r>
            <a:r>
              <a:rPr lang="en-US" dirty="0" smtClean="0"/>
              <a:t> 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069" y="1825625"/>
            <a:ext cx="8324281" cy="4351338"/>
          </a:xfrm>
        </p:spPr>
        <p:txBody>
          <a:bodyPr/>
          <a:lstStyle/>
          <a:p>
            <a:pPr algn="just"/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menghitung</a:t>
            </a:r>
            <a:r>
              <a:rPr lang="en-GB" dirty="0"/>
              <a:t> median </a:t>
            </a:r>
            <a:r>
              <a:rPr lang="en-GB" dirty="0" err="1"/>
              <a:t>gabungan</a:t>
            </a:r>
            <a:r>
              <a:rPr lang="en-GB" dirty="0"/>
              <a:t> </a:t>
            </a:r>
            <a:r>
              <a:rPr lang="en-GB" dirty="0" err="1"/>
              <a:t>maka</a:t>
            </a:r>
            <a:r>
              <a:rPr lang="en-GB" dirty="0"/>
              <a:t> data </a:t>
            </a:r>
            <a:r>
              <a:rPr lang="en-GB" dirty="0" err="1"/>
              <a:t>dua</a:t>
            </a:r>
            <a:r>
              <a:rPr lang="en-GB" dirty="0"/>
              <a:t> </a:t>
            </a:r>
            <a:r>
              <a:rPr lang="en-GB" dirty="0" err="1"/>
              <a:t>kelompok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disusun</a:t>
            </a:r>
            <a:r>
              <a:rPr lang="en-GB" dirty="0"/>
              <a:t> </a:t>
            </a:r>
            <a:r>
              <a:rPr lang="en-GB" dirty="0" err="1"/>
              <a:t>dari</a:t>
            </a:r>
            <a:r>
              <a:rPr lang="en-GB" dirty="0"/>
              <a:t> yang </a:t>
            </a:r>
            <a:r>
              <a:rPr lang="en-GB" dirty="0" err="1"/>
              <a:t>kecil</a:t>
            </a:r>
            <a:r>
              <a:rPr lang="en-GB" dirty="0"/>
              <a:t> </a:t>
            </a:r>
            <a:r>
              <a:rPr lang="en-GB" dirty="0" err="1"/>
              <a:t>menuju</a:t>
            </a:r>
            <a:r>
              <a:rPr lang="en-GB" dirty="0"/>
              <a:t> yang </a:t>
            </a:r>
            <a:r>
              <a:rPr lang="en-GB" dirty="0" err="1"/>
              <a:t>besar</a:t>
            </a:r>
            <a:r>
              <a:rPr lang="en-GB" dirty="0"/>
              <a:t>, </a:t>
            </a:r>
            <a:r>
              <a:rPr lang="en-GB" dirty="0" err="1"/>
              <a:t>yaitu</a:t>
            </a:r>
            <a:r>
              <a:rPr lang="en-GB" dirty="0"/>
              <a:t> </a:t>
            </a:r>
            <a:r>
              <a:rPr lang="en-GB" dirty="0" err="1"/>
              <a:t>sebagai</a:t>
            </a:r>
            <a:r>
              <a:rPr lang="en-GB" dirty="0"/>
              <a:t> </a:t>
            </a:r>
            <a:r>
              <a:rPr lang="en-GB" dirty="0" err="1"/>
              <a:t>berikut</a:t>
            </a:r>
            <a:r>
              <a:rPr lang="en-GB" dirty="0"/>
              <a:t> </a:t>
            </a:r>
            <a:r>
              <a:rPr lang="en-GB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GB" sz="2400" dirty="0" smtClean="0"/>
              <a:t>45 </a:t>
            </a:r>
            <a:r>
              <a:rPr lang="en-GB" sz="2400" dirty="0"/>
              <a:t>50 50 55 60 60 65 65 70 </a:t>
            </a:r>
            <a:r>
              <a:rPr lang="en-GB" sz="2400" b="1" dirty="0">
                <a:solidFill>
                  <a:srgbClr val="FF0000"/>
                </a:solidFill>
              </a:rPr>
              <a:t>70</a:t>
            </a:r>
            <a:r>
              <a:rPr lang="en-GB" sz="2400" dirty="0"/>
              <a:t> 70 75 80 80 90 95 95 100 </a:t>
            </a:r>
            <a:r>
              <a:rPr lang="en-GB" sz="2400" dirty="0" smtClean="0"/>
              <a:t>100</a:t>
            </a:r>
          </a:p>
          <a:p>
            <a:pPr marL="0" indent="0" algn="just">
              <a:buNone/>
            </a:pPr>
            <a:endParaRPr lang="en-US" sz="2400" dirty="0"/>
          </a:p>
          <a:p>
            <a:pPr algn="just"/>
            <a:r>
              <a:rPr lang="en-GB" dirty="0"/>
              <a:t>Median (</a:t>
            </a:r>
            <a:r>
              <a:rPr lang="en-GB" dirty="0" err="1"/>
              <a:t>nilai</a:t>
            </a:r>
            <a:r>
              <a:rPr lang="en-GB" dirty="0"/>
              <a:t> </a:t>
            </a:r>
            <a:r>
              <a:rPr lang="en-GB" dirty="0" err="1"/>
              <a:t>tengah</a:t>
            </a:r>
            <a:r>
              <a:rPr lang="en-GB" dirty="0"/>
              <a:t>) </a:t>
            </a:r>
            <a:r>
              <a:rPr lang="en-GB" dirty="0" err="1"/>
              <a:t>untuk</a:t>
            </a:r>
            <a:r>
              <a:rPr lang="en-GB" dirty="0"/>
              <a:t> </a:t>
            </a:r>
            <a:r>
              <a:rPr lang="en-GB" dirty="0" err="1"/>
              <a:t>kelompok</a:t>
            </a:r>
            <a:r>
              <a:rPr lang="en-GB" dirty="0"/>
              <a:t> </a:t>
            </a:r>
            <a:r>
              <a:rPr lang="en-GB" dirty="0" err="1"/>
              <a:t>tersebut</a:t>
            </a:r>
            <a:r>
              <a:rPr lang="en-GB" dirty="0"/>
              <a:t> </a:t>
            </a:r>
            <a:r>
              <a:rPr lang="en-GB" dirty="0" err="1"/>
              <a:t>jatuh</a:t>
            </a:r>
            <a:r>
              <a:rPr lang="en-GB" dirty="0"/>
              <a:t> </a:t>
            </a:r>
            <a:r>
              <a:rPr lang="en-GB" dirty="0" err="1"/>
              <a:t>pada</a:t>
            </a:r>
            <a:r>
              <a:rPr lang="en-GB" dirty="0"/>
              <a:t> </a:t>
            </a:r>
            <a:r>
              <a:rPr lang="en-GB" dirty="0" err="1"/>
              <a:t>urutan</a:t>
            </a:r>
            <a:r>
              <a:rPr lang="en-GB" dirty="0"/>
              <a:t> </a:t>
            </a:r>
            <a:r>
              <a:rPr lang="en-GB" dirty="0" err="1"/>
              <a:t>ke</a:t>
            </a:r>
            <a:r>
              <a:rPr lang="en-GB" dirty="0"/>
              <a:t> 10 yang </a:t>
            </a:r>
            <a:r>
              <a:rPr lang="en-GB" dirty="0" err="1"/>
              <a:t>nilainya</a:t>
            </a:r>
            <a:r>
              <a:rPr lang="en-GB" dirty="0"/>
              <a:t> = 70.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8" y="6448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Tabel</a:t>
            </a:r>
            <a:r>
              <a:rPr lang="en-US" sz="3600" dirty="0" smtClean="0"/>
              <a:t> 2x2</a:t>
            </a:r>
            <a:br>
              <a:rPr lang="en-US" sz="3600" dirty="0" smtClean="0"/>
            </a:br>
            <a:r>
              <a:rPr lang="en-US" sz="3600" dirty="0" err="1" smtClean="0"/>
              <a:t>Penghasilan</a:t>
            </a:r>
            <a:r>
              <a:rPr lang="en-US" sz="3600" dirty="0" smtClean="0"/>
              <a:t> </a:t>
            </a:r>
            <a:r>
              <a:rPr lang="en-US" sz="3600" dirty="0" err="1" smtClean="0"/>
              <a:t>Petani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Nelayan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844320"/>
              </p:ext>
            </p:extLst>
          </p:nvPr>
        </p:nvGraphicFramePr>
        <p:xfrm>
          <a:off x="914400" y="1787858"/>
          <a:ext cx="6428096" cy="2975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7515">
                  <a:extLst>
                    <a:ext uri="{9D8B030D-6E8A-4147-A177-3AD203B41FA5}">
                      <a16:colId xmlns="" xmlns:a16="http://schemas.microsoft.com/office/drawing/2014/main" val="3536867554"/>
                    </a:ext>
                  </a:extLst>
                </a:gridCol>
                <a:gridCol w="1408897">
                  <a:extLst>
                    <a:ext uri="{9D8B030D-6E8A-4147-A177-3AD203B41FA5}">
                      <a16:colId xmlns="" xmlns:a16="http://schemas.microsoft.com/office/drawing/2014/main" val="2489350132"/>
                    </a:ext>
                  </a:extLst>
                </a:gridCol>
                <a:gridCol w="1320842">
                  <a:extLst>
                    <a:ext uri="{9D8B030D-6E8A-4147-A177-3AD203B41FA5}">
                      <a16:colId xmlns="" xmlns:a16="http://schemas.microsoft.com/office/drawing/2014/main" val="1922187153"/>
                    </a:ext>
                  </a:extLst>
                </a:gridCol>
                <a:gridCol w="1320842">
                  <a:extLst>
                    <a:ext uri="{9D8B030D-6E8A-4147-A177-3AD203B41FA5}">
                      <a16:colId xmlns="" xmlns:a16="http://schemas.microsoft.com/office/drawing/2014/main" val="3370982742"/>
                    </a:ext>
                  </a:extLst>
                </a:gridCol>
              </a:tblGrid>
              <a:tr h="47687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skor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 err="1">
                          <a:solidFill>
                            <a:schemeClr val="tx1"/>
                          </a:solidFill>
                          <a:effectLst/>
                        </a:rPr>
                        <a:t>Petani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Nelayan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3604086002"/>
                  </a:ext>
                </a:extLst>
              </a:tr>
              <a:tr h="101072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Diatas median gabungan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A = 6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B = 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A + B = 8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320878441"/>
                  </a:ext>
                </a:extLst>
              </a:tr>
              <a:tr h="101072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Di bawah median gabungan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 = 4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D = 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C + D = 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89246130"/>
                  </a:ext>
                </a:extLst>
              </a:tr>
              <a:tr h="476879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0" dirty="0">
                          <a:solidFill>
                            <a:schemeClr val="tx1"/>
                          </a:solidFill>
                          <a:effectLst/>
                        </a:rPr>
                        <a:t>N = 19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6838248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6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PT UEU Pertemuan 1 - Copy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Template-PPT-UEU-Pertemuan-2-dan-seterusnya</Template>
  <TotalTime>32</TotalTime>
  <Words>389</Words>
  <Application>Microsoft Macintosh PowerPoint</Application>
  <PresentationFormat>On-screen Show (4:3)</PresentationFormat>
  <Paragraphs>102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Cambria Math</vt:lpstr>
      <vt:lpstr>Times New Roman</vt:lpstr>
      <vt:lpstr>Arial</vt:lpstr>
      <vt:lpstr>Template PPT UEU Pertemuan 1 - Copy 1</vt:lpstr>
      <vt:lpstr>PowerPoint Presentation</vt:lpstr>
      <vt:lpstr>Uji Median</vt:lpstr>
      <vt:lpstr>PowerPoint Presentation</vt:lpstr>
      <vt:lpstr>Rumus Perhitungan</vt:lpstr>
      <vt:lpstr>Contoh Kasus</vt:lpstr>
      <vt:lpstr>Penghasilan petani dan nelayan (X 1000 Rupiah) </vt:lpstr>
      <vt:lpstr>Hipotesis</vt:lpstr>
      <vt:lpstr>Menghitung Median</vt:lpstr>
      <vt:lpstr>Tabel 2x2 Penghasilan Petani dan Nelayan</vt:lpstr>
      <vt:lpstr>Perhitungan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MEDIAN</dc:title>
  <dc:creator>macbook</dc:creator>
  <cp:lastModifiedBy>Microsoft Office User</cp:lastModifiedBy>
  <cp:revision>5</cp:revision>
  <dcterms:created xsi:type="dcterms:W3CDTF">2016-11-15T23:17:41Z</dcterms:created>
  <dcterms:modified xsi:type="dcterms:W3CDTF">2017-11-27T02:16:10Z</dcterms:modified>
</cp:coreProperties>
</file>