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7" r:id="rId3"/>
    <p:sldId id="275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94671"/>
  </p:normalViewPr>
  <p:slideViewPr>
    <p:cSldViewPr>
      <p:cViewPr varScale="1">
        <p:scale>
          <a:sx n="70" d="100"/>
          <a:sy n="70" d="100"/>
        </p:scale>
        <p:origin x="184" y="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286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152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647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120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751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377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11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552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080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9201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603A033-5B16-4977-B370-F28FF49DE2A4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CC79-E1EB-480D-AB25-C28C8D3603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130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32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0016" y="3927462"/>
            <a:ext cx="7772400" cy="160021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b="1" smtClean="0"/>
              <a:t>STATISTIK NON PARAMETRIK</a:t>
            </a:r>
            <a:r>
              <a:rPr lang="en-SG" smtClean="0"/>
              <a:t/>
            </a:r>
            <a:br>
              <a:rPr lang="en-SG" smtClean="0"/>
            </a:br>
            <a:r>
              <a:rPr lang="en-US" b="1" smtClean="0"/>
              <a:t>Uji Run Wald Wolfowitz</a:t>
            </a:r>
            <a:r>
              <a:rPr lang="en-SG" smtClean="0"/>
              <a:t/>
            </a:r>
            <a:br>
              <a:rPr lang="en-SG" smtClean="0"/>
            </a:br>
            <a:endParaRPr lang="en-SG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4304" y="5557834"/>
            <a:ext cx="6400800" cy="68580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Devi </a:t>
            </a:r>
            <a:r>
              <a:rPr lang="en-SG" dirty="0" err="1" smtClean="0"/>
              <a:t>Angeliana</a:t>
            </a:r>
            <a:r>
              <a:rPr lang="en-SG" dirty="0" smtClean="0"/>
              <a:t> K, SKM, MPH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1238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pPr algn="l"/>
            <a:r>
              <a:rPr lang="en-SG" sz="2800" dirty="0" err="1"/>
              <a:t>Perhitungan</a:t>
            </a:r>
            <a:r>
              <a:rPr lang="en-SG" sz="2800" dirty="0"/>
              <a:t>: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71472" y="714356"/>
          <a:ext cx="5357850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3" imgW="1866600" imgH="838080" progId="Equation.3">
                  <p:embed/>
                </p:oleObj>
              </mc:Choice>
              <mc:Fallback>
                <p:oleObj name="Equation" r:id="rId3" imgW="186660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714356"/>
                        <a:ext cx="5357850" cy="142876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891A7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7DEC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71472" y="2357430"/>
          <a:ext cx="5643602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5" imgW="2006280" imgH="838080" progId="Equation.3">
                  <p:embed/>
                </p:oleObj>
              </mc:Choice>
              <mc:Fallback>
                <p:oleObj name="Equation" r:id="rId5" imgW="2006280" imgH="838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357430"/>
                        <a:ext cx="5643602" cy="1285884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891A7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7DEC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71472" y="4000504"/>
          <a:ext cx="357190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7" imgW="1155600" imgH="622080" progId="Equation.3">
                  <p:embed/>
                </p:oleObj>
              </mc:Choice>
              <mc:Fallback>
                <p:oleObj name="Equation" r:id="rId7" imgW="1155600" imgH="622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000504"/>
                        <a:ext cx="3571900" cy="107157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891A7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7DEC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71472" y="5286388"/>
          <a:ext cx="2143140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9" imgW="825480" imgH="419040" progId="Equation.3">
                  <p:embed/>
                </p:oleObj>
              </mc:Choice>
              <mc:Fallback>
                <p:oleObj name="Equation" r:id="rId9" imgW="8254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5286388"/>
                        <a:ext cx="2143140" cy="71438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891A7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7DEC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642910" y="6286520"/>
          <a:ext cx="1928826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11" imgW="876240" imgH="203040" progId="Equation.3">
                  <p:embed/>
                </p:oleObj>
              </mc:Choice>
              <mc:Fallback>
                <p:oleObj name="Equation" r:id="rId11" imgW="8762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6286520"/>
                        <a:ext cx="1928826" cy="35719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891A7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7DEC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SG" dirty="0" err="1"/>
              <a:t>Kesimpulan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Z Hitung &lt; Z tabel atau</a:t>
            </a:r>
            <a:r>
              <a:rPr lang="en-SG" dirty="0"/>
              <a:t> -0,93542 &lt; 1,96</a:t>
            </a:r>
          </a:p>
          <a:p>
            <a:pPr algn="just"/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kesimpulannya</a:t>
            </a:r>
            <a:r>
              <a:rPr lang="en-US" dirty="0"/>
              <a:t>  Ho </a:t>
            </a:r>
            <a:r>
              <a:rPr lang="en-US" dirty="0" err="1"/>
              <a:t>diterima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B </a:t>
            </a:r>
            <a:r>
              <a:rPr lang="en-US" dirty="0" err="1"/>
              <a:t>pada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) </a:t>
            </a:r>
            <a:endParaRPr lang="en-SG" dirty="0"/>
          </a:p>
          <a:p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TERIMAKASIH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Penggunaan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Run Wald </a:t>
            </a:r>
            <a:r>
              <a:rPr lang="en-US" b="1" dirty="0" err="1"/>
              <a:t>Wolfowitz</a:t>
            </a:r>
            <a:r>
              <a:rPr lang="en-SG" dirty="0"/>
              <a:t/>
            </a:r>
            <a:br>
              <a:rPr lang="en-SG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5043510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/>
              <a:t>U</a:t>
            </a:r>
            <a:r>
              <a:rPr lang="id-ID" sz="2400" dirty="0"/>
              <a:t>ntuk menguji apakah kedua sampel berasal dari populasi yang </a:t>
            </a:r>
            <a:r>
              <a:rPr lang="en-US" sz="2400" dirty="0" err="1"/>
              <a:t>sama</a:t>
            </a:r>
            <a:r>
              <a:rPr lang="id-ID" sz="2400" dirty="0"/>
              <a:t> ataukah tidak (ada perbedaan rata-rata atau tidak) </a:t>
            </a:r>
            <a:endParaRPr lang="en-SG" sz="2400" dirty="0"/>
          </a:p>
          <a:p>
            <a:pPr algn="just"/>
            <a:r>
              <a:rPr lang="en-SG" sz="2400" dirty="0" err="1"/>
              <a:t>Ke</a:t>
            </a:r>
            <a:r>
              <a:rPr lang="en-SG" sz="2400" dirty="0"/>
              <a:t> </a:t>
            </a:r>
            <a:r>
              <a:rPr lang="en-SG" sz="2400" dirty="0" err="1"/>
              <a:t>dua</a:t>
            </a:r>
            <a:r>
              <a:rPr lang="en-SG" sz="2400" dirty="0"/>
              <a:t> </a:t>
            </a:r>
            <a:r>
              <a:rPr lang="en-SG" sz="2400" dirty="0" err="1"/>
              <a:t>sampel</a:t>
            </a:r>
            <a:r>
              <a:rPr lang="en-SG" sz="2400" dirty="0"/>
              <a:t> </a:t>
            </a:r>
            <a:r>
              <a:rPr lang="en-SG" sz="2400" dirty="0" err="1"/>
              <a:t>berasal</a:t>
            </a:r>
            <a:r>
              <a:rPr lang="en-SG" sz="2400" dirty="0"/>
              <a:t> </a:t>
            </a:r>
            <a:r>
              <a:rPr lang="en-SG" sz="2400" dirty="0" err="1"/>
              <a:t>dari</a:t>
            </a:r>
            <a:r>
              <a:rPr lang="en-SG" sz="2400" dirty="0"/>
              <a:t> </a:t>
            </a:r>
            <a:r>
              <a:rPr lang="en-SG" sz="2400" dirty="0" err="1">
                <a:solidFill>
                  <a:srgbClr val="FF0000"/>
                </a:solidFill>
              </a:rPr>
              <a:t>populasi</a:t>
            </a:r>
            <a:r>
              <a:rPr lang="en-SG" sz="2400" dirty="0">
                <a:solidFill>
                  <a:srgbClr val="FF0000"/>
                </a:solidFill>
              </a:rPr>
              <a:t> yang </a:t>
            </a:r>
            <a:r>
              <a:rPr lang="en-SG" sz="2400" dirty="0" err="1">
                <a:solidFill>
                  <a:srgbClr val="FF0000"/>
                </a:solidFill>
              </a:rPr>
              <a:t>independen</a:t>
            </a:r>
            <a:r>
              <a:rPr lang="en-SG" sz="2400" dirty="0">
                <a:solidFill>
                  <a:srgbClr val="FF0000"/>
                </a:solidFill>
              </a:rPr>
              <a:t> </a:t>
            </a:r>
            <a:endParaRPr lang="en-SG" sz="2400" dirty="0"/>
          </a:p>
          <a:p>
            <a:pPr lvl="0" algn="just"/>
            <a:r>
              <a:rPr lang="en-US" sz="2400" dirty="0"/>
              <a:t>Data </a:t>
            </a:r>
            <a:r>
              <a:rPr lang="en-US" sz="2400" dirty="0" err="1">
                <a:solidFill>
                  <a:srgbClr val="FF0000"/>
                </a:solidFill>
              </a:rPr>
              <a:t>berskala</a:t>
            </a:r>
            <a:r>
              <a:rPr lang="en-US" sz="2400" dirty="0">
                <a:solidFill>
                  <a:srgbClr val="FF0000"/>
                </a:solidFill>
              </a:rPr>
              <a:t> ordinal</a:t>
            </a:r>
            <a:r>
              <a:rPr lang="en-US" sz="2400" dirty="0"/>
              <a:t>,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bentuk</a:t>
            </a:r>
            <a:r>
              <a:rPr lang="en-US" sz="2400" dirty="0">
                <a:solidFill>
                  <a:srgbClr val="FF0000"/>
                </a:solidFill>
              </a:rPr>
              <a:t> run</a:t>
            </a:r>
            <a:endParaRPr lang="en-SG" sz="2400" dirty="0">
              <a:solidFill>
                <a:srgbClr val="FF0000"/>
              </a:solidFill>
            </a:endParaRPr>
          </a:p>
          <a:p>
            <a:pPr lvl="0" algn="just"/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sensitif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2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median, mean, </a:t>
            </a:r>
            <a:r>
              <a:rPr lang="en-US" sz="2400" dirty="0" err="1"/>
              <a:t>varian,dll</a:t>
            </a:r>
            <a:r>
              <a:rPr lang="en-US" sz="2400" dirty="0"/>
              <a:t> </a:t>
            </a:r>
          </a:p>
          <a:p>
            <a:pPr algn="just"/>
            <a:r>
              <a:rPr lang="en-GB" sz="2400" dirty="0" err="1"/>
              <a:t>Sebelum</a:t>
            </a:r>
            <a:r>
              <a:rPr lang="en-GB" sz="2400" dirty="0"/>
              <a:t> data </a:t>
            </a:r>
            <a:r>
              <a:rPr lang="en-GB" sz="2400" dirty="0" err="1"/>
              <a:t>dua</a:t>
            </a:r>
            <a:r>
              <a:rPr lang="en-GB" sz="2400" dirty="0"/>
              <a:t> </a:t>
            </a:r>
            <a:r>
              <a:rPr lang="en-GB" sz="2400" dirty="0" err="1"/>
              <a:t>sampel</a:t>
            </a:r>
            <a:r>
              <a:rPr lang="en-GB" sz="2400" dirty="0"/>
              <a:t> (n</a:t>
            </a:r>
            <a:r>
              <a:rPr lang="en-GB" sz="2400" baseline="-25000" dirty="0"/>
              <a:t>1</a:t>
            </a:r>
            <a:r>
              <a:rPr lang="en-GB" sz="2400" dirty="0"/>
              <a:t> +n</a:t>
            </a:r>
            <a:r>
              <a:rPr lang="en-GB" sz="2400" baseline="-25000" dirty="0"/>
              <a:t>2</a:t>
            </a:r>
            <a:r>
              <a:rPr lang="en-GB" sz="2400" dirty="0"/>
              <a:t>) </a:t>
            </a:r>
            <a:r>
              <a:rPr lang="en-GB" sz="2400" dirty="0" err="1"/>
              <a:t>dianalisis</a:t>
            </a:r>
            <a:r>
              <a:rPr lang="en-GB" sz="2400" dirty="0"/>
              <a:t> </a:t>
            </a:r>
          </a:p>
          <a:p>
            <a:pPr algn="just">
              <a:buNone/>
            </a:pPr>
            <a:r>
              <a:rPr lang="en-GB" sz="2400" dirty="0">
                <a:sym typeface="Wingdings" pitchFamily="2" charset="2"/>
              </a:rPr>
              <a:t>	 </a:t>
            </a:r>
            <a:r>
              <a:rPr lang="en-GB" sz="2400" dirty="0" err="1">
                <a:sym typeface="Wingdings" pitchFamily="2" charset="2"/>
              </a:rPr>
              <a:t>susun</a:t>
            </a:r>
            <a:r>
              <a:rPr lang="en-GB" sz="2400" dirty="0">
                <a:sym typeface="Wingdings" pitchFamily="2" charset="2"/>
              </a:rPr>
              <a:t> </a:t>
            </a:r>
            <a:r>
              <a:rPr lang="en-GB" sz="2400" dirty="0" err="1">
                <a:sym typeface="Wingdings" pitchFamily="2" charset="2"/>
              </a:rPr>
              <a:t>terlebih</a:t>
            </a:r>
            <a:r>
              <a:rPr lang="en-GB" sz="2400" dirty="0">
                <a:sym typeface="Wingdings" pitchFamily="2" charset="2"/>
              </a:rPr>
              <a:t> </a:t>
            </a:r>
            <a:r>
              <a:rPr lang="en-GB" sz="2400" dirty="0" err="1">
                <a:sym typeface="Wingdings" pitchFamily="2" charset="2"/>
              </a:rPr>
              <a:t>dahulu</a:t>
            </a:r>
            <a:r>
              <a:rPr lang="en-GB" sz="2400" dirty="0">
                <a:sym typeface="Wingdings" pitchFamily="2" charset="2"/>
              </a:rPr>
              <a:t> </a:t>
            </a:r>
            <a:r>
              <a:rPr lang="en-GB" sz="2400" dirty="0" err="1">
                <a:sym typeface="Wingdings" pitchFamily="2" charset="2"/>
              </a:rPr>
              <a:t>ke</a:t>
            </a:r>
            <a:r>
              <a:rPr lang="en-GB" sz="2400" dirty="0">
                <a:sym typeface="Wingdings" pitchFamily="2" charset="2"/>
              </a:rPr>
              <a:t> </a:t>
            </a:r>
            <a:r>
              <a:rPr lang="en-GB" sz="2400" dirty="0" err="1">
                <a:sym typeface="Wingdings" pitchFamily="2" charset="2"/>
              </a:rPr>
              <a:t>dalam</a:t>
            </a:r>
            <a:r>
              <a:rPr lang="en-GB" sz="2400" dirty="0">
                <a:sym typeface="Wingdings" pitchFamily="2" charset="2"/>
              </a:rPr>
              <a:t> </a:t>
            </a:r>
            <a:r>
              <a:rPr lang="en-GB" sz="2400" dirty="0" err="1">
                <a:sym typeface="Wingdings" pitchFamily="2" charset="2"/>
              </a:rPr>
              <a:t>bentuk</a:t>
            </a:r>
            <a:r>
              <a:rPr lang="en-GB" sz="2400" dirty="0"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rangking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dari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kecil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ke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besar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dirty="0">
                <a:sym typeface="Wingdings" pitchFamily="2" charset="2"/>
              </a:rPr>
              <a:t> </a:t>
            </a:r>
            <a:r>
              <a:rPr lang="en-GB" sz="2400" dirty="0" err="1">
                <a:sym typeface="Wingdings" pitchFamily="2" charset="2"/>
              </a:rPr>
              <a:t>kemudian</a:t>
            </a:r>
            <a:r>
              <a:rPr lang="en-GB" sz="2400" dirty="0">
                <a:sym typeface="Wingdings" pitchFamily="2" charset="2"/>
              </a:rPr>
              <a:t> </a:t>
            </a:r>
            <a:r>
              <a:rPr lang="en-GB" sz="2400" dirty="0" err="1">
                <a:sym typeface="Wingdings" pitchFamily="2" charset="2"/>
              </a:rPr>
              <a:t>dalam</a:t>
            </a:r>
            <a:r>
              <a:rPr lang="en-GB" sz="2400" dirty="0"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bentuk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b="1" i="1" dirty="0">
                <a:solidFill>
                  <a:srgbClr val="FF0000"/>
                </a:solidFill>
                <a:sym typeface="Wingdings" pitchFamily="2" charset="2"/>
              </a:rPr>
              <a:t>run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r>
              <a:rPr lang="en-GB" dirty="0"/>
              <a:t>Run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600" i="1" dirty="0" err="1"/>
              <a:t>Apa</a:t>
            </a:r>
            <a:r>
              <a:rPr lang="en-GB" sz="3600" i="1" dirty="0"/>
              <a:t> </a:t>
            </a:r>
            <a:r>
              <a:rPr lang="en-GB" sz="3600" i="1" dirty="0" err="1"/>
              <a:t>itu</a:t>
            </a:r>
            <a:r>
              <a:rPr lang="en-GB" sz="3600" i="1" dirty="0"/>
              <a:t> </a:t>
            </a:r>
            <a:r>
              <a:rPr lang="en-GB" sz="3600" b="1" i="1" dirty="0"/>
              <a:t>Run</a:t>
            </a:r>
            <a:r>
              <a:rPr lang="en-GB" sz="3600" i="1" dirty="0"/>
              <a:t>???</a:t>
            </a:r>
            <a:endParaRPr lang="id-ID" sz="3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143000"/>
          </a:xfrm>
        </p:spPr>
        <p:txBody>
          <a:bodyPr/>
          <a:lstStyle/>
          <a:p>
            <a:r>
              <a:rPr lang="en-GB" dirty="0"/>
              <a:t>Run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GB" dirty="0" err="1"/>
              <a:t>Misal</a:t>
            </a:r>
            <a:r>
              <a:rPr lang="en-GB" dirty="0"/>
              <a:t>, </a:t>
            </a:r>
            <a:r>
              <a:rPr lang="en-GB" dirty="0" err="1"/>
              <a:t>sebuah</a:t>
            </a:r>
            <a:r>
              <a:rPr lang="en-GB" dirty="0"/>
              <a:t> </a:t>
            </a:r>
            <a:r>
              <a:rPr lang="en-GB" dirty="0" err="1"/>
              <a:t>logam</a:t>
            </a:r>
            <a:r>
              <a:rPr lang="en-GB" dirty="0"/>
              <a:t> </a:t>
            </a:r>
            <a:r>
              <a:rPr lang="en-GB" dirty="0" err="1"/>
              <a:t>dilempar</a:t>
            </a:r>
            <a:r>
              <a:rPr lang="en-GB" dirty="0"/>
              <a:t> </a:t>
            </a:r>
            <a:r>
              <a:rPr lang="en-GB" dirty="0" err="1"/>
              <a:t>sebanyak</a:t>
            </a:r>
            <a:r>
              <a:rPr lang="en-GB" dirty="0"/>
              <a:t> 15 kali,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muka</a:t>
            </a:r>
            <a:r>
              <a:rPr lang="en-GB" dirty="0"/>
              <a:t> </a:t>
            </a:r>
            <a:r>
              <a:rPr lang="en-GB" dirty="0" err="1"/>
              <a:t>diberi</a:t>
            </a:r>
            <a:r>
              <a:rPr lang="en-GB" dirty="0"/>
              <a:t> </a:t>
            </a:r>
            <a:r>
              <a:rPr lang="en-GB" dirty="0" err="1"/>
              <a:t>tanda</a:t>
            </a:r>
            <a:r>
              <a:rPr lang="en-GB" dirty="0"/>
              <a:t> </a:t>
            </a:r>
            <a:r>
              <a:rPr lang="en-GB" dirty="0">
                <a:latin typeface="Times New Roman"/>
                <a:cs typeface="Times New Roman"/>
              </a:rPr>
              <a:t>☺, </a:t>
            </a:r>
            <a:r>
              <a:rPr lang="en-GB" dirty="0" err="1">
                <a:latin typeface="Times New Roman"/>
                <a:cs typeface="Times New Roman"/>
              </a:rPr>
              <a:t>dan</a:t>
            </a: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bagian</a:t>
            </a: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belakang</a:t>
            </a: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diberi</a:t>
            </a: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tanda</a:t>
            </a:r>
            <a:r>
              <a:rPr lang="en-GB" dirty="0">
                <a:latin typeface="Times New Roman"/>
                <a:cs typeface="Times New Roman"/>
              </a:rPr>
              <a:t>☻.</a:t>
            </a:r>
          </a:p>
          <a:p>
            <a:r>
              <a:rPr lang="en-GB" dirty="0" err="1">
                <a:latin typeface="Times New Roman"/>
                <a:cs typeface="Times New Roman"/>
              </a:rPr>
              <a:t>Hasil</a:t>
            </a: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pelemparan</a:t>
            </a: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en-GB" dirty="0" err="1">
                <a:latin typeface="Times New Roman"/>
                <a:cs typeface="Times New Roman"/>
              </a:rPr>
              <a:t>logam</a:t>
            </a:r>
            <a:r>
              <a:rPr lang="en-GB" dirty="0">
                <a:latin typeface="Times New Roman"/>
                <a:cs typeface="Times New Roman"/>
              </a:rPr>
              <a:t>:</a:t>
            </a:r>
          </a:p>
          <a:p>
            <a:r>
              <a:rPr lang="en-GB" u="sng" dirty="0">
                <a:latin typeface="Times New Roman"/>
                <a:cs typeface="Times New Roman"/>
              </a:rPr>
              <a:t>☻☻</a:t>
            </a:r>
            <a:r>
              <a:rPr lang="en-GB" dirty="0">
                <a:latin typeface="Times New Roman"/>
                <a:cs typeface="Times New Roman"/>
              </a:rPr>
              <a:t>  </a:t>
            </a:r>
            <a:r>
              <a:rPr lang="en-GB" u="sng" dirty="0">
                <a:latin typeface="Times New Roman"/>
                <a:cs typeface="Times New Roman"/>
              </a:rPr>
              <a:t>☺☺☺</a:t>
            </a:r>
            <a:r>
              <a:rPr lang="en-GB" dirty="0">
                <a:latin typeface="Times New Roman"/>
                <a:cs typeface="Times New Roman"/>
              </a:rPr>
              <a:t>  </a:t>
            </a:r>
            <a:r>
              <a:rPr lang="en-GB" u="sng" dirty="0">
                <a:latin typeface="Times New Roman"/>
                <a:cs typeface="Times New Roman"/>
              </a:rPr>
              <a:t>☻</a:t>
            </a:r>
            <a:r>
              <a:rPr lang="en-GB" dirty="0">
                <a:latin typeface="Times New Roman"/>
                <a:cs typeface="Times New Roman"/>
              </a:rPr>
              <a:t>  </a:t>
            </a:r>
            <a:r>
              <a:rPr lang="en-GB" u="sng" dirty="0">
                <a:latin typeface="Times New Roman"/>
                <a:cs typeface="Times New Roman"/>
              </a:rPr>
              <a:t>☺☺</a:t>
            </a:r>
            <a:r>
              <a:rPr lang="en-GB" dirty="0">
                <a:latin typeface="Times New Roman"/>
                <a:cs typeface="Times New Roman"/>
              </a:rPr>
              <a:t>  </a:t>
            </a:r>
            <a:r>
              <a:rPr lang="en-GB" u="sng" dirty="0">
                <a:latin typeface="Times New Roman"/>
                <a:cs typeface="Times New Roman"/>
              </a:rPr>
              <a:t>☻☻☻☻</a:t>
            </a:r>
            <a:r>
              <a:rPr lang="en-GB" dirty="0">
                <a:latin typeface="Times New Roman"/>
                <a:cs typeface="Times New Roman"/>
              </a:rPr>
              <a:t>  </a:t>
            </a:r>
            <a:r>
              <a:rPr lang="en-GB" u="sng" dirty="0">
                <a:latin typeface="Times New Roman"/>
                <a:cs typeface="Times New Roman"/>
              </a:rPr>
              <a:t>☺</a:t>
            </a:r>
            <a:r>
              <a:rPr lang="en-GB" dirty="0">
                <a:latin typeface="Times New Roman"/>
                <a:cs typeface="Times New Roman"/>
              </a:rPr>
              <a:t>  </a:t>
            </a:r>
            <a:r>
              <a:rPr lang="en-GB" u="sng" dirty="0">
                <a:latin typeface="Times New Roman"/>
                <a:cs typeface="Times New Roman"/>
              </a:rPr>
              <a:t>☻☻</a:t>
            </a:r>
          </a:p>
          <a:p>
            <a:pPr>
              <a:buNone/>
            </a:pPr>
            <a:r>
              <a:rPr lang="en-GB" dirty="0">
                <a:latin typeface="Times New Roman"/>
                <a:cs typeface="Times New Roman"/>
              </a:rPr>
              <a:t>	  1		 2	  3	4		5	 6	7</a:t>
            </a:r>
          </a:p>
          <a:p>
            <a:pPr>
              <a:buNone/>
            </a:pPr>
            <a:r>
              <a:rPr lang="en-GB" dirty="0">
                <a:latin typeface="Times New Roman"/>
                <a:cs typeface="Times New Roman"/>
                <a:sym typeface="Wingdings" pitchFamily="2" charset="2"/>
              </a:rPr>
              <a:t> 15 kali </a:t>
            </a:r>
            <a:r>
              <a:rPr lang="en-GB" dirty="0" err="1">
                <a:latin typeface="Times New Roman"/>
                <a:cs typeface="Times New Roman"/>
                <a:sym typeface="Wingdings" pitchFamily="2" charset="2"/>
              </a:rPr>
              <a:t>lempar</a:t>
            </a:r>
            <a:r>
              <a:rPr lang="en-GB" dirty="0">
                <a:latin typeface="Times New Roman"/>
                <a:cs typeface="Times New Roman"/>
                <a:sym typeface="Wingdings" pitchFamily="2" charset="2"/>
              </a:rPr>
              <a:t>  7 Run</a:t>
            </a:r>
            <a:endParaRPr lang="en-GB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5" y="6392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SG" b="1" dirty="0" err="1"/>
              <a:t>Rumus</a:t>
            </a:r>
            <a:r>
              <a:rPr lang="en-SG" b="1" dirty="0"/>
              <a:t> </a:t>
            </a:r>
            <a:r>
              <a:rPr lang="en-SG" b="1" dirty="0" err="1"/>
              <a:t>Perhitungan</a:t>
            </a:r>
            <a:r>
              <a:rPr lang="en-SG" b="1" dirty="0"/>
              <a:t> </a:t>
            </a:r>
            <a:r>
              <a:rPr lang="en-SG" dirty="0"/>
              <a:t/>
            </a:r>
            <a:br>
              <a:rPr lang="en-SG" dirty="0"/>
            </a:br>
            <a:endParaRPr lang="en-SG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485087"/>
              </p:ext>
            </p:extLst>
          </p:nvPr>
        </p:nvGraphicFramePr>
        <p:xfrm>
          <a:off x="500035" y="1434464"/>
          <a:ext cx="2857520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091880" imgH="431640" progId="Equation.3">
                  <p:embed/>
                </p:oleObj>
              </mc:Choice>
              <mc:Fallback>
                <p:oleObj name="Equation" r:id="rId3" imgW="10918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5" y="1434464"/>
                        <a:ext cx="2857520" cy="1214446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891A7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7DEC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71472" y="2643182"/>
          <a:ext cx="6858048" cy="18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1866600" imgH="838080" progId="Equation.3">
                  <p:embed/>
                </p:oleObj>
              </mc:Choice>
              <mc:Fallback>
                <p:oleObj name="Equation" r:id="rId5" imgW="186660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643182"/>
                        <a:ext cx="6858048" cy="18573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891A7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7DEC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7126" y="4365104"/>
            <a:ext cx="364333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1063" algn="l"/>
                <a:tab pos="4086225" algn="l"/>
              </a:tabLst>
            </a:pP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Keterangan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1063" algn="l"/>
                <a:tab pos="4086225" algn="l"/>
              </a:tabLst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r  =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jumlah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run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1063" algn="l"/>
                <a:tab pos="4086225" algn="l"/>
              </a:tabLst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n1 =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jumlah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sampel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1063" algn="l"/>
                <a:tab pos="4086225" algn="l"/>
              </a:tabLst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n2 =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jumlah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sampel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SG" dirty="0" err="1"/>
              <a:t>Latihan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 </a:t>
            </a:r>
            <a:r>
              <a:rPr lang="en-US" dirty="0" err="1"/>
              <a:t>membandingkan</a:t>
            </a:r>
            <a:r>
              <a:rPr lang="en-US" dirty="0"/>
              <a:t> 2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menyembuhkan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narkoba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pasiennya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pasiennya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.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9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21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 B. </a:t>
            </a:r>
            <a:r>
              <a:rPr lang="en-US" dirty="0" err="1"/>
              <a:t>Ujilah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B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( </a:t>
            </a:r>
            <a:r>
              <a:rPr lang="el-GR" dirty="0"/>
              <a:t>α</a:t>
            </a:r>
            <a:r>
              <a:rPr lang="en-US" dirty="0"/>
              <a:t>=5%)</a:t>
            </a:r>
            <a:endParaRPr lang="en-SG" dirty="0"/>
          </a:p>
          <a:p>
            <a:endParaRPr lang="en-S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SG" sz="2000" dirty="0" err="1"/>
              <a:t>Tabel</a:t>
            </a:r>
            <a:r>
              <a:rPr lang="en-SG" sz="2000" dirty="0"/>
              <a:t> </a:t>
            </a:r>
            <a:r>
              <a:rPr lang="en-SG" sz="2000" dirty="0" err="1"/>
              <a:t>Medote</a:t>
            </a:r>
            <a:r>
              <a:rPr lang="en-SG" sz="2000" dirty="0"/>
              <a:t> </a:t>
            </a:r>
            <a:r>
              <a:rPr lang="en-SG" sz="2000" dirty="0" err="1"/>
              <a:t>Dalam</a:t>
            </a:r>
            <a:r>
              <a:rPr lang="en-SG" sz="2000" dirty="0"/>
              <a:t> </a:t>
            </a:r>
            <a:r>
              <a:rPr lang="en-SG" sz="2000" dirty="0" err="1"/>
              <a:t>Menyembuhkan</a:t>
            </a:r>
            <a:r>
              <a:rPr lang="en-SG" sz="2000" dirty="0"/>
              <a:t> </a:t>
            </a:r>
            <a:r>
              <a:rPr lang="en-SG" sz="2000" dirty="0" err="1"/>
              <a:t>Ketergantungan</a:t>
            </a:r>
            <a:r>
              <a:rPr lang="en-SG" sz="2000" dirty="0"/>
              <a:t> </a:t>
            </a:r>
            <a:br>
              <a:rPr lang="en-SG" sz="2000" dirty="0"/>
            </a:br>
            <a:r>
              <a:rPr lang="en-SG" sz="2000" dirty="0" err="1"/>
              <a:t>Pada</a:t>
            </a:r>
            <a:r>
              <a:rPr lang="en-SG" sz="2000" dirty="0"/>
              <a:t> </a:t>
            </a:r>
            <a:r>
              <a:rPr lang="en-SG" sz="2000" dirty="0" err="1"/>
              <a:t>Pengguna</a:t>
            </a:r>
            <a:r>
              <a:rPr lang="en-SG" sz="2000" dirty="0"/>
              <a:t> </a:t>
            </a:r>
            <a:r>
              <a:rPr lang="en-SG" sz="2000" dirty="0" err="1"/>
              <a:t>Narkoba</a:t>
            </a:r>
            <a:endParaRPr lang="en-SG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14546" y="1142980"/>
          <a:ext cx="4714908" cy="5514916"/>
        </p:xfrm>
        <a:graphic>
          <a:graphicData uri="http://schemas.openxmlformats.org/drawingml/2006/table">
            <a:tbl>
              <a:tblPr/>
              <a:tblGrid>
                <a:gridCol w="2439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54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SG" sz="1600" dirty="0" err="1">
                          <a:latin typeface="Times New Roman"/>
                          <a:ea typeface="Times New Roman"/>
                        </a:rPr>
                        <a:t>Metode</a:t>
                      </a:r>
                      <a:r>
                        <a:rPr lang="en-SG" sz="1600" dirty="0">
                          <a:latin typeface="Times New Roman"/>
                          <a:ea typeface="Times New Roman"/>
                        </a:rPr>
                        <a:t>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SG" sz="1600">
                          <a:latin typeface="Times New Roman"/>
                          <a:ea typeface="Times New Roman"/>
                        </a:rPr>
                        <a:t>Metode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84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95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80</a:t>
                      </a:r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87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70</a:t>
                      </a:r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77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100</a:t>
                      </a:r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69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90</a:t>
                      </a:r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95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89</a:t>
                      </a:r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85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86</a:t>
                      </a:r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73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78</a:t>
                      </a:r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73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83</a:t>
                      </a:r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73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85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6056">
                <a:tc>
                  <a:txBody>
                    <a:bodyPr/>
                    <a:lstStyle/>
                    <a:p>
                      <a:pPr algn="ctr"/>
                      <a:endParaRPr lang="en-SG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79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95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79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76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87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88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87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79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87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88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SG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Gill Sans MT"/>
                          <a:ea typeface="+mn-ea"/>
                          <a:cs typeface="+mn-cs"/>
                        </a:rPr>
                        <a:t>96</a:t>
                      </a:r>
                      <a:endParaRPr lang="en-SG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pPr algn="l"/>
            <a:r>
              <a:rPr lang="en-SG" dirty="0" err="1"/>
              <a:t>Jawab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/>
              <a:t>Hipotesis</a:t>
            </a:r>
            <a:endParaRPr lang="en-SG" dirty="0"/>
          </a:p>
          <a:p>
            <a:pPr lvl="1" algn="just"/>
            <a:r>
              <a:rPr lang="en-SG" dirty="0"/>
              <a:t>H0 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B </a:t>
            </a:r>
            <a:r>
              <a:rPr lang="en-US" dirty="0" err="1"/>
              <a:t>pada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SG" dirty="0"/>
          </a:p>
          <a:p>
            <a:pPr lvl="1" algn="just"/>
            <a:r>
              <a:rPr lang="en-US" dirty="0"/>
              <a:t>Ha 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B </a:t>
            </a:r>
            <a:r>
              <a:rPr lang="en-US" dirty="0" err="1"/>
              <a:t>pada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endParaRPr lang="en-SG" dirty="0"/>
          </a:p>
          <a:p>
            <a:pPr lvl="1"/>
            <a:endParaRPr lang="en-S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11156"/>
          </a:xfrm>
        </p:spPr>
        <p:txBody>
          <a:bodyPr>
            <a:noAutofit/>
          </a:bodyPr>
          <a:lstStyle/>
          <a:p>
            <a:r>
              <a:rPr lang="en-GB" sz="3600" b="1" dirty="0" err="1"/>
              <a:t>Mengurutkan</a:t>
            </a:r>
            <a:r>
              <a:rPr lang="en-GB" sz="3600" b="1" dirty="0"/>
              <a:t> </a:t>
            </a:r>
            <a:r>
              <a:rPr lang="en-GB" sz="3600" b="1" dirty="0" err="1"/>
              <a:t>nilai</a:t>
            </a:r>
            <a:r>
              <a:rPr lang="en-GB" sz="3600" b="1" dirty="0"/>
              <a:t> </a:t>
            </a:r>
            <a:r>
              <a:rPr lang="en-GB" sz="3600" b="1" dirty="0" err="1"/>
              <a:t>dan</a:t>
            </a:r>
            <a:r>
              <a:rPr lang="en-GB" sz="3600" b="1" dirty="0"/>
              <a:t> </a:t>
            </a:r>
            <a:r>
              <a:rPr lang="en-GB" sz="3600" b="1" dirty="0" err="1"/>
              <a:t>hitung</a:t>
            </a:r>
            <a:r>
              <a:rPr lang="en-GB" sz="3600" b="1" dirty="0"/>
              <a:t> run (r)</a:t>
            </a:r>
            <a:r>
              <a:rPr lang="en-SG" sz="3600" dirty="0"/>
              <a:t/>
            </a:r>
            <a:br>
              <a:rPr lang="en-SG" sz="3600" dirty="0"/>
            </a:br>
            <a:endParaRPr lang="en-SG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604" y="1500174"/>
          <a:ext cx="8429671" cy="1500198"/>
        </p:xfrm>
        <a:graphic>
          <a:graphicData uri="http://schemas.openxmlformats.org/drawingml/2006/table">
            <a:tbl>
              <a:tblPr/>
              <a:tblGrid>
                <a:gridCol w="495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9586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345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69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70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76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77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78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79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79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79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83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84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85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85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86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5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 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 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 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 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5" y="3857628"/>
          <a:ext cx="8358247" cy="1500198"/>
        </p:xfrm>
        <a:graphic>
          <a:graphicData uri="http://schemas.openxmlformats.org/drawingml/2006/table">
            <a:tbl>
              <a:tblPr/>
              <a:tblGrid>
                <a:gridCol w="641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39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87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87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87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87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88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88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89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90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96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066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 </a:t>
                      </a:r>
                      <a:endParaRPr lang="en-SG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 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 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 </a:t>
                      </a:r>
                      <a:endParaRPr lang="en-SG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1472" y="5857892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Jumlah</a:t>
            </a:r>
            <a:r>
              <a:rPr lang="en-GB" b="1" dirty="0"/>
              <a:t> Run (r) </a:t>
            </a:r>
            <a:r>
              <a:rPr lang="en-GB" b="1" dirty="0" err="1"/>
              <a:t>ada</a:t>
            </a:r>
            <a:r>
              <a:rPr lang="en-GB" b="1" dirty="0"/>
              <a:t> 12</a:t>
            </a:r>
            <a:endParaRPr lang="en-SG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208</TotalTime>
  <Words>381</Words>
  <Application>Microsoft Macintosh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Gill Sans MT</vt:lpstr>
      <vt:lpstr>Times New Roman</vt:lpstr>
      <vt:lpstr>Wingdings</vt:lpstr>
      <vt:lpstr>Arial</vt:lpstr>
      <vt:lpstr>Calibri</vt:lpstr>
      <vt:lpstr>Template PPT UEU Pertemuan 1 - Copy 1</vt:lpstr>
      <vt:lpstr>Equation</vt:lpstr>
      <vt:lpstr>PowerPoint Presentation</vt:lpstr>
      <vt:lpstr>Pengertian dan Penggunaan Uji Run Wald Wolfowitz </vt:lpstr>
      <vt:lpstr>Run</vt:lpstr>
      <vt:lpstr>Run</vt:lpstr>
      <vt:lpstr>Rumus Perhitungan  </vt:lpstr>
      <vt:lpstr>Latihan</vt:lpstr>
      <vt:lpstr>Tabel Medote Dalam Menyembuhkan Ketergantungan  Pada Pengguna Narkoba</vt:lpstr>
      <vt:lpstr>Jawab</vt:lpstr>
      <vt:lpstr>Mengurutkan nilai dan hitung run (r) </vt:lpstr>
      <vt:lpstr>Perhitungan:</vt:lpstr>
      <vt:lpstr>Kesimpulan</vt:lpstr>
      <vt:lpstr>TERIMAKASIH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NON PARAMETRIK Uji Run Wald Wolfowitz </dc:title>
  <dc:creator>user</dc:creator>
  <cp:lastModifiedBy>Microsoft Office User</cp:lastModifiedBy>
  <cp:revision>17</cp:revision>
  <dcterms:created xsi:type="dcterms:W3CDTF">2016-05-27T03:43:13Z</dcterms:created>
  <dcterms:modified xsi:type="dcterms:W3CDTF">2017-11-27T01:54:34Z</dcterms:modified>
</cp:coreProperties>
</file>