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8" r:id="rId3"/>
    <p:sldId id="263" r:id="rId4"/>
    <p:sldId id="258" r:id="rId5"/>
    <p:sldId id="259" r:id="rId6"/>
    <p:sldId id="260" r:id="rId7"/>
    <p:sldId id="261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671"/>
  </p:normalViewPr>
  <p:slideViewPr>
    <p:cSldViewPr>
      <p:cViewPr varScale="1">
        <p:scale>
          <a:sx n="70" d="100"/>
          <a:sy n="70" d="100"/>
        </p:scale>
        <p:origin x="184" y="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153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765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248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206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408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722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938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41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670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7508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4246377-D27A-4871-B865-40CF8D034A5B}" type="datetimeFigureOut">
              <a:rPr lang="en-US" smtClean="0"/>
              <a:pPr/>
              <a:t>11/27/17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007CF8-82E2-4A7A-BBA3-7172AAE43941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01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341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02472" y="4005072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KRUSKALL WALLIS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237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r>
              <a:rPr lang="en-US" dirty="0"/>
              <a:t>KRUSKALL WALLIS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SG" dirty="0" err="1"/>
              <a:t>Kruskall</a:t>
            </a:r>
            <a:r>
              <a:rPr lang="en-SG" dirty="0"/>
              <a:t> </a:t>
            </a:r>
            <a:r>
              <a:rPr lang="en-SG" dirty="0" err="1"/>
              <a:t>wallis</a:t>
            </a:r>
            <a:r>
              <a:rPr lang="en-SG" dirty="0"/>
              <a:t> </a:t>
            </a:r>
            <a:r>
              <a:rPr lang="en-SG" dirty="0" err="1"/>
              <a:t>digunakan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tujuan</a:t>
            </a:r>
            <a:r>
              <a:rPr lang="en-SG" dirty="0"/>
              <a:t> yang </a:t>
            </a:r>
            <a:r>
              <a:rPr lang="en-SG" dirty="0" err="1"/>
              <a:t>sama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ANOVA </a:t>
            </a:r>
            <a:r>
              <a:rPr lang="en-SG" dirty="0" err="1"/>
              <a:t>yaitu</a:t>
            </a:r>
            <a:r>
              <a:rPr lang="en-SG" dirty="0"/>
              <a:t> </a:t>
            </a:r>
            <a:r>
              <a:rPr lang="en-SG" dirty="0" err="1"/>
              <a:t>menguji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perbedaan</a:t>
            </a:r>
            <a:r>
              <a:rPr lang="en-SG" dirty="0"/>
              <a:t>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dua</a:t>
            </a:r>
            <a:r>
              <a:rPr lang="en-SG" dirty="0"/>
              <a:t> rata-rata </a:t>
            </a:r>
            <a:r>
              <a:rPr lang="en-SG" dirty="0" err="1"/>
              <a:t>atau</a:t>
            </a:r>
            <a:r>
              <a:rPr lang="en-SG" dirty="0"/>
              <a:t> median </a:t>
            </a:r>
            <a:r>
              <a:rPr lang="en-SG" dirty="0" err="1"/>
              <a:t>populasi</a:t>
            </a:r>
            <a:r>
              <a:rPr lang="en-SG" dirty="0"/>
              <a:t>.</a:t>
            </a:r>
          </a:p>
          <a:p>
            <a:pPr algn="just"/>
            <a:r>
              <a:rPr lang="en-SG" dirty="0" err="1"/>
              <a:t>Disebut</a:t>
            </a:r>
            <a:r>
              <a:rPr lang="en-SG" dirty="0"/>
              <a:t> </a:t>
            </a:r>
            <a:r>
              <a:rPr lang="en-SG" dirty="0" err="1"/>
              <a:t>juga</a:t>
            </a:r>
            <a:r>
              <a:rPr lang="en-SG" dirty="0"/>
              <a:t> </a:t>
            </a:r>
            <a:r>
              <a:rPr lang="en-SG" dirty="0" err="1"/>
              <a:t>uji</a:t>
            </a:r>
            <a:r>
              <a:rPr lang="en-SG" dirty="0"/>
              <a:t> H</a:t>
            </a:r>
          </a:p>
          <a:p>
            <a:pPr algn="just"/>
            <a:r>
              <a:rPr lang="en-SG" dirty="0" err="1"/>
              <a:t>Teknik</a:t>
            </a:r>
            <a:r>
              <a:rPr lang="en-SG" dirty="0"/>
              <a:t> </a:t>
            </a:r>
            <a:r>
              <a:rPr lang="en-SG" dirty="0" err="1"/>
              <a:t>Kruskal</a:t>
            </a:r>
            <a:r>
              <a:rPr lang="en-SG" dirty="0"/>
              <a:t> Wallis </a:t>
            </a:r>
            <a:r>
              <a:rPr lang="en-SG" dirty="0" err="1"/>
              <a:t>menguji</a:t>
            </a:r>
            <a:r>
              <a:rPr lang="en-SG" dirty="0"/>
              <a:t> </a:t>
            </a:r>
            <a:r>
              <a:rPr lang="en-SG" dirty="0" err="1"/>
              <a:t>hipotesis</a:t>
            </a:r>
            <a:r>
              <a:rPr lang="en-SG" dirty="0"/>
              <a:t> </a:t>
            </a:r>
            <a:r>
              <a:rPr lang="en-SG" dirty="0" err="1"/>
              <a:t>nol</a:t>
            </a:r>
            <a:r>
              <a:rPr lang="en-SG" dirty="0"/>
              <a:t> </a:t>
            </a:r>
            <a:r>
              <a:rPr lang="en-SG" dirty="0" err="1"/>
              <a:t>bahwa</a:t>
            </a:r>
            <a:r>
              <a:rPr lang="en-SG" dirty="0"/>
              <a:t> k </a:t>
            </a:r>
            <a:r>
              <a:rPr lang="en-SG" dirty="0" err="1"/>
              <a:t>sampel</a:t>
            </a:r>
            <a:r>
              <a:rPr lang="en-SG" dirty="0"/>
              <a:t> </a:t>
            </a:r>
            <a:r>
              <a:rPr lang="en-SG" dirty="0" err="1"/>
              <a:t>berasal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populasi</a:t>
            </a:r>
            <a:r>
              <a:rPr lang="en-SG" dirty="0"/>
              <a:t> yang </a:t>
            </a:r>
            <a:r>
              <a:rPr lang="en-SG" dirty="0" err="1"/>
              <a:t>sama</a:t>
            </a:r>
            <a:endParaRPr lang="en-SG" dirty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37206" y="911960"/>
            <a:ext cx="80438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RUMUS KRUSKAL-WALLIS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695325" y="1500188"/>
          <a:ext cx="63246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2120760" imgH="507960" progId="Equation.3">
                  <p:embed/>
                </p:oleObj>
              </mc:Choice>
              <mc:Fallback>
                <p:oleObj name="Equation" r:id="rId3" imgW="212076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500188"/>
                        <a:ext cx="6324600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N=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total sample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Arial" pitchFamily="34" charset="0"/>
                <a:cs typeface="Arial" pitchFamily="34" charset="0"/>
              </a:rPr>
              <a:t>nj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sample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kelompok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err="1">
                <a:latin typeface="Arial" pitchFamily="34" charset="0"/>
                <a:cs typeface="Arial" pitchFamily="34" charset="0"/>
              </a:rPr>
              <a:t>Rj</a:t>
            </a:r>
            <a:r>
              <a:rPr lang="en-US" dirty="0">
                <a:latin typeface="Arial" pitchFamily="34" charset="0"/>
                <a:cs typeface="Arial" pitchFamily="34" charset="0"/>
              </a:rPr>
              <a:t>=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rangking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kelompok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domba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	: 15  23  35  30  40  45  25</a:t>
            </a:r>
          </a:p>
          <a:p>
            <a:pPr>
              <a:buNone/>
            </a:pPr>
            <a:r>
              <a:rPr lang="en-US" dirty="0"/>
              <a:t>B	: 35  25  45  50  35  55  30</a:t>
            </a:r>
          </a:p>
          <a:p>
            <a:pPr>
              <a:buNone/>
            </a:pPr>
            <a:r>
              <a:rPr lang="en-US" dirty="0"/>
              <a:t>C	: 25  20  15  20  15  20  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data </a:t>
            </a:r>
            <a:r>
              <a:rPr lang="en-US" dirty="0" err="1"/>
              <a:t>tidak</a:t>
            </a:r>
            <a:r>
              <a:rPr lang="en-US" dirty="0"/>
              <a:t> normal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homogen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Pengujian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7221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/>
              <a:t>Hipotesis</a:t>
            </a:r>
            <a:endParaRPr lang="en-US" sz="2800" dirty="0"/>
          </a:p>
          <a:p>
            <a:pPr marL="914400" lvl="1" indent="-514350" algn="just">
              <a:buNone/>
            </a:pP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	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domba</a:t>
            </a:r>
            <a:endParaRPr lang="en-US" dirty="0"/>
          </a:p>
          <a:p>
            <a:pPr marL="914400" lvl="1" indent="-514350" algn="just">
              <a:buNone/>
            </a:pPr>
            <a:r>
              <a:rPr lang="en-US" dirty="0"/>
              <a:t>H</a:t>
            </a:r>
            <a:r>
              <a:rPr lang="en-US" baseline="-25000" dirty="0"/>
              <a:t>1</a:t>
            </a:r>
            <a:r>
              <a:rPr lang="en-US" dirty="0"/>
              <a:t>	: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domba</a:t>
            </a:r>
            <a:endParaRPr lang="en-US" dirty="0"/>
          </a:p>
          <a:p>
            <a:pPr marL="914400" lvl="1" indent="-514350" algn="just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914400" lvl="1" indent="-51435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42753"/>
          <a:ext cx="8177212" cy="4924647"/>
        </p:xfrm>
        <a:graphic>
          <a:graphicData uri="http://schemas.openxmlformats.org/drawingml/2006/table">
            <a:tbl>
              <a:tblPr/>
              <a:tblGrid>
                <a:gridCol w="531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3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43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795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795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4795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1275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7576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Asal data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nilai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Rank 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Rank 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Rank 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No.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Asal data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Nilai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Rank 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Rank 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Rank 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12,5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12,5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18,5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8,5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18,5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8,5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50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10,5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8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10,5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Calibri"/>
                          <a:cs typeface="Times New Roman"/>
                        </a:rPr>
                        <a:t>jumlah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Calibri"/>
                          <a:cs typeface="Times New Roman"/>
                        </a:rPr>
                        <a:t>112,5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Calibri"/>
                          <a:cs typeface="Times New Roman"/>
                        </a:rPr>
                        <a:t>35,5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605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/>
              <a:t>2.  </a:t>
            </a:r>
            <a:r>
              <a:rPr lang="en-US" sz="2400" dirty="0" err="1"/>
              <a:t>Kriteria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: </a:t>
            </a:r>
          </a:p>
          <a:p>
            <a:pPr marL="914400" lvl="1" indent="-514350">
              <a:buNone/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l-GR" sz="2400" dirty="0"/>
              <a:t>α</a:t>
            </a:r>
            <a:r>
              <a:rPr lang="en-US" sz="2400" dirty="0"/>
              <a:t>=0,05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dk</a:t>
            </a:r>
            <a:r>
              <a:rPr lang="en-US" sz="2400" dirty="0"/>
              <a:t>= k – 1 = 3 – 1 = 2 </a:t>
            </a:r>
          </a:p>
          <a:p>
            <a:pPr marL="914400" lvl="1" indent="-514350">
              <a:buNone/>
            </a:pPr>
            <a:r>
              <a:rPr lang="en-US" sz="2400" dirty="0">
                <a:latin typeface="Symbol" pitchFamily="18" charset="2"/>
              </a:rPr>
              <a:t>c</a:t>
            </a:r>
            <a:r>
              <a:rPr lang="en-US" sz="2400" baseline="30000" dirty="0"/>
              <a:t>2</a:t>
            </a:r>
            <a:r>
              <a:rPr lang="en-US" sz="2400" baseline="-25000" dirty="0"/>
              <a:t>tabel</a:t>
            </a:r>
            <a:r>
              <a:rPr lang="en-US" sz="2400" dirty="0"/>
              <a:t> = 5,99</a:t>
            </a:r>
            <a:endParaRPr lang="en-US" sz="2400" baseline="-25000" dirty="0"/>
          </a:p>
          <a:p>
            <a:pPr marL="914400" lvl="1" indent="-514350">
              <a:buNone/>
            </a:pPr>
            <a:r>
              <a:rPr lang="en-US" sz="2400" dirty="0" err="1"/>
              <a:t>Tolak</a:t>
            </a:r>
            <a:r>
              <a:rPr lang="en-US" sz="2400" dirty="0"/>
              <a:t> H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H &gt; </a:t>
            </a:r>
            <a:r>
              <a:rPr lang="en-US" sz="2400" dirty="0">
                <a:latin typeface="Symbol" pitchFamily="18" charset="2"/>
              </a:rPr>
              <a:t>c</a:t>
            </a:r>
            <a:r>
              <a:rPr lang="en-US" sz="2400" baseline="30000" dirty="0"/>
              <a:t>2</a:t>
            </a:r>
          </a:p>
          <a:p>
            <a:pPr marL="914400" lvl="1" indent="-514350">
              <a:buNone/>
            </a:pPr>
            <a:r>
              <a:rPr lang="en-US" sz="2400" dirty="0" err="1"/>
              <a:t>Terima</a:t>
            </a:r>
            <a:r>
              <a:rPr lang="en-US" sz="2400" dirty="0"/>
              <a:t> H</a:t>
            </a:r>
            <a:r>
              <a:rPr lang="en-US" sz="2400" baseline="-25000" dirty="0"/>
              <a:t>0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H &lt; </a:t>
            </a:r>
            <a:r>
              <a:rPr lang="en-US" sz="2400" dirty="0">
                <a:latin typeface="Symbol" pitchFamily="18" charset="2"/>
              </a:rPr>
              <a:t>c</a:t>
            </a:r>
            <a:r>
              <a:rPr lang="en-US" sz="2400" baseline="30000" dirty="0"/>
              <a:t>2</a:t>
            </a:r>
          </a:p>
          <a:p>
            <a:pPr marL="914400" lvl="1" indent="-514350">
              <a:buNone/>
            </a:pPr>
            <a:endParaRPr lang="en-US" sz="2400" baseline="-25000" dirty="0"/>
          </a:p>
          <a:p>
            <a:pPr marL="514350" indent="-514350">
              <a:buNone/>
            </a:pPr>
            <a:r>
              <a:rPr lang="en-US" sz="2400" dirty="0"/>
              <a:t>3.   </a:t>
            </a:r>
            <a:r>
              <a:rPr lang="en-US" sz="2400" dirty="0" err="1"/>
              <a:t>Perhitungan</a:t>
            </a:r>
            <a:endParaRPr lang="en-US" sz="2400" dirty="0"/>
          </a:p>
          <a:p>
            <a:pPr marL="514350" indent="-514350">
              <a:buAutoNum type="arabicPeriod" startAt="5"/>
            </a:pPr>
            <a:endParaRPr lang="en-US" sz="2400" dirty="0"/>
          </a:p>
          <a:p>
            <a:pPr marL="514350" indent="-514350">
              <a:buFont typeface="+mj-lt"/>
              <a:buAutoNum type="arabicPeriod" startAt="3"/>
            </a:pPr>
            <a:endParaRPr lang="en-US" sz="2400" dirty="0"/>
          </a:p>
          <a:p>
            <a:pPr marL="514350" indent="-514350">
              <a:buFont typeface="+mj-lt"/>
              <a:buAutoNum type="arabicPeriod" startAt="3"/>
            </a:pPr>
            <a:endParaRPr lang="en-US" sz="2400" dirty="0"/>
          </a:p>
          <a:p>
            <a:pPr marL="514350" indent="-514350">
              <a:buFont typeface="+mj-lt"/>
              <a:buAutoNum type="arabicPeriod" startAt="3"/>
            </a:pPr>
            <a:endParaRPr lang="en-US" sz="2400" dirty="0"/>
          </a:p>
          <a:p>
            <a:pPr marL="514350" indent="-514350">
              <a:buFont typeface="+mj-lt"/>
              <a:buAutoNum type="arabicPeriod" startAt="3"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	</a:t>
            </a:r>
          </a:p>
          <a:p>
            <a:pPr marL="514350" indent="-514350">
              <a:buNone/>
            </a:pPr>
            <a:r>
              <a:rPr lang="en-US" sz="2400" dirty="0"/>
              <a:t>	H = 11,2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949325" y="3505200"/>
          <a:ext cx="37909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044440" imgH="444240" progId="Equation.3">
                  <p:embed/>
                </p:oleObj>
              </mc:Choice>
              <mc:Fallback>
                <p:oleObj name="Equation" r:id="rId3" imgW="20444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505200"/>
                        <a:ext cx="37909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928662" y="4714884"/>
          <a:ext cx="54483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2946240" imgH="444240" progId="Equation.3">
                  <p:embed/>
                </p:oleObj>
              </mc:Choice>
              <mc:Fallback>
                <p:oleObj name="Equation" r:id="rId5" imgW="29462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714884"/>
                        <a:ext cx="54483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Kesimpulan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Karena</a:t>
            </a:r>
            <a:r>
              <a:rPr lang="en-US" dirty="0"/>
              <a:t> H&gt;</a:t>
            </a:r>
            <a:r>
              <a:rPr lang="en-US" dirty="0">
                <a:latin typeface="Symbol" pitchFamily="18" charset="2"/>
              </a:rPr>
              <a:t>c</a:t>
            </a:r>
            <a:r>
              <a:rPr lang="en-US" baseline="30000" dirty="0"/>
              <a:t>2</a:t>
            </a:r>
            <a:r>
              <a:rPr lang="en-US" baseline="-25000" dirty="0"/>
              <a:t>tabel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11,2 &gt; 5,99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maka</a:t>
            </a:r>
            <a:r>
              <a:rPr lang="en-US" dirty="0"/>
              <a:t> 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l-GR" dirty="0"/>
              <a:t>α</a:t>
            </a:r>
            <a:r>
              <a:rPr lang="en-US" dirty="0"/>
              <a:t>=0,05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domba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TERIMA KASIH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551</TotalTime>
  <Words>225</Words>
  <Application>Microsoft Macintosh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Symbol</vt:lpstr>
      <vt:lpstr>Times New Roman</vt:lpstr>
      <vt:lpstr>Arial</vt:lpstr>
      <vt:lpstr>Calibri</vt:lpstr>
      <vt:lpstr>Template PPT UEU Pertemuan 1 - Copy 1</vt:lpstr>
      <vt:lpstr>Equation</vt:lpstr>
      <vt:lpstr>PowerPoint Presentation</vt:lpstr>
      <vt:lpstr>KRUSKALL WALLIS</vt:lpstr>
      <vt:lpstr>PowerPoint Presentation</vt:lpstr>
      <vt:lpstr>Contoh masalah</vt:lpstr>
      <vt:lpstr>Langkah Pengujian</vt:lpstr>
      <vt:lpstr>PowerPoint Presentation</vt:lpstr>
      <vt:lpstr>PowerPoint Presentation</vt:lpstr>
      <vt:lpstr>PowerPoint Presentation</vt:lpstr>
      <vt:lpstr>TERIMA KASIH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KRUSKALL WALLIS</dc:title>
  <dc:creator>user</dc:creator>
  <cp:lastModifiedBy>Microsoft Office User</cp:lastModifiedBy>
  <cp:revision>20</cp:revision>
  <dcterms:created xsi:type="dcterms:W3CDTF">2016-01-07T07:56:43Z</dcterms:created>
  <dcterms:modified xsi:type="dcterms:W3CDTF">2017-11-27T01:57:16Z</dcterms:modified>
</cp:coreProperties>
</file>