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5" autoAdjust="0"/>
    <p:restoredTop sz="95204"/>
  </p:normalViewPr>
  <p:slideViewPr>
    <p:cSldViewPr snapToGrid="0">
      <p:cViewPr varScale="1">
        <p:scale>
          <a:sx n="66" d="100"/>
          <a:sy n="66" d="100"/>
        </p:scale>
        <p:origin x="19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7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0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0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6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8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19A78E73-7B6D-47C9-94FB-769C040B14D2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AD1E88-4883-40C6-B194-5F31C656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16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98451" y="4175919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/>
            <a:r>
              <a:rPr lang="en-US" sz="3600" b="1" dirty="0" smtClean="0"/>
              <a:t>UJI </a:t>
            </a:r>
            <a:r>
              <a:rPr lang="en-SG" sz="3600" b="1" dirty="0" smtClean="0"/>
              <a:t>KORELASI SPEARMAN RANK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8056" y="5367313"/>
            <a:ext cx="6400800" cy="9414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Devi </a:t>
            </a:r>
            <a:r>
              <a:rPr lang="en-US" dirty="0" err="1" smtClean="0"/>
              <a:t>Angelaiana</a:t>
            </a:r>
            <a:r>
              <a:rPr lang="en-US" dirty="0" smtClean="0"/>
              <a:t>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42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231777"/>
            <a:ext cx="7886700" cy="28257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Penolong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66309"/>
              </p:ext>
            </p:extLst>
          </p:nvPr>
        </p:nvGraphicFramePr>
        <p:xfrm>
          <a:off x="419099" y="952504"/>
          <a:ext cx="8532395" cy="565785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255796">
                  <a:extLst>
                    <a:ext uri="{9D8B030D-6E8A-4147-A177-3AD203B41FA5}">
                      <a16:colId xmlns:a16="http://schemas.microsoft.com/office/drawing/2014/main" xmlns="" val="3566757793"/>
                    </a:ext>
                  </a:extLst>
                </a:gridCol>
                <a:gridCol w="1338458">
                  <a:extLst>
                    <a:ext uri="{9D8B030D-6E8A-4147-A177-3AD203B41FA5}">
                      <a16:colId xmlns:a16="http://schemas.microsoft.com/office/drawing/2014/main" xmlns="" val="2707703753"/>
                    </a:ext>
                  </a:extLst>
                </a:gridCol>
                <a:gridCol w="1425652">
                  <a:extLst>
                    <a:ext uri="{9D8B030D-6E8A-4147-A177-3AD203B41FA5}">
                      <a16:colId xmlns:a16="http://schemas.microsoft.com/office/drawing/2014/main" xmlns="" val="3215348471"/>
                    </a:ext>
                  </a:extLst>
                </a:gridCol>
                <a:gridCol w="1302223">
                  <a:extLst>
                    <a:ext uri="{9D8B030D-6E8A-4147-A177-3AD203B41FA5}">
                      <a16:colId xmlns:a16="http://schemas.microsoft.com/office/drawing/2014/main" xmlns="" val="3136957936"/>
                    </a:ext>
                  </a:extLst>
                </a:gridCol>
                <a:gridCol w="1171370">
                  <a:extLst>
                    <a:ext uri="{9D8B030D-6E8A-4147-A177-3AD203B41FA5}">
                      <a16:colId xmlns:a16="http://schemas.microsoft.com/office/drawing/2014/main" xmlns="" val="3089977562"/>
                    </a:ext>
                  </a:extLst>
                </a:gridCol>
                <a:gridCol w="1028244">
                  <a:extLst>
                    <a:ext uri="{9D8B030D-6E8A-4147-A177-3AD203B41FA5}">
                      <a16:colId xmlns:a16="http://schemas.microsoft.com/office/drawing/2014/main" xmlns="" val="567272419"/>
                    </a:ext>
                  </a:extLst>
                </a:gridCol>
                <a:gridCol w="1010652">
                  <a:extLst>
                    <a:ext uri="{9D8B030D-6E8A-4147-A177-3AD203B41FA5}">
                      <a16:colId xmlns:a16="http://schemas.microsoft.com/office/drawing/2014/main" xmlns="" val="3104885448"/>
                    </a:ext>
                  </a:extLst>
                </a:gridCol>
              </a:tblGrid>
              <a:tr h="103098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Nilai Makanan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Nilai dari Juri I (Xi)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Nilai dari Juri II (Xi)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Rangking</a:t>
                      </a:r>
                      <a:endParaRPr lang="en-US" sz="18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(Xi)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Rangking </a:t>
                      </a:r>
                      <a:endParaRPr lang="en-US" sz="1800">
                        <a:effectLst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</a:rPr>
                        <a:t>(Yi)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d=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baseline="0" dirty="0">
                          <a:effectLst/>
                        </a:rPr>
                        <a:t>(Rx – Ry)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</a:rPr>
                        <a:t>d</a:t>
                      </a:r>
                      <a:r>
                        <a:rPr lang="en-SG" sz="1800" baseline="30000" dirty="0">
                          <a:effectLst/>
                        </a:rPr>
                        <a:t>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59060835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-2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21032944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9060540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43616368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9200097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07393090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4385764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87118197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32643998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0,25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015209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5,5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6,5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63958911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Jumlah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4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703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98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284" y="754233"/>
            <a:ext cx="7886700" cy="6635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Perhitungan</a:t>
            </a:r>
            <a:r>
              <a:rPr lang="en-US" dirty="0"/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62000" y="1236070"/>
                <a:ext cx="5200650" cy="4744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0215" marR="0" indent="-45021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32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3200" i="1">
                              <a:latin typeface="Cambria Math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6 ∑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d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(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N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²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1) 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0215" marR="0" indent="-45021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32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3200" i="1">
                              <a:latin typeface="Cambria Math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6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(7)</m:t>
                          </m:r>
                        </m:num>
                        <m:den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10 ( 10²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1) </m:t>
                          </m:r>
                        </m:den>
                      </m:f>
                    </m:oMath>
                  </m:oMathPara>
                </a14:m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0215" marR="0" indent="-45021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32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=1−</m:t>
                      </m:r>
                      <m:r>
                        <a:rPr lang="en-US" sz="3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0,04</m:t>
                      </m:r>
                    </m:oMath>
                  </m:oMathPara>
                </a14:m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0215" marR="0" indent="-45021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3200" baseline="-2500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en-US" sz="32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=0,96</m:t>
                      </m:r>
                    </m:oMath>
                  </m:oMathPara>
                </a14:m>
                <a:endParaRPr lang="en-US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36070"/>
                <a:ext cx="5200650" cy="47448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083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61021"/>
            <a:ext cx="8229600" cy="1143000"/>
          </a:xfrm>
        </p:spPr>
        <p:txBody>
          <a:bodyPr/>
          <a:lstStyle/>
          <a:p>
            <a:r>
              <a:rPr lang="en-US" dirty="0" err="1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8077200" cy="4486274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rs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= 0,96</a:t>
            </a:r>
          </a:p>
          <a:p>
            <a:pPr marL="0" indent="0" algn="just">
              <a:buNone/>
            </a:pPr>
            <a:r>
              <a:rPr lang="en-US" dirty="0"/>
              <a:t>r </a:t>
            </a:r>
            <a:r>
              <a:rPr lang="en-US" dirty="0" err="1"/>
              <a:t>tabel</a:t>
            </a:r>
            <a:r>
              <a:rPr lang="en-US" dirty="0"/>
              <a:t> (10</a:t>
            </a:r>
            <a:r>
              <a:rPr lang="en-US"/>
              <a:t>, 0.05</a:t>
            </a:r>
            <a:r>
              <a:rPr lang="en-US" dirty="0"/>
              <a:t>) = 0,684</a:t>
            </a:r>
          </a:p>
          <a:p>
            <a:pPr marL="0" indent="0" algn="just">
              <a:buNone/>
            </a:pPr>
            <a:r>
              <a:rPr lang="en-SG" dirty="0" err="1"/>
              <a:t>rs</a:t>
            </a:r>
            <a:r>
              <a:rPr lang="en-SG" dirty="0"/>
              <a:t> </a:t>
            </a:r>
            <a:r>
              <a:rPr lang="en-SG" dirty="0" err="1"/>
              <a:t>hitung</a:t>
            </a:r>
            <a:r>
              <a:rPr lang="en-SG" dirty="0"/>
              <a:t> &gt; </a:t>
            </a:r>
            <a:r>
              <a:rPr lang="en-SG" dirty="0" err="1"/>
              <a:t>rs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= 0,96 &gt; 0,684</a:t>
            </a:r>
            <a:endParaRPr lang="en-US" dirty="0"/>
          </a:p>
          <a:p>
            <a:pPr marL="0" indent="0" algn="just">
              <a:buNone/>
            </a:pPr>
            <a:r>
              <a:rPr lang="en-SG" dirty="0" err="1"/>
              <a:t>Jadi</a:t>
            </a:r>
            <a:r>
              <a:rPr lang="en-SG" dirty="0"/>
              <a:t> </a:t>
            </a:r>
            <a:r>
              <a:rPr lang="en-SG" dirty="0" err="1"/>
              <a:t>Ho</a:t>
            </a:r>
            <a:r>
              <a:rPr lang="en-SG" dirty="0"/>
              <a:t> </a:t>
            </a:r>
            <a:r>
              <a:rPr lang="en-SG" dirty="0" err="1"/>
              <a:t>ditolak</a:t>
            </a:r>
            <a:r>
              <a:rPr lang="en-SG" dirty="0"/>
              <a:t> (</a:t>
            </a:r>
            <a:r>
              <a:rPr lang="en-SG" dirty="0" err="1"/>
              <a:t>Terdapat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dua</a:t>
            </a:r>
            <a:r>
              <a:rPr lang="en-SG" dirty="0"/>
              <a:t> </a:t>
            </a:r>
            <a:r>
              <a:rPr lang="en-SG" dirty="0" err="1"/>
              <a:t>juri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memberikan</a:t>
            </a:r>
            <a:r>
              <a:rPr lang="en-SG" dirty="0"/>
              <a:t> </a:t>
            </a:r>
            <a:r>
              <a:rPr lang="en-SG" dirty="0" err="1"/>
              <a:t>penilaian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lomba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makanan</a:t>
            </a:r>
            <a:r>
              <a:rPr lang="en-SG" dirty="0"/>
              <a:t>. </a:t>
            </a:r>
            <a:r>
              <a:rPr lang="en-SG" dirty="0" err="1"/>
              <a:t>Arah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positif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3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TERIMA KASIH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3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17526"/>
            <a:ext cx="7886700" cy="873124"/>
          </a:xfrm>
        </p:spPr>
        <p:txBody>
          <a:bodyPr/>
          <a:lstStyle/>
          <a:p>
            <a:r>
              <a:rPr lang="en-US" dirty="0"/>
              <a:t>UJI KORELASI SPEARMAN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0650"/>
            <a:ext cx="7886700" cy="478631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SG" dirty="0" err="1"/>
              <a:t>Korelasi</a:t>
            </a:r>
            <a:r>
              <a:rPr lang="en-SG" dirty="0"/>
              <a:t> spearman rank </a:t>
            </a:r>
            <a:r>
              <a:rPr lang="en-SG" dirty="0" err="1"/>
              <a:t>digunakan</a:t>
            </a:r>
            <a:r>
              <a:rPr lang="en-SG" dirty="0"/>
              <a:t> </a:t>
            </a:r>
            <a:r>
              <a:rPr lang="en-SG" dirty="0" err="1"/>
              <a:t>apabila</a:t>
            </a:r>
            <a:r>
              <a:rPr lang="en-SG" dirty="0"/>
              <a:t> data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berdistribusi</a:t>
            </a:r>
            <a:r>
              <a:rPr lang="en-SG" dirty="0"/>
              <a:t> normal </a:t>
            </a:r>
            <a:r>
              <a:rPr lang="en-SG" dirty="0" err="1"/>
              <a:t>sehingga</a:t>
            </a:r>
            <a:r>
              <a:rPr lang="en-SG" dirty="0"/>
              <a:t> </a:t>
            </a:r>
            <a:r>
              <a:rPr lang="en-SG" dirty="0" err="1"/>
              <a:t>diperlukan</a:t>
            </a:r>
            <a:r>
              <a:rPr lang="en-SG" dirty="0"/>
              <a:t> </a:t>
            </a:r>
            <a:r>
              <a:rPr lang="en-SG" dirty="0" err="1"/>
              <a:t>analisis</a:t>
            </a:r>
            <a:r>
              <a:rPr lang="en-SG" dirty="0"/>
              <a:t> </a:t>
            </a:r>
            <a:r>
              <a:rPr lang="en-SG" dirty="0" err="1"/>
              <a:t>koefisien</a:t>
            </a:r>
            <a:r>
              <a:rPr lang="en-SG" dirty="0"/>
              <a:t> </a:t>
            </a:r>
            <a:r>
              <a:rPr lang="en-SG" dirty="0" err="1"/>
              <a:t>korelasi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statistik</a:t>
            </a:r>
            <a:r>
              <a:rPr lang="en-SG" dirty="0"/>
              <a:t> nonparametric</a:t>
            </a:r>
          </a:p>
          <a:p>
            <a:pPr algn="just"/>
            <a:r>
              <a:rPr lang="en-SG" dirty="0" err="1"/>
              <a:t>Tes</a:t>
            </a:r>
            <a:r>
              <a:rPr lang="en-SG" dirty="0"/>
              <a:t>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fungsi</a:t>
            </a:r>
            <a:r>
              <a:rPr lang="en-SG" dirty="0"/>
              <a:t> </a:t>
            </a:r>
            <a:r>
              <a:rPr lang="en-SG" dirty="0" err="1"/>
              <a:t>antara</a:t>
            </a:r>
            <a:r>
              <a:rPr lang="en-SG" dirty="0"/>
              <a:t> lain;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mengetahui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tidaknya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/ </a:t>
            </a:r>
            <a:r>
              <a:rPr lang="en-SG" dirty="0" err="1"/>
              <a:t>korelasi</a:t>
            </a:r>
            <a:r>
              <a:rPr lang="en-SG" dirty="0"/>
              <a:t> </a:t>
            </a:r>
            <a:r>
              <a:rPr lang="en-SG" dirty="0" err="1"/>
              <a:t>antar</a:t>
            </a:r>
            <a:r>
              <a:rPr lang="en-SG" dirty="0"/>
              <a:t> 2 </a:t>
            </a:r>
            <a:r>
              <a:rPr lang="en-SG" dirty="0" err="1"/>
              <a:t>variabel</a:t>
            </a:r>
            <a:r>
              <a:rPr lang="en-SG" dirty="0"/>
              <a:t>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SG" dirty="0" err="1"/>
              <a:t>Mengetahui</a:t>
            </a:r>
            <a:r>
              <a:rPr lang="en-SG" dirty="0"/>
              <a:t> </a:t>
            </a:r>
            <a:r>
              <a:rPr lang="en-SG" dirty="0" err="1"/>
              <a:t>koefisien</a:t>
            </a:r>
            <a:r>
              <a:rPr lang="en-SG" dirty="0"/>
              <a:t> </a:t>
            </a:r>
            <a:r>
              <a:rPr lang="en-SG" dirty="0" err="1"/>
              <a:t>korelasi</a:t>
            </a:r>
            <a:r>
              <a:rPr lang="en-SG" dirty="0"/>
              <a:t>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SG" dirty="0" err="1"/>
              <a:t>Mengetahui</a:t>
            </a:r>
            <a:r>
              <a:rPr lang="en-SG" dirty="0"/>
              <a:t> </a:t>
            </a:r>
            <a:r>
              <a:rPr lang="en-SG" dirty="0" err="1"/>
              <a:t>arah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; 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SG" dirty="0" err="1"/>
              <a:t>Besarnya</a:t>
            </a:r>
            <a:r>
              <a:rPr lang="en-SG" dirty="0"/>
              <a:t> </a:t>
            </a:r>
            <a:r>
              <a:rPr lang="en-SG" dirty="0" err="1"/>
              <a:t>kontribusi</a:t>
            </a:r>
            <a:r>
              <a:rPr lang="en-SG" dirty="0"/>
              <a:t> X </a:t>
            </a:r>
            <a:r>
              <a:rPr lang="en-SG" dirty="0" err="1"/>
              <a:t>terhadap</a:t>
            </a:r>
            <a:r>
              <a:rPr lang="en-SG" dirty="0"/>
              <a:t> Y (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i="1" dirty="0" err="1"/>
              <a:t>persen</a:t>
            </a:r>
            <a:r>
              <a:rPr lang="en-SG" i="1" dirty="0"/>
              <a:t>).  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170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06424"/>
          </a:xfrm>
        </p:spPr>
        <p:txBody>
          <a:bodyPr>
            <a:normAutofit fontScale="90000"/>
          </a:bodyPr>
          <a:lstStyle/>
          <a:p>
            <a:r>
              <a:rPr lang="en-US" dirty="0"/>
              <a:t>UJI KORELASI SPEARMAN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7300"/>
            <a:ext cx="7886700" cy="53721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juga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variabel</a:t>
            </a:r>
            <a:endParaRPr lang="en-US" dirty="0"/>
          </a:p>
          <a:p>
            <a:pPr algn="just">
              <a:lnSpc>
                <a:spcPct val="100000"/>
              </a:lnSpc>
            </a:pP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(</a:t>
            </a:r>
            <a:r>
              <a:rPr lang="en-US" dirty="0" err="1"/>
              <a:t>r</a:t>
            </a:r>
            <a:r>
              <a:rPr lang="en-US" baseline="-25000" dirty="0" err="1"/>
              <a:t>s</a:t>
            </a:r>
            <a:r>
              <a:rPr lang="en-US" dirty="0"/>
              <a:t>) = -1 ≤ 0 ≤ 1</a:t>
            </a:r>
          </a:p>
          <a:p>
            <a:pPr algn="just">
              <a:lnSpc>
                <a:spcPct val="100000"/>
              </a:lnSpc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,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koefisien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-1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(+)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(-)</a:t>
            </a:r>
          </a:p>
          <a:p>
            <a:pPr lvl="1">
              <a:lnSpc>
                <a:spcPct val="100000"/>
              </a:lnSpc>
            </a:pPr>
            <a:r>
              <a:rPr lang="en-US" dirty="0" err="1"/>
              <a:t>Apabila</a:t>
            </a:r>
            <a:r>
              <a:rPr lang="en-US" dirty="0"/>
              <a:t> r = -1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bertolak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Y, </a:t>
            </a:r>
            <a:r>
              <a:rPr lang="en-US" dirty="0" err="1"/>
              <a:t>bila</a:t>
            </a:r>
            <a:r>
              <a:rPr lang="en-US" dirty="0"/>
              <a:t> X naik Y </a:t>
            </a:r>
            <a:r>
              <a:rPr lang="en-US" dirty="0" err="1"/>
              <a:t>turun</a:t>
            </a:r>
            <a:endParaRPr lang="en-US" sz="2000" dirty="0"/>
          </a:p>
          <a:p>
            <a:pPr lvl="1">
              <a:lnSpc>
                <a:spcPct val="100000"/>
              </a:lnSpc>
            </a:pPr>
            <a:r>
              <a:rPr lang="en-US" dirty="0" err="1"/>
              <a:t>Apabila</a:t>
            </a:r>
            <a:r>
              <a:rPr lang="en-US" dirty="0"/>
              <a:t> r = 1 </a:t>
            </a:r>
            <a:r>
              <a:rPr lang="en-US" dirty="0" err="1"/>
              <a:t>korelasi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searah</a:t>
            </a:r>
            <a:r>
              <a:rPr lang="en-US" dirty="0"/>
              <a:t>, </a:t>
            </a:r>
            <a:r>
              <a:rPr lang="en-US" dirty="0" err="1"/>
              <a:t>bila</a:t>
            </a:r>
            <a:r>
              <a:rPr lang="en-US" dirty="0"/>
              <a:t> X naik </a:t>
            </a:r>
            <a:r>
              <a:rPr lang="en-US" dirty="0" err="1"/>
              <a:t>dan</a:t>
            </a:r>
            <a:r>
              <a:rPr lang="en-US" dirty="0"/>
              <a:t> Y juga naik.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53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9"/>
            <a:ext cx="8229600" cy="1143000"/>
          </a:xfrm>
        </p:spPr>
        <p:txBody>
          <a:bodyPr/>
          <a:lstStyle/>
          <a:p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Spearman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14700"/>
            <a:ext cx="7886700" cy="2862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Keterangan</a:t>
            </a:r>
            <a:r>
              <a:rPr lang="en-US" dirty="0"/>
              <a:t> : </a:t>
            </a:r>
          </a:p>
          <a:p>
            <a:r>
              <a:rPr lang="en-US" dirty="0" err="1"/>
              <a:t>r</a:t>
            </a:r>
            <a:r>
              <a:rPr lang="en-US" baseline="-25000" dirty="0" err="1"/>
              <a:t>s</a:t>
            </a:r>
            <a:r>
              <a:rPr lang="en-US" dirty="0"/>
              <a:t> =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korelasi</a:t>
            </a:r>
            <a:r>
              <a:rPr lang="en-US" dirty="0"/>
              <a:t> spearman</a:t>
            </a:r>
          </a:p>
          <a:p>
            <a:r>
              <a:rPr lang="en-US" dirty="0"/>
              <a:t>d =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X </a:t>
            </a:r>
            <a:r>
              <a:rPr lang="en-US" dirty="0" err="1"/>
              <a:t>dan</a:t>
            </a:r>
            <a:r>
              <a:rPr lang="en-US" dirty="0"/>
              <a:t> Y</a:t>
            </a:r>
          </a:p>
          <a:p>
            <a:r>
              <a:rPr lang="en-US" dirty="0"/>
              <a:t>N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(data)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93644" y="1690689"/>
                <a:ext cx="4193392" cy="11739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sty m:val="p"/>
                        </m:rPr>
                        <a:rPr lang="en-US" sz="3200" i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sz="3200" i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32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6 </m:t>
                          </m:r>
                          <m:nary>
                            <m:naryPr>
                              <m:chr m:val="∑"/>
                              <m:grow m:val="on"/>
                              <m:subHide m:val="on"/>
                              <m:supHide m:val="on"/>
                              <m:ctrlPr>
                                <a:rPr lang="en-US" sz="3200" i="1">
                                  <a:latin typeface="Cambria Math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</m:nary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²</m:t>
                          </m:r>
                        </m:num>
                        <m:den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 ( </m:t>
                          </m:r>
                          <m:r>
                            <m:rPr>
                              <m:sty m:val="p"/>
                            </m:rPr>
                            <a:rPr lang="en-US" sz="320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3200" i="0">
                              <a:latin typeface="Cambria Math" panose="02040503050406030204" pitchFamily="18" charset="0"/>
                            </a:rPr>
                            <m:t>² − 1) 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644" y="1690689"/>
                <a:ext cx="4193392" cy="11739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26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365127"/>
            <a:ext cx="7886700" cy="37782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Penolong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339882"/>
              </p:ext>
            </p:extLst>
          </p:nvPr>
        </p:nvGraphicFramePr>
        <p:xfrm>
          <a:off x="438150" y="977852"/>
          <a:ext cx="8267700" cy="38404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57223">
                  <a:extLst>
                    <a:ext uri="{9D8B030D-6E8A-4147-A177-3AD203B41FA5}">
                      <a16:colId xmlns:a16="http://schemas.microsoft.com/office/drawing/2014/main" xmlns="" val="254565038"/>
                    </a:ext>
                  </a:extLst>
                </a:gridCol>
                <a:gridCol w="1012747">
                  <a:extLst>
                    <a:ext uri="{9D8B030D-6E8A-4147-A177-3AD203B41FA5}">
                      <a16:colId xmlns:a16="http://schemas.microsoft.com/office/drawing/2014/main" xmlns="" val="1245745553"/>
                    </a:ext>
                  </a:extLst>
                </a:gridCol>
                <a:gridCol w="994334">
                  <a:extLst>
                    <a:ext uri="{9D8B030D-6E8A-4147-A177-3AD203B41FA5}">
                      <a16:colId xmlns:a16="http://schemas.microsoft.com/office/drawing/2014/main" xmlns="" val="1494082496"/>
                    </a:ext>
                  </a:extLst>
                </a:gridCol>
                <a:gridCol w="957506">
                  <a:extLst>
                    <a:ext uri="{9D8B030D-6E8A-4147-A177-3AD203B41FA5}">
                      <a16:colId xmlns:a16="http://schemas.microsoft.com/office/drawing/2014/main" xmlns="" val="448219262"/>
                    </a:ext>
                  </a:extLst>
                </a:gridCol>
                <a:gridCol w="1067988">
                  <a:extLst>
                    <a:ext uri="{9D8B030D-6E8A-4147-A177-3AD203B41FA5}">
                      <a16:colId xmlns:a16="http://schemas.microsoft.com/office/drawing/2014/main" xmlns="" val="3129313864"/>
                    </a:ext>
                  </a:extLst>
                </a:gridCol>
                <a:gridCol w="1712463">
                  <a:extLst>
                    <a:ext uri="{9D8B030D-6E8A-4147-A177-3AD203B41FA5}">
                      <a16:colId xmlns:a16="http://schemas.microsoft.com/office/drawing/2014/main" xmlns="" val="3383324891"/>
                    </a:ext>
                  </a:extLst>
                </a:gridCol>
                <a:gridCol w="865439">
                  <a:extLst>
                    <a:ext uri="{9D8B030D-6E8A-4147-A177-3AD203B41FA5}">
                      <a16:colId xmlns:a16="http://schemas.microsoft.com/office/drawing/2014/main" xmlns="" val="2682512084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Respon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Rx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 = Rx-Ry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</a:t>
                      </a:r>
                      <a:r>
                        <a:rPr lang="en-US" sz="2400" baseline="30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9893421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1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7279494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2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4164854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3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0704347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 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830038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n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164794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∑ d</a:t>
                      </a:r>
                      <a:r>
                        <a:rPr lang="en-US" sz="2400" baseline="30000" dirty="0">
                          <a:effectLst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7707079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0550" y="4300874"/>
            <a:ext cx="531495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Keterangan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 =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=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Rx = ranking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-x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Ry =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rangking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sampel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196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4778"/>
            <a:ext cx="7886700" cy="587373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Rho (</a:t>
            </a:r>
            <a:r>
              <a:rPr lang="en-US" dirty="0" err="1"/>
              <a:t>Uji</a:t>
            </a:r>
            <a:r>
              <a:rPr lang="en-US" dirty="0"/>
              <a:t> Spearman)</a:t>
            </a:r>
          </a:p>
        </p:txBody>
      </p:sp>
      <p:pic>
        <p:nvPicPr>
          <p:cNvPr id="4" name="Picture 3" descr="C:\Users\user\Downloads\New Doc 14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55918"/>
            <a:ext cx="8839200" cy="731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029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9387"/>
            <a:ext cx="8229600" cy="1143000"/>
          </a:xfrm>
        </p:spPr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SG" dirty="0"/>
              <a:t>Ada </a:t>
            </a:r>
            <a:r>
              <a:rPr lang="en-SG" dirty="0" err="1"/>
              <a:t>dua</a:t>
            </a:r>
            <a:r>
              <a:rPr lang="en-SG" dirty="0"/>
              <a:t> orang </a:t>
            </a:r>
            <a:r>
              <a:rPr lang="en-SG" dirty="0" err="1"/>
              <a:t>juri</a:t>
            </a:r>
            <a:r>
              <a:rPr lang="en-SG" dirty="0"/>
              <a:t> yang </a:t>
            </a:r>
            <a:r>
              <a:rPr lang="en-SG" dirty="0" err="1"/>
              <a:t>diminta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menilai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lomba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makanan</a:t>
            </a:r>
            <a:r>
              <a:rPr lang="en-SG" dirty="0"/>
              <a:t>. </a:t>
            </a:r>
            <a:r>
              <a:rPr lang="en-SG" dirty="0" err="1"/>
              <a:t>Jumlah</a:t>
            </a:r>
            <a:r>
              <a:rPr lang="en-SG" dirty="0"/>
              <a:t> </a:t>
            </a:r>
            <a:r>
              <a:rPr lang="en-SG" dirty="0" err="1"/>
              <a:t>makanan</a:t>
            </a:r>
            <a:r>
              <a:rPr lang="en-SG" dirty="0"/>
              <a:t> yang </a:t>
            </a:r>
            <a:r>
              <a:rPr lang="en-SG" dirty="0" err="1"/>
              <a:t>dinilai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10 </a:t>
            </a:r>
            <a:r>
              <a:rPr lang="en-SG" dirty="0" err="1"/>
              <a:t>masing-masing</a:t>
            </a:r>
            <a:r>
              <a:rPr lang="en-SG" dirty="0"/>
              <a:t> </a:t>
            </a:r>
            <a:r>
              <a:rPr lang="en-SG" dirty="0" err="1"/>
              <a:t>diberi</a:t>
            </a:r>
            <a:r>
              <a:rPr lang="en-SG" dirty="0"/>
              <a:t> </a:t>
            </a:r>
            <a:r>
              <a:rPr lang="en-SG" dirty="0" err="1"/>
              <a:t>nomor</a:t>
            </a:r>
            <a:r>
              <a:rPr lang="en-SG" dirty="0"/>
              <a:t> 1, 2, 3, 4,5 ,6, 7, 8, 9,1 0. Data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dilihat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tabel</a:t>
            </a:r>
            <a:r>
              <a:rPr lang="en-SG" dirty="0"/>
              <a:t> </a:t>
            </a:r>
            <a:r>
              <a:rPr lang="en-SG" dirty="0" err="1"/>
              <a:t>dibawah</a:t>
            </a:r>
            <a:r>
              <a:rPr lang="en-SG" dirty="0"/>
              <a:t> </a:t>
            </a:r>
            <a:r>
              <a:rPr lang="en-SG" dirty="0" err="1"/>
              <a:t>ini</a:t>
            </a:r>
            <a:r>
              <a:rPr lang="en-SG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81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2948"/>
            <a:ext cx="7886700" cy="473074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Dua</a:t>
            </a:r>
            <a:r>
              <a:rPr lang="en-US" sz="3200" dirty="0"/>
              <a:t> Orang </a:t>
            </a:r>
            <a:r>
              <a:rPr lang="en-US" sz="3200" dirty="0" err="1"/>
              <a:t>terhadap</a:t>
            </a:r>
            <a:r>
              <a:rPr lang="en-US" sz="3200" dirty="0"/>
              <a:t> 10 </a:t>
            </a:r>
            <a:r>
              <a:rPr lang="en-US" sz="3200" dirty="0" err="1"/>
              <a:t>Makanan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127592"/>
              </p:ext>
            </p:extLst>
          </p:nvPr>
        </p:nvGraphicFramePr>
        <p:xfrm>
          <a:off x="552449" y="1059806"/>
          <a:ext cx="8039101" cy="430986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90750">
                  <a:extLst>
                    <a:ext uri="{9D8B030D-6E8A-4147-A177-3AD203B41FA5}">
                      <a16:colId xmlns:a16="http://schemas.microsoft.com/office/drawing/2014/main" xmlns="" val="1555502415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4193245337"/>
                    </a:ext>
                  </a:extLst>
                </a:gridCol>
                <a:gridCol w="2952751">
                  <a:extLst>
                    <a:ext uri="{9D8B030D-6E8A-4147-A177-3AD203B41FA5}">
                      <a16:colId xmlns:a16="http://schemas.microsoft.com/office/drawing/2014/main" xmlns="" val="1539358974"/>
                    </a:ext>
                  </a:extLst>
                </a:gridCol>
              </a:tblGrid>
              <a:tr h="5362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 err="1">
                          <a:effectLst/>
                          <a:latin typeface="+mn-lt"/>
                        </a:rPr>
                        <a:t>Nilai</a:t>
                      </a:r>
                      <a:r>
                        <a:rPr lang="en-SG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en-SG" sz="1800" dirty="0" err="1">
                          <a:effectLst/>
                          <a:latin typeface="+mn-lt"/>
                        </a:rPr>
                        <a:t>Makanan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 err="1">
                          <a:effectLst/>
                          <a:latin typeface="+mn-lt"/>
                        </a:rPr>
                        <a:t>Nilai</a:t>
                      </a:r>
                      <a:r>
                        <a:rPr lang="en-SG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en-SG" sz="1800" dirty="0" err="1">
                          <a:effectLst/>
                          <a:latin typeface="+mn-lt"/>
                        </a:rPr>
                        <a:t>dari</a:t>
                      </a:r>
                      <a:r>
                        <a:rPr lang="en-SG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en-SG" sz="1800" dirty="0" err="1">
                          <a:effectLst/>
                          <a:latin typeface="+mn-lt"/>
                        </a:rPr>
                        <a:t>Juri</a:t>
                      </a:r>
                      <a:r>
                        <a:rPr lang="en-SG" sz="1800" dirty="0">
                          <a:effectLst/>
                          <a:latin typeface="+mn-lt"/>
                        </a:rPr>
                        <a:t> 1 (X1)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Nilai dari Juri II (X2)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4527713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1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9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8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01668918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2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6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7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3010422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3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5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6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97844189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4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7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8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5618836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5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4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5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15085597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6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3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4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1193004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7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2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2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455000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8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8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9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05635942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9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7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8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5690584"/>
                  </a:ext>
                </a:extLst>
              </a:tr>
              <a:tr h="3773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>
                          <a:effectLst/>
                          <a:latin typeface="+mn-lt"/>
                        </a:rPr>
                        <a:t>10</a:t>
                      </a:r>
                      <a:endParaRPr lang="en-US" sz="1800" b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6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1800" dirty="0">
                          <a:effectLst/>
                          <a:latin typeface="+mn-lt"/>
                        </a:rPr>
                        <a:t>6</a:t>
                      </a:r>
                      <a:endParaRPr lang="en-US" sz="1800" b="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835841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52449" y="5369667"/>
            <a:ext cx="7962901" cy="966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Adakah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kesesuaian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antara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dua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juri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menilai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lomba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SG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makanan</a:t>
            </a:r>
            <a:r>
              <a:rPr lang="en-SG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5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862"/>
            <a:ext cx="8229600" cy="1143000"/>
          </a:xfrm>
        </p:spPr>
        <p:txBody>
          <a:bodyPr/>
          <a:lstStyle/>
          <a:p>
            <a:r>
              <a:rPr lang="en-US" dirty="0" err="1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3050"/>
            <a:ext cx="7886700" cy="4633913"/>
          </a:xfrm>
        </p:spPr>
        <p:txBody>
          <a:bodyPr/>
          <a:lstStyle/>
          <a:p>
            <a:pPr marL="0" indent="0">
              <a:buNone/>
            </a:pPr>
            <a:r>
              <a:rPr lang="en-SG" dirty="0" err="1"/>
              <a:t>Ho</a:t>
            </a:r>
            <a:r>
              <a:rPr lang="en-SG" dirty="0"/>
              <a:t> =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di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dua</a:t>
            </a:r>
            <a:r>
              <a:rPr lang="en-SG" dirty="0"/>
              <a:t> </a:t>
            </a:r>
            <a:r>
              <a:rPr lang="en-SG" dirty="0" err="1"/>
              <a:t>juri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memberikan</a:t>
            </a:r>
            <a:r>
              <a:rPr lang="en-SG" dirty="0"/>
              <a:t> </a:t>
            </a:r>
            <a:r>
              <a:rPr lang="en-SG" dirty="0" err="1"/>
              <a:t>penilaian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lomba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makanan</a:t>
            </a:r>
            <a:endParaRPr lang="en-S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SG" dirty="0"/>
              <a:t>Ha =  </a:t>
            </a:r>
            <a:r>
              <a:rPr lang="en-SG" dirty="0" err="1"/>
              <a:t>Terdapat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di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dua</a:t>
            </a:r>
            <a:r>
              <a:rPr lang="en-SG" dirty="0"/>
              <a:t> </a:t>
            </a:r>
            <a:r>
              <a:rPr lang="en-SG" dirty="0" err="1"/>
              <a:t>juri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memberikan</a:t>
            </a:r>
            <a:r>
              <a:rPr lang="en-SG" dirty="0"/>
              <a:t> </a:t>
            </a:r>
            <a:r>
              <a:rPr lang="en-SG" dirty="0" err="1"/>
              <a:t>penilaian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lomba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makanan</a:t>
            </a:r>
            <a:r>
              <a:rPr lang="en-SG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74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137</TotalTime>
  <Words>540</Words>
  <Application>Microsoft Macintosh PowerPoint</Application>
  <PresentationFormat>On-screen Show (4:3)</PresentationFormat>
  <Paragraphs>217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Cambria Math</vt:lpstr>
      <vt:lpstr>Times New Roman</vt:lpstr>
      <vt:lpstr>Arial</vt:lpstr>
      <vt:lpstr>Calibri</vt:lpstr>
      <vt:lpstr>Template PPT UEU Pertemuan 1 - Copy 1</vt:lpstr>
      <vt:lpstr>PowerPoint Presentation</vt:lpstr>
      <vt:lpstr>UJI KORELASI SPEARMAN</vt:lpstr>
      <vt:lpstr>UJI KORELASI SPEARMAN</vt:lpstr>
      <vt:lpstr>Rumus Uji Korelasi Spearman</vt:lpstr>
      <vt:lpstr>Tabel Penolong</vt:lpstr>
      <vt:lpstr>Tabel Nilai Rho (Uji Spearman)</vt:lpstr>
      <vt:lpstr>Contoh Kasus</vt:lpstr>
      <vt:lpstr>Nilai Dua Orang terhadap 10 Makanan</vt:lpstr>
      <vt:lpstr>Hipotesis</vt:lpstr>
      <vt:lpstr>Tabel Penolong</vt:lpstr>
      <vt:lpstr>Perhitungan :</vt:lpstr>
      <vt:lpstr>Kesimpulan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KORELASI SPEARMAN RANK</dc:title>
  <dc:creator>macbook</dc:creator>
  <cp:lastModifiedBy>Microsoft Office User</cp:lastModifiedBy>
  <cp:revision>13</cp:revision>
  <dcterms:created xsi:type="dcterms:W3CDTF">2016-12-14T08:28:09Z</dcterms:created>
  <dcterms:modified xsi:type="dcterms:W3CDTF">2017-11-27T02:02:43Z</dcterms:modified>
</cp:coreProperties>
</file>