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94660"/>
  </p:normalViewPr>
  <p:slideViewPr>
    <p:cSldViewPr>
      <p:cViewPr varScale="1">
        <p:scale>
          <a:sx n="69" d="100"/>
          <a:sy n="69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9D5EA-D0FA-4D63-B62C-0FEE76EBC28C}" type="datetimeFigureOut">
              <a:rPr lang="id-ID" smtClean="0"/>
              <a:t>16/03/2017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EA03F-77A7-4FE8-B6D1-82CB5848AD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624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9A63F-5730-4A31-9AA4-A3E285FE15DB}" type="slidenum">
              <a:rPr lang="id-ID" smtClean="0"/>
              <a:pPr>
                <a:spcBef>
                  <a:spcPct val="0"/>
                </a:spcBef>
              </a:pPr>
              <a:t>2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529714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CDDEDA-0764-4D68-BE89-231BBB42099E}" type="slidenum">
              <a:rPr lang="id-ID" smtClean="0"/>
              <a:pPr>
                <a:spcBef>
                  <a:spcPct val="0"/>
                </a:spcBef>
              </a:pPr>
              <a:t>11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557928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CDDEDA-0764-4D68-BE89-231BBB42099E}" type="slidenum">
              <a:rPr lang="id-ID" smtClean="0"/>
              <a:pPr>
                <a:spcBef>
                  <a:spcPct val="0"/>
                </a:spcBef>
              </a:pPr>
              <a:t>12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557928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CDDEDA-0764-4D68-BE89-231BBB42099E}" type="slidenum">
              <a:rPr lang="id-ID" smtClean="0"/>
              <a:pPr>
                <a:spcBef>
                  <a:spcPct val="0"/>
                </a:spcBef>
              </a:pPr>
              <a:t>13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557928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CDDEDA-0764-4D68-BE89-231BBB42099E}" type="slidenum">
              <a:rPr lang="id-ID" smtClean="0"/>
              <a:pPr>
                <a:spcBef>
                  <a:spcPct val="0"/>
                </a:spcBef>
              </a:pPr>
              <a:t>14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557928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CDDEDA-0764-4D68-BE89-231BBB42099E}" type="slidenum">
              <a:rPr lang="id-ID" smtClean="0"/>
              <a:pPr>
                <a:spcBef>
                  <a:spcPct val="0"/>
                </a:spcBef>
              </a:pPr>
              <a:t>15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557928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CDDEDA-0764-4D68-BE89-231BBB42099E}" type="slidenum">
              <a:rPr lang="id-ID" smtClean="0"/>
              <a:pPr>
                <a:spcBef>
                  <a:spcPct val="0"/>
                </a:spcBef>
              </a:pPr>
              <a:t>16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557928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CDDEDA-0764-4D68-BE89-231BBB42099E}" type="slidenum">
              <a:rPr lang="id-ID" smtClean="0"/>
              <a:pPr>
                <a:spcBef>
                  <a:spcPct val="0"/>
                </a:spcBef>
              </a:pPr>
              <a:t>17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557928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CDDEDA-0764-4D68-BE89-231BBB42099E}" type="slidenum">
              <a:rPr lang="id-ID" smtClean="0"/>
              <a:pPr>
                <a:spcBef>
                  <a:spcPct val="0"/>
                </a:spcBef>
              </a:pPr>
              <a:t>18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55792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CDDEDA-0764-4D68-BE89-231BBB42099E}" type="slidenum">
              <a:rPr lang="id-ID" smtClean="0"/>
              <a:pPr>
                <a:spcBef>
                  <a:spcPct val="0"/>
                </a:spcBef>
              </a:pPr>
              <a:t>3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557928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CDDEDA-0764-4D68-BE89-231BBB42099E}" type="slidenum">
              <a:rPr lang="id-ID" smtClean="0"/>
              <a:pPr>
                <a:spcBef>
                  <a:spcPct val="0"/>
                </a:spcBef>
              </a:pPr>
              <a:t>4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55792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CDDEDA-0764-4D68-BE89-231BBB42099E}" type="slidenum">
              <a:rPr lang="id-ID" smtClean="0"/>
              <a:pPr>
                <a:spcBef>
                  <a:spcPct val="0"/>
                </a:spcBef>
              </a:pPr>
              <a:t>5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557928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CDDEDA-0764-4D68-BE89-231BBB42099E}" type="slidenum">
              <a:rPr lang="id-ID" smtClean="0"/>
              <a:pPr>
                <a:spcBef>
                  <a:spcPct val="0"/>
                </a:spcBef>
              </a:pPr>
              <a:t>6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557928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CDDEDA-0764-4D68-BE89-231BBB42099E}" type="slidenum">
              <a:rPr lang="id-ID" smtClean="0"/>
              <a:pPr>
                <a:spcBef>
                  <a:spcPct val="0"/>
                </a:spcBef>
              </a:pPr>
              <a:t>7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557928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CDDEDA-0764-4D68-BE89-231BBB42099E}" type="slidenum">
              <a:rPr lang="id-ID" smtClean="0"/>
              <a:pPr>
                <a:spcBef>
                  <a:spcPct val="0"/>
                </a:spcBef>
              </a:pPr>
              <a:t>8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557928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CDDEDA-0764-4D68-BE89-231BBB42099E}" type="slidenum">
              <a:rPr lang="id-ID" smtClean="0"/>
              <a:pPr>
                <a:spcBef>
                  <a:spcPct val="0"/>
                </a:spcBef>
              </a:pPr>
              <a:t>9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557928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CDDEDA-0764-4D68-BE89-231BBB42099E}" type="slidenum">
              <a:rPr lang="id-ID" smtClean="0"/>
              <a:pPr>
                <a:spcBef>
                  <a:spcPct val="0"/>
                </a:spcBef>
              </a:pPr>
              <a:t>10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55792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26E5-574B-4121-A43A-85923062EF22}" type="datetimeFigureOut">
              <a:rPr lang="en-US" smtClean="0"/>
              <a:pPr/>
              <a:t>3/16/2017</a:t>
            </a:fld>
            <a:endParaRPr lang="en-SG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572-6F86-4CAA-9973-627AE7AC6085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26E5-574B-4121-A43A-85923062EF22}" type="datetimeFigureOut">
              <a:rPr lang="en-US" smtClean="0"/>
              <a:pPr/>
              <a:t>3/16/2017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572-6F86-4CAA-9973-627AE7AC6085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26E5-574B-4121-A43A-85923062EF22}" type="datetimeFigureOut">
              <a:rPr lang="en-US" smtClean="0"/>
              <a:pPr/>
              <a:t>3/16/2017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572-6F86-4CAA-9973-627AE7AC6085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26E5-574B-4121-A43A-85923062EF22}" type="datetimeFigureOut">
              <a:rPr lang="en-US" smtClean="0"/>
              <a:pPr/>
              <a:t>3/16/2017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572-6F86-4CAA-9973-627AE7AC6085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26E5-574B-4121-A43A-85923062EF22}" type="datetimeFigureOut">
              <a:rPr lang="en-US" smtClean="0"/>
              <a:pPr/>
              <a:t>3/16/2017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572-6F86-4CAA-9973-627AE7AC6085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26E5-574B-4121-A43A-85923062EF22}" type="datetimeFigureOut">
              <a:rPr lang="en-US" smtClean="0"/>
              <a:pPr/>
              <a:t>3/16/2017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572-6F86-4CAA-9973-627AE7AC6085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26E5-574B-4121-A43A-85923062EF22}" type="datetimeFigureOut">
              <a:rPr lang="en-US" smtClean="0"/>
              <a:pPr/>
              <a:t>3/16/2017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572-6F86-4CAA-9973-627AE7AC6085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26E5-574B-4121-A43A-85923062EF22}" type="datetimeFigureOut">
              <a:rPr lang="en-US" smtClean="0"/>
              <a:pPr/>
              <a:t>3/16/2017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572-6F86-4CAA-9973-627AE7AC6085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26E5-574B-4121-A43A-85923062EF22}" type="datetimeFigureOut">
              <a:rPr lang="en-US" smtClean="0"/>
              <a:pPr/>
              <a:t>3/16/2017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572-6F86-4CAA-9973-627AE7AC6085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26E5-574B-4121-A43A-85923062EF22}" type="datetimeFigureOut">
              <a:rPr lang="en-US" smtClean="0"/>
              <a:pPr/>
              <a:t>3/16/2017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572-6F86-4CAA-9973-627AE7AC6085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26E5-574B-4121-A43A-85923062EF22}" type="datetimeFigureOut">
              <a:rPr lang="en-US" smtClean="0"/>
              <a:pPr/>
              <a:t>3/16/2017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572-6F86-4CAA-9973-627AE7AC6085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86726E5-574B-4121-A43A-85923062EF22}" type="datetimeFigureOut">
              <a:rPr lang="en-US" smtClean="0"/>
              <a:pPr/>
              <a:t>3/16/2017</a:t>
            </a:fld>
            <a:endParaRPr lang="en-S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S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9CAA572-6F86-4CAA-9973-627AE7AC6085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971800" y="3737061"/>
            <a:ext cx="6019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STATISTIK 3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-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PERTEMUAN </a:t>
            </a:r>
            <a:r>
              <a:rPr lang="id-ID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UJI SATU SAMPEL (UJI CHI SQUARE)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Devi Angeliana K SKM., M.PH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Prodi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Kesmas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 &amp; FIKES</a:t>
            </a:r>
          </a:p>
        </p:txBody>
      </p:sp>
    </p:spTree>
    <p:extLst>
      <p:ext uri="{BB962C8B-B14F-4D97-AF65-F5344CB8AC3E}">
        <p14:creationId xmlns:p14="http://schemas.microsoft.com/office/powerpoint/2010/main" val="29836968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71487" y="76470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Chi Square 1 sampel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7247" y="1412776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id-ID" dirty="0" smtClean="0"/>
              <a:t>3. Menentukan nilai X2 tabel</a:t>
            </a:r>
          </a:p>
          <a:p>
            <a:r>
              <a:rPr lang="en-SG" dirty="0" err="1" smtClean="0"/>
              <a:t>Dengan</a:t>
            </a:r>
            <a:r>
              <a:rPr lang="en-SG" dirty="0" smtClean="0"/>
              <a:t> </a:t>
            </a:r>
            <a:r>
              <a:rPr lang="en-SG" dirty="0" err="1" smtClean="0"/>
              <a:t>Ketentuan</a:t>
            </a:r>
            <a:r>
              <a:rPr lang="en-SG" dirty="0" smtClean="0"/>
              <a:t> :</a:t>
            </a:r>
          </a:p>
          <a:p>
            <a:pPr>
              <a:buNone/>
            </a:pPr>
            <a:r>
              <a:rPr lang="en-SG" dirty="0" smtClean="0"/>
              <a:t>	</a:t>
            </a:r>
            <a:r>
              <a:rPr lang="en-SG" dirty="0" err="1" smtClean="0"/>
              <a:t>dk</a:t>
            </a:r>
            <a:r>
              <a:rPr lang="en-SG" dirty="0" smtClean="0"/>
              <a:t> = k</a:t>
            </a:r>
            <a:r>
              <a:rPr lang="en-SG" i="1" dirty="0" smtClean="0"/>
              <a:t> –</a:t>
            </a:r>
            <a:r>
              <a:rPr lang="en-SG" dirty="0" smtClean="0"/>
              <a:t>1 = 2</a:t>
            </a:r>
            <a:r>
              <a:rPr lang="en-SG" i="1" dirty="0" smtClean="0"/>
              <a:t> –</a:t>
            </a:r>
            <a:r>
              <a:rPr lang="en-SG" dirty="0" smtClean="0"/>
              <a:t>1 = 1</a:t>
            </a:r>
          </a:p>
          <a:p>
            <a:pPr>
              <a:buNone/>
            </a:pPr>
            <a:r>
              <a:rPr lang="en-SG" dirty="0" smtClean="0"/>
              <a:t>	</a:t>
            </a:r>
            <a:r>
              <a:rPr lang="en-SG" dirty="0" err="1" smtClean="0">
                <a:latin typeface="Times New Roman"/>
                <a:cs typeface="Times New Roman"/>
              </a:rPr>
              <a:t>Maka</a:t>
            </a:r>
            <a:r>
              <a:rPr lang="en-SG" dirty="0" smtClean="0">
                <a:latin typeface="Times New Roman"/>
                <a:cs typeface="Times New Roman"/>
              </a:rPr>
              <a:t> </a:t>
            </a:r>
            <a:r>
              <a:rPr lang="en-SG" dirty="0" err="1" smtClean="0">
                <a:latin typeface="Times New Roman"/>
                <a:cs typeface="Times New Roman"/>
              </a:rPr>
              <a:t>diperoleh</a:t>
            </a:r>
            <a:r>
              <a:rPr lang="en-SG" dirty="0" smtClean="0">
                <a:latin typeface="Times New Roman"/>
                <a:cs typeface="Times New Roman"/>
              </a:rPr>
              <a:t> X2 </a:t>
            </a:r>
            <a:r>
              <a:rPr lang="en-SG" dirty="0" err="1" smtClean="0">
                <a:latin typeface="Times New Roman"/>
                <a:cs typeface="Times New Roman"/>
              </a:rPr>
              <a:t>tabel</a:t>
            </a:r>
            <a:r>
              <a:rPr lang="en-SG" dirty="0" smtClean="0">
                <a:latin typeface="Times New Roman"/>
                <a:cs typeface="Times New Roman"/>
              </a:rPr>
              <a:t> = </a:t>
            </a:r>
            <a:r>
              <a:rPr lang="en-US" dirty="0" smtClean="0"/>
              <a:t>3,841</a:t>
            </a:r>
            <a:r>
              <a:rPr lang="en-SG" dirty="0" smtClean="0">
                <a:latin typeface="Times New Roman"/>
                <a:cs typeface="Times New Roman"/>
              </a:rPr>
              <a:t> </a:t>
            </a:r>
            <a:endParaRPr lang="en-SG" dirty="0" smtClean="0"/>
          </a:p>
          <a:p>
            <a:pPr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147458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71487" y="598473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Tabel Chi Square 1 sampel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7247" y="1412776"/>
            <a:ext cx="7498080" cy="4800600"/>
          </a:xfrm>
        </p:spPr>
        <p:txBody>
          <a:bodyPr/>
          <a:lstStyle/>
          <a:p>
            <a:pPr>
              <a:buNone/>
            </a:pPr>
            <a:endParaRPr lang="en-SG" dirty="0"/>
          </a:p>
        </p:txBody>
      </p:sp>
      <p:pic>
        <p:nvPicPr>
          <p:cNvPr id="6" name="Content Placeholder 3" descr="chi-sqaure distribution tab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000108"/>
            <a:ext cx="7920880" cy="574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519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71487" y="76470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Chi Square 1 sampel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7246" y="1412776"/>
            <a:ext cx="7623185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dk</a:t>
            </a:r>
            <a:r>
              <a:rPr lang="en-US" dirty="0"/>
              <a:t> = 1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taraf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tetapkan</a:t>
            </a:r>
            <a:r>
              <a:rPr lang="en-US" dirty="0"/>
              <a:t> 5% </a:t>
            </a:r>
            <a:r>
              <a:rPr lang="en-US" dirty="0" err="1"/>
              <a:t>maka</a:t>
            </a:r>
            <a:r>
              <a:rPr lang="en-US" dirty="0"/>
              <a:t> chi </a:t>
            </a:r>
            <a:r>
              <a:rPr lang="en-US" dirty="0" err="1"/>
              <a:t>kuadrat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= 3,841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(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hitung</a:t>
            </a:r>
            <a:r>
              <a:rPr lang="en-US" dirty="0"/>
              <a:t> &gt;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) </a:t>
            </a:r>
            <a:r>
              <a:rPr lang="en-US" dirty="0" err="1"/>
              <a:t>dimana</a:t>
            </a:r>
            <a:r>
              <a:rPr lang="en-US" dirty="0"/>
              <a:t> (33,34 &gt; 3,841)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maka</a:t>
            </a:r>
            <a:r>
              <a:rPr lang="en-US" dirty="0"/>
              <a:t> Ho </a:t>
            </a:r>
            <a:r>
              <a:rPr lang="en-US" dirty="0" err="1"/>
              <a:t>ditolak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 algn="just"/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id-ID" dirty="0"/>
              <a:t>mata kuliah statistik 3 </a:t>
            </a:r>
            <a:r>
              <a:rPr lang="en-US" dirty="0"/>
              <a:t> </a:t>
            </a:r>
            <a:r>
              <a:rPr lang="id-ID" dirty="0"/>
              <a:t>sesi 10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id-ID" dirty="0"/>
              <a:t>11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id-ID" dirty="0"/>
              <a:t>tidak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id-ID" dirty="0"/>
              <a:t>menerima pelajaran</a:t>
            </a:r>
            <a:r>
              <a:rPr lang="en-US" dirty="0"/>
              <a:t>/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id-ID" dirty="0"/>
              <a:t>mata kuliah statistik 3 </a:t>
            </a:r>
            <a:r>
              <a:rPr lang="en-US" dirty="0"/>
              <a:t> </a:t>
            </a:r>
            <a:r>
              <a:rPr lang="id-ID" dirty="0"/>
              <a:t>sesi 10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id-ID" dirty="0"/>
              <a:t>11 </a:t>
            </a:r>
            <a:r>
              <a:rPr lang="en-US" dirty="0" err="1"/>
              <a:t>untuk</a:t>
            </a:r>
            <a:r>
              <a:rPr lang="en-US" dirty="0"/>
              <a:t> m</a:t>
            </a:r>
            <a:r>
              <a:rPr lang="id-ID" dirty="0"/>
              <a:t>enerima pelajaran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459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71487" y="76470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Chi Square 1 sampel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74694" y="3104964"/>
            <a:ext cx="7623185" cy="648072"/>
          </a:xfrm>
        </p:spPr>
        <p:txBody>
          <a:bodyPr>
            <a:normAutofit/>
          </a:bodyPr>
          <a:lstStyle/>
          <a:p>
            <a:r>
              <a:rPr lang="id-ID" dirty="0" smtClean="0"/>
              <a:t>SPSS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281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71487" y="69269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Pengolahan Data SPSS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9552" y="1268760"/>
            <a:ext cx="7920879" cy="5112568"/>
          </a:xfrm>
        </p:spPr>
      </p:pic>
    </p:spTree>
    <p:extLst>
      <p:ext uri="{BB962C8B-B14F-4D97-AF65-F5344CB8AC3E}">
        <p14:creationId xmlns:p14="http://schemas.microsoft.com/office/powerpoint/2010/main" val="11495990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71487" y="69269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Pengolahan Data SPSS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5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12" y="1196752"/>
            <a:ext cx="7934350" cy="50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363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71487" y="69269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Pengolahan Data SPSS (output)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3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1357298"/>
            <a:ext cx="7072361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36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71487" y="69269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340768"/>
            <a:ext cx="7920880" cy="48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SG" dirty="0" err="1"/>
              <a:t>Terlihat</a:t>
            </a:r>
            <a:r>
              <a:rPr lang="en-SG" dirty="0"/>
              <a:t> </a:t>
            </a:r>
            <a:r>
              <a:rPr lang="en-SG" dirty="0" err="1"/>
              <a:t>ada</a:t>
            </a:r>
            <a:r>
              <a:rPr lang="en-SG" dirty="0"/>
              <a:t> </a:t>
            </a:r>
            <a:r>
              <a:rPr lang="en-SG" dirty="0" err="1"/>
              <a:t>dua</a:t>
            </a:r>
            <a:r>
              <a:rPr lang="en-SG" dirty="0"/>
              <a:t> </a:t>
            </a:r>
            <a:r>
              <a:rPr lang="en-SG" dirty="0" err="1"/>
              <a:t>bagian</a:t>
            </a:r>
            <a:r>
              <a:rPr lang="en-SG" dirty="0"/>
              <a:t> output.</a:t>
            </a:r>
          </a:p>
          <a:p>
            <a:pPr algn="just">
              <a:buNone/>
            </a:pPr>
            <a:endParaRPr lang="en-SG" dirty="0"/>
          </a:p>
          <a:p>
            <a:pPr algn="just"/>
            <a:r>
              <a:rPr lang="en-SG" dirty="0" err="1"/>
              <a:t>Pada</a:t>
            </a:r>
            <a:r>
              <a:rPr lang="en-SG" dirty="0"/>
              <a:t> </a:t>
            </a:r>
            <a:r>
              <a:rPr lang="en-SG" dirty="0" err="1"/>
              <a:t>bagian</a:t>
            </a:r>
            <a:r>
              <a:rPr lang="en-SG" dirty="0"/>
              <a:t> </a:t>
            </a:r>
            <a:r>
              <a:rPr lang="en-SG" dirty="0" err="1"/>
              <a:t>pertama</a:t>
            </a:r>
            <a:r>
              <a:rPr lang="en-SG" dirty="0"/>
              <a:t> output, </a:t>
            </a:r>
            <a:r>
              <a:rPr lang="en-SG" dirty="0" err="1"/>
              <a:t>terlihat</a:t>
            </a:r>
            <a:r>
              <a:rPr lang="en-SG" dirty="0"/>
              <a:t> </a:t>
            </a:r>
            <a:r>
              <a:rPr lang="en-SG" dirty="0" err="1"/>
              <a:t>ada</a:t>
            </a:r>
            <a:r>
              <a:rPr lang="en-SG" dirty="0"/>
              <a:t> Expected N. </a:t>
            </a:r>
            <a:r>
              <a:rPr lang="en-SG" dirty="0" err="1"/>
              <a:t>Oleh</a:t>
            </a:r>
            <a:r>
              <a:rPr lang="en-SG" dirty="0"/>
              <a:t> </a:t>
            </a:r>
            <a:r>
              <a:rPr lang="en-SG" dirty="0" err="1"/>
              <a:t>karena</a:t>
            </a:r>
            <a:r>
              <a:rPr lang="en-SG" dirty="0"/>
              <a:t> </a:t>
            </a:r>
            <a:r>
              <a:rPr lang="en-SG" dirty="0" err="1"/>
              <a:t>dipakai</a:t>
            </a:r>
            <a:r>
              <a:rPr lang="en-SG" dirty="0"/>
              <a:t> </a:t>
            </a:r>
            <a:r>
              <a:rPr lang="en-SG" dirty="0" err="1"/>
              <a:t>distribusi</a:t>
            </a:r>
            <a:r>
              <a:rPr lang="en-SG" dirty="0"/>
              <a:t> yang </a:t>
            </a:r>
            <a:r>
              <a:rPr lang="en-SG" dirty="0" err="1"/>
              <a:t>seragam</a:t>
            </a:r>
            <a:r>
              <a:rPr lang="en-SG" dirty="0"/>
              <a:t>, </a:t>
            </a:r>
            <a:r>
              <a:rPr lang="en-SG" dirty="0" err="1"/>
              <a:t>maka</a:t>
            </a:r>
            <a:r>
              <a:rPr lang="en-SG" dirty="0"/>
              <a:t> yang </a:t>
            </a:r>
            <a:r>
              <a:rPr lang="en-SG" dirty="0" err="1"/>
              <a:t>diharapkan</a:t>
            </a:r>
            <a:r>
              <a:rPr lang="en-SG" dirty="0"/>
              <a:t> </a:t>
            </a:r>
            <a:r>
              <a:rPr lang="en-SG" dirty="0" err="1"/>
              <a:t>sama</a:t>
            </a:r>
            <a:r>
              <a:rPr lang="en-SG" dirty="0"/>
              <a:t> rata, </a:t>
            </a:r>
            <a:r>
              <a:rPr lang="en-SG" dirty="0" err="1"/>
              <a:t>yaitu</a:t>
            </a:r>
            <a:r>
              <a:rPr lang="en-SG" dirty="0"/>
              <a:t> 25% (100% </a:t>
            </a:r>
            <a:r>
              <a:rPr lang="en-SG" dirty="0" err="1"/>
              <a:t>dibagi</a:t>
            </a:r>
            <a:r>
              <a:rPr lang="en-SG" dirty="0"/>
              <a:t> 4 </a:t>
            </a:r>
            <a:r>
              <a:rPr lang="en-SG" dirty="0" err="1"/>
              <a:t>warna</a:t>
            </a:r>
            <a:r>
              <a:rPr lang="en-SG" dirty="0"/>
              <a:t>), </a:t>
            </a:r>
            <a:r>
              <a:rPr lang="en-SG" dirty="0" err="1"/>
              <a:t>atau</a:t>
            </a:r>
            <a:r>
              <a:rPr lang="en-SG" dirty="0"/>
              <a:t> </a:t>
            </a:r>
            <a:r>
              <a:rPr lang="en-SG" dirty="0" err="1"/>
              <a:t>dalam</a:t>
            </a:r>
            <a:r>
              <a:rPr lang="en-SG" dirty="0"/>
              <a:t> </a:t>
            </a:r>
            <a:r>
              <a:rPr lang="en-SG" dirty="0" err="1"/>
              <a:t>kasus</a:t>
            </a:r>
            <a:r>
              <a:rPr lang="en-SG" dirty="0"/>
              <a:t> </a:t>
            </a:r>
            <a:r>
              <a:rPr lang="en-SG" dirty="0" err="1"/>
              <a:t>masing-masing</a:t>
            </a:r>
            <a:r>
              <a:rPr lang="en-SG" dirty="0"/>
              <a:t> 25. </a:t>
            </a:r>
            <a:r>
              <a:rPr lang="en-SG" dirty="0" err="1"/>
              <a:t>Sedang</a:t>
            </a:r>
            <a:r>
              <a:rPr lang="en-SG" dirty="0"/>
              <a:t> </a:t>
            </a:r>
            <a:r>
              <a:rPr lang="en-SG" dirty="0" err="1"/>
              <a:t>kolom</a:t>
            </a:r>
            <a:r>
              <a:rPr lang="en-SG" dirty="0"/>
              <a:t> residual </a:t>
            </a:r>
            <a:r>
              <a:rPr lang="en-SG" dirty="0" err="1"/>
              <a:t>adalah</a:t>
            </a:r>
            <a:r>
              <a:rPr lang="en-SG" dirty="0"/>
              <a:t> </a:t>
            </a:r>
            <a:r>
              <a:rPr lang="en-SG" dirty="0" err="1"/>
              <a:t>selisih</a:t>
            </a:r>
            <a:r>
              <a:rPr lang="en-SG" dirty="0"/>
              <a:t> </a:t>
            </a:r>
            <a:r>
              <a:rPr lang="en-SG" dirty="0" err="1"/>
              <a:t>antara</a:t>
            </a:r>
            <a:r>
              <a:rPr lang="en-SG" dirty="0"/>
              <a:t> </a:t>
            </a:r>
            <a:r>
              <a:rPr lang="en-SG" dirty="0" err="1"/>
              <a:t>jumlah</a:t>
            </a:r>
            <a:r>
              <a:rPr lang="en-SG" dirty="0"/>
              <a:t> yang </a:t>
            </a:r>
            <a:r>
              <a:rPr lang="en-SG" dirty="0" err="1"/>
              <a:t>dibeli</a:t>
            </a:r>
            <a:r>
              <a:rPr lang="en-SG" dirty="0"/>
              <a:t> </a:t>
            </a:r>
            <a:r>
              <a:rPr lang="en-SG" dirty="0" err="1"/>
              <a:t>dengan</a:t>
            </a:r>
            <a:r>
              <a:rPr lang="en-SG" dirty="0"/>
              <a:t> </a:t>
            </a:r>
            <a:r>
              <a:rPr lang="en-SG" dirty="0" err="1"/>
              <a:t>jumlah</a:t>
            </a:r>
            <a:r>
              <a:rPr lang="en-SG" dirty="0"/>
              <a:t> yang </a:t>
            </a:r>
            <a:r>
              <a:rPr lang="en-SG" dirty="0" err="1"/>
              <a:t>diharapkan</a:t>
            </a:r>
            <a:r>
              <a:rPr lang="en-SG" dirty="0"/>
              <a:t> (</a:t>
            </a:r>
            <a:r>
              <a:rPr lang="en-SG" dirty="0" err="1"/>
              <a:t>seperti</a:t>
            </a:r>
            <a:r>
              <a:rPr lang="en-SG" dirty="0"/>
              <a:t> </a:t>
            </a:r>
            <a:r>
              <a:rPr lang="en-SG" dirty="0" err="1"/>
              <a:t>pada</a:t>
            </a:r>
            <a:r>
              <a:rPr lang="en-SG" dirty="0"/>
              <a:t> </a:t>
            </a:r>
            <a:r>
              <a:rPr lang="en-SG" dirty="0" err="1"/>
              <a:t>baris</a:t>
            </a:r>
            <a:r>
              <a:rPr lang="en-SG" dirty="0"/>
              <a:t> </a:t>
            </a:r>
            <a:r>
              <a:rPr lang="en-SG" dirty="0" err="1"/>
              <a:t>pertama</a:t>
            </a:r>
            <a:r>
              <a:rPr lang="en-SG" dirty="0"/>
              <a:t> </a:t>
            </a:r>
            <a:r>
              <a:rPr lang="en-SG" dirty="0" err="1"/>
              <a:t>adalah</a:t>
            </a:r>
            <a:r>
              <a:rPr lang="en-SG" dirty="0"/>
              <a:t> 35-25 = 10)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612094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71487" y="3212976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n-SG" sz="3200" dirty="0"/>
              <a:t>TERIMA KASIH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680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323528" y="6021288"/>
            <a:ext cx="8229600" cy="294928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07035175"/>
              </p:ext>
            </p:extLst>
          </p:nvPr>
        </p:nvGraphicFramePr>
        <p:xfrm>
          <a:off x="457186" y="692696"/>
          <a:ext cx="8258202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6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6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63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63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63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21209">
                <a:tc>
                  <a:txBody>
                    <a:bodyPr/>
                    <a:lstStyle/>
                    <a:p>
                      <a:r>
                        <a:rPr lang="en-SG" sz="2000" dirty="0" err="1" smtClean="0"/>
                        <a:t>Skala</a:t>
                      </a:r>
                      <a:r>
                        <a:rPr lang="en-SG" sz="2000" dirty="0" smtClean="0"/>
                        <a:t> data</a:t>
                      </a:r>
                      <a:endParaRPr lang="en-SG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SG" sz="2000" dirty="0" err="1" smtClean="0"/>
                        <a:t>Tidak</a:t>
                      </a:r>
                      <a:r>
                        <a:rPr lang="en-SG" sz="2000" dirty="0" smtClean="0"/>
                        <a:t> </a:t>
                      </a:r>
                      <a:r>
                        <a:rPr lang="en-SG" sz="2000" dirty="0" err="1" smtClean="0"/>
                        <a:t>berpasangan</a:t>
                      </a:r>
                      <a:r>
                        <a:rPr lang="en-SG" sz="2000" dirty="0" smtClean="0"/>
                        <a:t> (Independent)</a:t>
                      </a:r>
                      <a:endParaRPr lang="en-SG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SG" sz="2000" dirty="0" err="1" smtClean="0"/>
                        <a:t>Berpasangan</a:t>
                      </a:r>
                      <a:endParaRPr lang="en-SG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 err="1" smtClean="0"/>
                        <a:t>Korelatif</a:t>
                      </a:r>
                      <a:endParaRPr lang="en-S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5801">
                <a:tc>
                  <a:txBody>
                    <a:bodyPr/>
                    <a:lstStyle/>
                    <a:p>
                      <a:endParaRPr lang="en-SG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 smtClean="0"/>
                        <a:t>2</a:t>
                      </a:r>
                      <a:r>
                        <a:rPr lang="en-SG" sz="2000" baseline="0" dirty="0" smtClean="0"/>
                        <a:t> </a:t>
                      </a:r>
                      <a:r>
                        <a:rPr lang="en-SG" sz="2000" baseline="0" dirty="0" err="1" smtClean="0"/>
                        <a:t>Kelompok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 smtClean="0"/>
                        <a:t>&gt; 2 </a:t>
                      </a:r>
                      <a:r>
                        <a:rPr lang="en-SG" sz="2000" dirty="0" err="1" smtClean="0"/>
                        <a:t>kelompok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 smtClean="0"/>
                        <a:t>2</a:t>
                      </a:r>
                      <a:r>
                        <a:rPr lang="en-SG" sz="2000" baseline="0" dirty="0" smtClean="0"/>
                        <a:t> </a:t>
                      </a:r>
                      <a:r>
                        <a:rPr lang="en-SG" sz="2000" baseline="0" dirty="0" err="1" smtClean="0"/>
                        <a:t>Kelompok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 smtClean="0"/>
                        <a:t>&gt; 2 </a:t>
                      </a:r>
                      <a:r>
                        <a:rPr lang="en-SG" sz="2000" dirty="0" err="1" smtClean="0"/>
                        <a:t>kelompok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8257">
                <a:tc>
                  <a:txBody>
                    <a:bodyPr/>
                    <a:lstStyle/>
                    <a:p>
                      <a:r>
                        <a:rPr lang="en-SG" sz="2000" dirty="0" err="1" smtClean="0"/>
                        <a:t>Numerik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err="1" smtClean="0"/>
                        <a:t>Uji</a:t>
                      </a:r>
                      <a:r>
                        <a:rPr lang="en-SG" sz="2000" dirty="0" smtClean="0"/>
                        <a:t> t </a:t>
                      </a:r>
                      <a:r>
                        <a:rPr lang="en-SG" sz="2000" dirty="0" err="1" smtClean="0"/>
                        <a:t>tidak</a:t>
                      </a:r>
                      <a:r>
                        <a:rPr lang="en-SG" sz="2000" dirty="0" smtClean="0"/>
                        <a:t> </a:t>
                      </a:r>
                      <a:r>
                        <a:rPr lang="en-SG" sz="2000" dirty="0" err="1" smtClean="0"/>
                        <a:t>berpasangan</a:t>
                      </a:r>
                      <a:endParaRPr lang="en-SG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 smtClean="0"/>
                        <a:t>One way </a:t>
                      </a:r>
                      <a:r>
                        <a:rPr lang="en-SG" sz="2000" dirty="0" err="1" smtClean="0"/>
                        <a:t>Anova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err="1" smtClean="0"/>
                        <a:t>Uji</a:t>
                      </a:r>
                      <a:r>
                        <a:rPr lang="en-SG" sz="2000" dirty="0" smtClean="0"/>
                        <a:t> t </a:t>
                      </a:r>
                      <a:r>
                        <a:rPr lang="en-SG" sz="2000" dirty="0" err="1" smtClean="0"/>
                        <a:t>berpasangan</a:t>
                      </a:r>
                      <a:endParaRPr lang="en-SG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 err="1" smtClean="0"/>
                        <a:t>Repeted</a:t>
                      </a:r>
                      <a:r>
                        <a:rPr lang="en-SG" sz="2000" dirty="0" smtClean="0"/>
                        <a:t> </a:t>
                      </a:r>
                      <a:r>
                        <a:rPr lang="en-SG" sz="2000" dirty="0" err="1" smtClean="0"/>
                        <a:t>Anova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/>
                        <a:t>Person</a:t>
                      </a:r>
                    </a:p>
                    <a:p>
                      <a:endParaRPr lang="en-S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5801">
                <a:tc>
                  <a:txBody>
                    <a:bodyPr/>
                    <a:lstStyle/>
                    <a:p>
                      <a:r>
                        <a:rPr lang="en-SG" sz="2000" dirty="0" err="1" smtClean="0"/>
                        <a:t>Kategorik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 smtClean="0"/>
                        <a:t>Mann Whitney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 err="1" smtClean="0"/>
                        <a:t>Kruskall</a:t>
                      </a:r>
                      <a:r>
                        <a:rPr lang="en-SG" sz="2000" dirty="0" smtClean="0"/>
                        <a:t> Wallis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 err="1" smtClean="0"/>
                        <a:t>Wilcoxon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 smtClean="0"/>
                        <a:t>Friedman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 smtClean="0"/>
                        <a:t>Spearman</a:t>
                      </a:r>
                      <a:endParaRPr lang="en-S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7564">
                <a:tc>
                  <a:txBody>
                    <a:bodyPr/>
                    <a:lstStyle/>
                    <a:p>
                      <a:r>
                        <a:rPr lang="en-SG" sz="2000" dirty="0" err="1" smtClean="0"/>
                        <a:t>kategorik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 smtClean="0"/>
                        <a:t>Chi square</a:t>
                      </a:r>
                    </a:p>
                    <a:p>
                      <a:r>
                        <a:rPr lang="en-SG" sz="2000" dirty="0" smtClean="0"/>
                        <a:t>Fisher</a:t>
                      </a:r>
                    </a:p>
                    <a:p>
                      <a:r>
                        <a:rPr lang="en-SG" sz="2000" dirty="0" err="1" smtClean="0"/>
                        <a:t>Kolmogorov-smirnov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 smtClean="0"/>
                        <a:t>Mc </a:t>
                      </a:r>
                      <a:r>
                        <a:rPr lang="en-SG" sz="2000" dirty="0" err="1" smtClean="0"/>
                        <a:t>Nemar</a:t>
                      </a:r>
                      <a:endParaRPr lang="en-SG" sz="2000" dirty="0" smtClean="0"/>
                    </a:p>
                    <a:p>
                      <a:r>
                        <a:rPr lang="en-SG" sz="2000" dirty="0" smtClean="0"/>
                        <a:t>Cochran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dirty="0" err="1" smtClean="0"/>
                        <a:t>Koefisien</a:t>
                      </a:r>
                      <a:r>
                        <a:rPr lang="en-SG" sz="2000" dirty="0" smtClean="0"/>
                        <a:t> </a:t>
                      </a:r>
                      <a:r>
                        <a:rPr lang="en-SG" sz="2000" dirty="0" err="1" smtClean="0"/>
                        <a:t>Kontigensi</a:t>
                      </a:r>
                      <a:endParaRPr lang="en-S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8056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71487" y="1073834"/>
            <a:ext cx="8229600" cy="685800"/>
          </a:xfrm>
        </p:spPr>
        <p:txBody>
          <a:bodyPr/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Chi Square 1 sampel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685800" y="2492896"/>
            <a:ext cx="822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None/>
            </a:pPr>
            <a:r>
              <a:rPr lang="en-US" sz="3200" dirty="0" err="1"/>
              <a:t>Tujuan</a:t>
            </a:r>
            <a:r>
              <a:rPr lang="en-US" sz="3200" dirty="0"/>
              <a:t>:</a:t>
            </a:r>
          </a:p>
          <a:p>
            <a:pPr algn="just">
              <a:buNone/>
            </a:pPr>
            <a:r>
              <a:rPr lang="en-US" sz="3200" dirty="0"/>
              <a:t>	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membandingkan</a:t>
            </a:r>
            <a:r>
              <a:rPr lang="en-US" sz="3200" dirty="0"/>
              <a:t> </a:t>
            </a:r>
            <a:r>
              <a:rPr lang="en-US" sz="3200" dirty="0" err="1"/>
              <a:t>sekelompok</a:t>
            </a:r>
            <a:r>
              <a:rPr lang="en-US" sz="3200" dirty="0"/>
              <a:t> </a:t>
            </a:r>
            <a:r>
              <a:rPr lang="en-US" sz="3200" dirty="0" err="1"/>
              <a:t>frekuensi</a:t>
            </a:r>
            <a:r>
              <a:rPr lang="en-US" sz="3200" dirty="0"/>
              <a:t> yang </a:t>
            </a:r>
            <a:r>
              <a:rPr lang="en-US" sz="3200" dirty="0" err="1"/>
              <a:t>diamati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kelompok</a:t>
            </a:r>
            <a:r>
              <a:rPr lang="en-US" sz="3200" dirty="0"/>
              <a:t> </a:t>
            </a:r>
            <a:r>
              <a:rPr lang="en-US" sz="3200" dirty="0" err="1"/>
              <a:t>frekuensi</a:t>
            </a:r>
            <a:r>
              <a:rPr lang="en-US" sz="3200" dirty="0"/>
              <a:t> yang </a:t>
            </a:r>
            <a:r>
              <a:rPr lang="en-US" sz="3200" dirty="0" err="1"/>
              <a:t>diharapkan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63305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71487" y="764704"/>
            <a:ext cx="8229600" cy="685800"/>
          </a:xfrm>
        </p:spPr>
        <p:txBody>
          <a:bodyPr/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Chi Square 1 sampel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471487" y="1340768"/>
            <a:ext cx="8229600" cy="353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sz="3200" dirty="0"/>
              <a:t>Chi </a:t>
            </a:r>
            <a:r>
              <a:rPr lang="en-US" sz="3200" dirty="0" err="1"/>
              <a:t>Kuadrat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sample,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teknik</a:t>
            </a:r>
            <a:r>
              <a:rPr lang="en-US" sz="3200" dirty="0"/>
              <a:t> </a:t>
            </a:r>
            <a:r>
              <a:rPr lang="en-US" sz="3200" dirty="0" err="1"/>
              <a:t>statistik</a:t>
            </a:r>
            <a:r>
              <a:rPr lang="en-US" sz="3200" dirty="0"/>
              <a:t> yang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menguji</a:t>
            </a:r>
            <a:r>
              <a:rPr lang="en-US" sz="3200" dirty="0"/>
              <a:t> </a:t>
            </a:r>
            <a:r>
              <a:rPr lang="en-US" sz="3200" dirty="0" err="1"/>
              <a:t>hipotesis</a:t>
            </a:r>
            <a:r>
              <a:rPr lang="en-US" sz="3200" dirty="0"/>
              <a:t> </a:t>
            </a:r>
            <a:r>
              <a:rPr lang="en-US" sz="3200" dirty="0" err="1"/>
              <a:t>bila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populasi</a:t>
            </a:r>
            <a:r>
              <a:rPr lang="en-US" sz="3200" dirty="0"/>
              <a:t> </a:t>
            </a:r>
            <a:r>
              <a:rPr lang="en-US" sz="3200" dirty="0" err="1"/>
              <a:t>terdiri</a:t>
            </a:r>
            <a:r>
              <a:rPr lang="en-US" sz="3200" dirty="0"/>
              <a:t> </a:t>
            </a:r>
            <a:r>
              <a:rPr lang="en-US" sz="3200" dirty="0" err="1"/>
              <a:t>atas</a:t>
            </a:r>
            <a:r>
              <a:rPr lang="en-US" sz="3200" dirty="0"/>
              <a:t> </a:t>
            </a:r>
            <a:r>
              <a:rPr lang="en-US" sz="3200" dirty="0" err="1"/>
              <a:t>dua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kelas</a:t>
            </a:r>
            <a:r>
              <a:rPr lang="en-US" sz="3200" dirty="0"/>
              <a:t>, data </a:t>
            </a:r>
            <a:r>
              <a:rPr lang="en-US" sz="3200" dirty="0" err="1">
                <a:solidFill>
                  <a:srgbClr val="FF0000"/>
                </a:solidFill>
              </a:rPr>
              <a:t>berbentuk</a:t>
            </a:r>
            <a:r>
              <a:rPr lang="en-US" sz="3200" dirty="0">
                <a:solidFill>
                  <a:srgbClr val="FF0000"/>
                </a:solidFill>
              </a:rPr>
              <a:t> nominal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sampelnya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besar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US" sz="3200" dirty="0" err="1"/>
              <a:t>Rumus</a:t>
            </a:r>
            <a:r>
              <a:rPr lang="en-US" sz="3200" dirty="0"/>
              <a:t> </a:t>
            </a:r>
            <a:r>
              <a:rPr lang="en-US" sz="3200" dirty="0" err="1"/>
              <a:t>Dasar</a:t>
            </a:r>
            <a:r>
              <a:rPr lang="en-US" sz="3200" dirty="0"/>
              <a:t> Chi </a:t>
            </a:r>
            <a:r>
              <a:rPr lang="en-US" sz="3200" dirty="0" err="1"/>
              <a:t>Kuadrat</a:t>
            </a:r>
            <a:endParaRPr lang="en-US" sz="3200" dirty="0"/>
          </a:p>
          <a:p>
            <a:pPr algn="just">
              <a:buFont typeface="Wingdings" pitchFamily="2" charset="2"/>
              <a:buNone/>
            </a:pPr>
            <a:r>
              <a:rPr lang="en-US" sz="3200" dirty="0"/>
              <a:t>	</a:t>
            </a:r>
            <a:endParaRPr lang="en-US" sz="3200" dirty="0">
              <a:cs typeface="Arial" charset="0"/>
              <a:sym typeface="Symbol" pitchFamily="18" charset="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445452"/>
              </p:ext>
            </p:extLst>
          </p:nvPr>
        </p:nvGraphicFramePr>
        <p:xfrm>
          <a:off x="611560" y="4437112"/>
          <a:ext cx="2786062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5" imgW="1117440" imgH="457200" progId="Equation.3">
                  <p:embed/>
                </p:oleObj>
              </mc:Choice>
              <mc:Fallback>
                <p:oleObj name="Equation" r:id="rId5" imgW="111744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437112"/>
                        <a:ext cx="2786062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83968" y="4437112"/>
            <a:ext cx="3962400" cy="161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Dimana</a:t>
            </a:r>
            <a:r>
              <a:rPr lang="en-US" dirty="0"/>
              <a:t> :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2</a:t>
            </a:r>
            <a:r>
              <a:rPr lang="en-US" dirty="0">
                <a:sym typeface="Symbol" pitchFamily="18" charset="2"/>
              </a:rPr>
              <a:t>  = Chi </a:t>
            </a:r>
            <a:r>
              <a:rPr lang="en-US" dirty="0" err="1">
                <a:sym typeface="Symbol" pitchFamily="18" charset="2"/>
              </a:rPr>
              <a:t>kuadrat</a:t>
            </a:r>
            <a:endParaRPr lang="en-US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dirty="0" err="1">
                <a:sym typeface="Symbol" pitchFamily="18" charset="2"/>
              </a:rPr>
              <a:t>F</a:t>
            </a:r>
            <a:r>
              <a:rPr lang="en-US" baseline="-25000" dirty="0" err="1">
                <a:sym typeface="Symbol" pitchFamily="18" charset="2"/>
              </a:rPr>
              <a:t>o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dirty="0" err="1">
                <a:sym typeface="Symbol" pitchFamily="18" charset="2"/>
              </a:rPr>
              <a:t>Frekuensi</a:t>
            </a:r>
            <a:r>
              <a:rPr lang="en-US" dirty="0">
                <a:sym typeface="Symbol" pitchFamily="18" charset="2"/>
              </a:rPr>
              <a:t> yang </a:t>
            </a:r>
            <a:r>
              <a:rPr lang="en-US" dirty="0" err="1">
                <a:sym typeface="Symbol" pitchFamily="18" charset="2"/>
              </a:rPr>
              <a:t>diobservasi</a:t>
            </a:r>
            <a:endParaRPr lang="en-US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dirty="0" err="1">
                <a:sym typeface="Symbol" pitchFamily="18" charset="2"/>
              </a:rPr>
              <a:t>F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dirty="0" err="1">
                <a:sym typeface="Symbol" pitchFamily="18" charset="2"/>
              </a:rPr>
              <a:t>Frekuensi</a:t>
            </a:r>
            <a:r>
              <a:rPr lang="en-US" dirty="0">
                <a:sym typeface="Symbol" pitchFamily="18" charset="2"/>
              </a:rPr>
              <a:t> yang </a:t>
            </a:r>
            <a:r>
              <a:rPr lang="en-US" dirty="0" err="1">
                <a:sym typeface="Symbol" pitchFamily="18" charset="2"/>
              </a:rPr>
              <a:t>diharapkan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id-ID" dirty="0" smtClean="0"/>
              <a:t>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688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71487" y="764704"/>
            <a:ext cx="8229600" cy="685800"/>
          </a:xfrm>
        </p:spPr>
        <p:txBody>
          <a:bodyPr/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Chi Square 1 sampel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251520" y="1659260"/>
            <a:ext cx="8229600" cy="353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/>
            <a:r>
              <a:rPr lang="id-ID" sz="2800" dirty="0" err="1" smtClean="0"/>
              <a:t>D</a:t>
            </a:r>
            <a:r>
              <a:rPr lang="en-US" sz="2800" dirty="0" err="1" smtClean="0"/>
              <a:t>ilakukan</a:t>
            </a:r>
            <a:r>
              <a:rPr lang="en-US" sz="2800" dirty="0" smtClean="0"/>
              <a:t> </a:t>
            </a:r>
            <a:r>
              <a:rPr lang="en-US" sz="2800" dirty="0" err="1"/>
              <a:t>pengumpulan</a:t>
            </a:r>
            <a:r>
              <a:rPr lang="en-US" sz="2800" dirty="0"/>
              <a:t> data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mengetahui</a:t>
            </a:r>
            <a:r>
              <a:rPr lang="en-US" sz="2800" dirty="0"/>
              <a:t> </a:t>
            </a: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kemungkinan</a:t>
            </a:r>
            <a:r>
              <a:rPr lang="en-US" sz="2800" dirty="0"/>
              <a:t> </a:t>
            </a:r>
            <a:r>
              <a:rPr lang="en-US" sz="2800" dirty="0" smtClean="0"/>
              <a:t>ma</a:t>
            </a:r>
            <a:r>
              <a:rPr lang="id-ID" sz="2800" dirty="0" smtClean="0"/>
              <a:t>hasiswa</a:t>
            </a:r>
            <a:r>
              <a:rPr lang="en-US" sz="2800" dirty="0" smtClean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memilih</a:t>
            </a:r>
            <a:r>
              <a:rPr lang="en-US" sz="2800" dirty="0"/>
              <a:t> </a:t>
            </a:r>
            <a:r>
              <a:rPr lang="id-ID" sz="2800" dirty="0" smtClean="0"/>
              <a:t>mata kuliah statistik 3 </a:t>
            </a:r>
            <a:r>
              <a:rPr lang="en-US" sz="2800" dirty="0" smtClean="0"/>
              <a:t> </a:t>
            </a:r>
            <a:r>
              <a:rPr lang="id-ID" sz="2800" dirty="0" smtClean="0"/>
              <a:t>sesi 10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id-ID" sz="2800" dirty="0" smtClean="0"/>
              <a:t>11</a:t>
            </a:r>
            <a:r>
              <a:rPr lang="en-US" sz="2800" dirty="0" smtClean="0"/>
              <a:t>. </a:t>
            </a:r>
            <a:r>
              <a:rPr lang="en-US" sz="2800" dirty="0" err="1"/>
              <a:t>Sampel</a:t>
            </a:r>
            <a:r>
              <a:rPr lang="en-US" sz="2800" dirty="0"/>
              <a:t> </a:t>
            </a:r>
            <a:r>
              <a:rPr lang="en-US" sz="2800" dirty="0" err="1"/>
              <a:t>diambil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random </a:t>
            </a:r>
            <a:r>
              <a:rPr lang="en-US" sz="2800" dirty="0" err="1"/>
              <a:t>sebanyak</a:t>
            </a:r>
            <a:r>
              <a:rPr lang="en-US" sz="2800" dirty="0"/>
              <a:t> 300 orang. Dari </a:t>
            </a:r>
            <a:r>
              <a:rPr lang="en-US" sz="2800" dirty="0" err="1"/>
              <a:t>sampel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ternyata</a:t>
            </a:r>
            <a:r>
              <a:rPr lang="en-US" sz="2800" dirty="0"/>
              <a:t> 200 orang </a:t>
            </a:r>
            <a:r>
              <a:rPr lang="en-US" sz="2800" dirty="0" err="1"/>
              <a:t>memilih</a:t>
            </a:r>
            <a:r>
              <a:rPr lang="en-US" sz="2800" dirty="0"/>
              <a:t> </a:t>
            </a:r>
            <a:r>
              <a:rPr lang="id-ID" sz="2800" dirty="0" smtClean="0"/>
              <a:t>sesi 10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/>
              <a:t>100 orang </a:t>
            </a:r>
            <a:r>
              <a:rPr lang="en-US" sz="2800" dirty="0" err="1"/>
              <a:t>memilih</a:t>
            </a:r>
            <a:r>
              <a:rPr lang="en-US" sz="2800" dirty="0"/>
              <a:t> </a:t>
            </a:r>
            <a:r>
              <a:rPr lang="id-ID" sz="2800" dirty="0" smtClean="0"/>
              <a:t>sesi 11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52918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71487" y="76470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Chi Square 1 sampel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683568" y="1628800"/>
            <a:ext cx="752319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sz="2400" dirty="0" err="1"/>
              <a:t>Langkah-langkah</a:t>
            </a:r>
            <a:r>
              <a:rPr lang="en-US" sz="2400" dirty="0"/>
              <a:t> :</a:t>
            </a:r>
          </a:p>
          <a:p>
            <a:pPr marL="514350" indent="-514350" algn="just">
              <a:buAutoNum type="arabicPeriod"/>
            </a:pPr>
            <a:r>
              <a:rPr lang="en-US" sz="2400" dirty="0" err="1" smtClean="0"/>
              <a:t>Hipotesis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pPr algn="just"/>
            <a:r>
              <a:rPr lang="id-ID" sz="2400" dirty="0" smtClean="0"/>
              <a:t>	</a:t>
            </a:r>
            <a:r>
              <a:rPr lang="en-US" sz="2400" dirty="0" smtClean="0"/>
              <a:t>Ho </a:t>
            </a:r>
            <a:r>
              <a:rPr lang="en-US" sz="2400" dirty="0"/>
              <a:t>: </a:t>
            </a:r>
            <a:r>
              <a:rPr lang="en-US" sz="2400" dirty="0" err="1"/>
              <a:t>Peluang</a:t>
            </a:r>
            <a:r>
              <a:rPr lang="en-US" sz="2400" dirty="0"/>
              <a:t> </a:t>
            </a:r>
            <a:r>
              <a:rPr lang="id-ID" sz="2400" dirty="0"/>
              <a:t>mata kuliah statistik 3 </a:t>
            </a:r>
            <a:r>
              <a:rPr lang="en-US" sz="2400" dirty="0"/>
              <a:t> </a:t>
            </a:r>
            <a:r>
              <a:rPr lang="id-ID" sz="2400" dirty="0"/>
              <a:t>sesi 10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id-ID" sz="2400" dirty="0" smtClean="0"/>
              <a:t>	11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id-ID" sz="2400" dirty="0" smtClean="0"/>
              <a:t>menerima pelajaran</a:t>
            </a:r>
            <a:r>
              <a:rPr lang="en-US" sz="2400" dirty="0" smtClean="0"/>
              <a:t>/ </a:t>
            </a:r>
            <a:r>
              <a:rPr lang="id-ID" sz="2400" dirty="0" smtClean="0"/>
              <a:t>	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id-ID" sz="2400" dirty="0" smtClean="0"/>
              <a:t>	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</a:t>
            </a:r>
            <a:r>
              <a:rPr lang="id-ID" sz="2400" dirty="0"/>
              <a:t>mata kuliah </a:t>
            </a:r>
            <a:r>
              <a:rPr lang="id-ID" sz="2400" dirty="0" smtClean="0"/>
              <a:t>	statistik </a:t>
            </a:r>
            <a:r>
              <a:rPr lang="id-ID" sz="2400" dirty="0"/>
              <a:t>3 </a:t>
            </a:r>
            <a:r>
              <a:rPr lang="en-US" sz="2400" dirty="0"/>
              <a:t> </a:t>
            </a:r>
            <a:r>
              <a:rPr lang="id-ID" sz="2400" dirty="0"/>
              <a:t>sesi 10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id-ID" sz="2400" dirty="0"/>
              <a:t>11 </a:t>
            </a:r>
            <a:r>
              <a:rPr lang="en-US" sz="2400" dirty="0" err="1" smtClean="0"/>
              <a:t>untuk</a:t>
            </a:r>
            <a:r>
              <a:rPr lang="en-US" sz="2400" dirty="0" smtClean="0"/>
              <a:t> m</a:t>
            </a:r>
            <a:r>
              <a:rPr lang="id-ID" sz="2400" dirty="0" smtClean="0"/>
              <a:t>enerima 	pelajaran</a:t>
            </a:r>
            <a:endParaRPr lang="en-US" sz="2400" dirty="0"/>
          </a:p>
          <a:p>
            <a:pPr algn="just"/>
            <a:r>
              <a:rPr lang="id-ID" sz="2400" dirty="0" smtClean="0"/>
              <a:t>	</a:t>
            </a:r>
            <a:r>
              <a:rPr lang="en-US" sz="2400" dirty="0" smtClean="0"/>
              <a:t>Ha </a:t>
            </a:r>
            <a:r>
              <a:rPr lang="en-US" sz="2400" dirty="0"/>
              <a:t>: </a:t>
            </a:r>
            <a:r>
              <a:rPr lang="en-US" sz="2400" dirty="0" err="1"/>
              <a:t>Peluang</a:t>
            </a:r>
            <a:r>
              <a:rPr lang="en-US" sz="2400" dirty="0"/>
              <a:t> </a:t>
            </a:r>
            <a:r>
              <a:rPr lang="id-ID" sz="2400" dirty="0"/>
              <a:t>mata kuliah statistik 3 </a:t>
            </a:r>
            <a:r>
              <a:rPr lang="en-US" sz="2400" dirty="0"/>
              <a:t> </a:t>
            </a:r>
            <a:r>
              <a:rPr lang="id-ID" sz="2400" dirty="0"/>
              <a:t>sesi 10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id-ID" sz="2400" dirty="0"/>
              <a:t>	11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id-ID" sz="2400" dirty="0" smtClean="0"/>
              <a:t>tidak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id-ID" sz="2400" dirty="0"/>
              <a:t>menerima pelajaran</a:t>
            </a:r>
            <a:r>
              <a:rPr lang="en-US" sz="2400" dirty="0"/>
              <a:t>/ </a:t>
            </a:r>
            <a:r>
              <a:rPr lang="id-ID" sz="2400" dirty="0"/>
              <a:t>	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</a:t>
            </a:r>
            <a:r>
              <a:rPr lang="id-ID" sz="2400" dirty="0"/>
              <a:t>mata kuliah 	statistik 3 </a:t>
            </a:r>
            <a:r>
              <a:rPr lang="en-US" sz="2400" dirty="0"/>
              <a:t> </a:t>
            </a:r>
            <a:r>
              <a:rPr lang="id-ID" sz="2400" dirty="0"/>
              <a:t>sesi 10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id-ID" sz="2400" dirty="0"/>
              <a:t>11 </a:t>
            </a:r>
            <a:r>
              <a:rPr lang="en-US" sz="2400" dirty="0" err="1"/>
              <a:t>untuk</a:t>
            </a:r>
            <a:r>
              <a:rPr lang="en-US" sz="2400" dirty="0"/>
              <a:t> m</a:t>
            </a:r>
            <a:r>
              <a:rPr lang="id-ID" sz="2400" dirty="0"/>
              <a:t>enerima 	pelajaran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98163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71487" y="76470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Chi Square 1 sampel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539552" y="116632"/>
            <a:ext cx="7523196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None/>
            </a:pPr>
            <a:r>
              <a:rPr lang="en-US" sz="2400" dirty="0"/>
              <a:t>2. </a:t>
            </a:r>
            <a:r>
              <a:rPr lang="en-US" sz="2400" dirty="0" err="1"/>
              <a:t>Uji</a:t>
            </a:r>
            <a:r>
              <a:rPr lang="en-US" sz="2400" dirty="0"/>
              <a:t> </a:t>
            </a:r>
            <a:r>
              <a:rPr lang="en-US" sz="2400" dirty="0" err="1"/>
              <a:t>Statistik</a:t>
            </a:r>
            <a:endParaRPr lang="en-US" sz="2400" dirty="0"/>
          </a:p>
          <a:p>
            <a:pPr algn="just"/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pembuktian</a:t>
            </a:r>
            <a:r>
              <a:rPr lang="en-US" sz="2400" dirty="0"/>
              <a:t> </a:t>
            </a:r>
            <a:r>
              <a:rPr lang="en-US" sz="2400" dirty="0" err="1"/>
              <a:t>hipotesis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data </a:t>
            </a:r>
            <a:r>
              <a:rPr lang="en-US" sz="2400" dirty="0" err="1"/>
              <a:t>disusun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  <a:endParaRPr lang="en-US" sz="2400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53066422"/>
              </p:ext>
            </p:extLst>
          </p:nvPr>
        </p:nvGraphicFramePr>
        <p:xfrm>
          <a:off x="685800" y="3048000"/>
          <a:ext cx="7543800" cy="2762886"/>
        </p:xfrm>
        <a:graphic>
          <a:graphicData uri="http://schemas.openxmlformats.org/drawingml/2006/table">
            <a:tbl>
              <a:tblPr/>
              <a:tblGrid>
                <a:gridCol w="2365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Fisioterapis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Frekuensi yang diperoleh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Frekuensi yang diharapkan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Sesi 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Sesi 11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Jumlah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1462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71487" y="76470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Chi Square 1 sampel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14280228"/>
              </p:ext>
            </p:extLst>
          </p:nvPr>
        </p:nvGraphicFramePr>
        <p:xfrm>
          <a:off x="611560" y="1412776"/>
          <a:ext cx="3857625" cy="1209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Equation" r:id="rId5" imgW="1117115" imgH="482391" progId="Equation.3">
                  <p:embed/>
                </p:oleObj>
              </mc:Choice>
              <mc:Fallback>
                <p:oleObj name="Equation" r:id="rId5" imgW="1117115" imgH="482391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12776"/>
                        <a:ext cx="3857625" cy="1209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025089"/>
              </p:ext>
            </p:extLst>
          </p:nvPr>
        </p:nvGraphicFramePr>
        <p:xfrm>
          <a:off x="683568" y="2492896"/>
          <a:ext cx="475252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Equation" r:id="rId7" imgW="2032000" imgH="1676400" progId="Equation.3">
                  <p:embed/>
                </p:oleObj>
              </mc:Choice>
              <mc:Fallback>
                <p:oleObj name="Equation" r:id="rId7" imgW="2032000" imgH="167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492896"/>
                        <a:ext cx="4752528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086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71487" y="76470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Chi Square 1 sampel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3"/>
          <p:cNvGraphicFramePr>
            <a:graphicFrameLocks/>
          </p:cNvGraphicFramePr>
          <p:nvPr/>
        </p:nvGraphicFramePr>
        <p:xfrm>
          <a:off x="381000" y="2057400"/>
          <a:ext cx="8229600" cy="3480626"/>
        </p:xfrm>
        <a:graphic>
          <a:graphicData uri="http://schemas.openxmlformats.org/drawingml/2006/table">
            <a:tbl>
              <a:tblPr/>
              <a:tblGrid>
                <a:gridCol w="1787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4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83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Fisioterapis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-f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(f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-f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(f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-f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wanita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16,67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Jumlah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33,34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8473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614</TotalTime>
  <Words>461</Words>
  <Application>Microsoft Office PowerPoint</Application>
  <PresentationFormat>On-screen Show (4:3)</PresentationFormat>
  <Paragraphs>131</Paragraphs>
  <Slides>18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Solstice</vt:lpstr>
      <vt:lpstr>Microsoft Equation 3.0</vt:lpstr>
      <vt:lpstr>Equation</vt:lpstr>
      <vt:lpstr>PowerPoint Presentation</vt:lpstr>
      <vt:lpstr>PowerPoint Presentation</vt:lpstr>
      <vt:lpstr>Chi Square 1 sampel</vt:lpstr>
      <vt:lpstr>Chi Square 1 sampel</vt:lpstr>
      <vt:lpstr>Chi Square 1 sampel</vt:lpstr>
      <vt:lpstr>Chi Square 1 sampel</vt:lpstr>
      <vt:lpstr>Chi Square 1 sampel</vt:lpstr>
      <vt:lpstr>Chi Square 1 sampel</vt:lpstr>
      <vt:lpstr>Chi Square 1 sampel</vt:lpstr>
      <vt:lpstr>Chi Square 1 sampel</vt:lpstr>
      <vt:lpstr>Tabel Chi Square 1 sampel</vt:lpstr>
      <vt:lpstr>Chi Square 1 sampel</vt:lpstr>
      <vt:lpstr>Chi Square 1 sampel</vt:lpstr>
      <vt:lpstr>Pengolahan Data SPSS</vt:lpstr>
      <vt:lpstr>Pengolahan Data SPSS</vt:lpstr>
      <vt:lpstr>Pengolahan Data SPSS (output)</vt:lpstr>
      <vt:lpstr>Analisis</vt:lpstr>
      <vt:lpstr>TERIMA KASIH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Uji Statistik untuk 1 Sample  (Non Parametrik)</dc:title>
  <dc:creator>user</dc:creator>
  <cp:lastModifiedBy>Devi Angeliana</cp:lastModifiedBy>
  <cp:revision>66</cp:revision>
  <dcterms:created xsi:type="dcterms:W3CDTF">2015-09-24T23:59:30Z</dcterms:created>
  <dcterms:modified xsi:type="dcterms:W3CDTF">2017-03-16T08:05:09Z</dcterms:modified>
</cp:coreProperties>
</file>