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p:restoredTop sz="93162" autoAdjust="0"/>
  </p:normalViewPr>
  <p:slideViewPr>
    <p:cSldViewPr>
      <p:cViewPr varScale="1">
        <p:scale>
          <a:sx n="70" d="100"/>
          <a:sy n="70" d="100"/>
        </p:scale>
        <p:origin x="184"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032103-62DD-4090-A065-0B8C63E58CEF}" type="datetimeFigureOut">
              <a:rPr lang="en-US" smtClean="0"/>
              <a:pPr/>
              <a:t>9/25/17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C0A40-BB10-4E00-A65E-204EBF8AF45C}" type="slidenum">
              <a:rPr lang="en-SG" smtClean="0"/>
              <a:pPr/>
              <a:t>‹#›</a:t>
            </a:fld>
            <a:endParaRPr lang="en-SG"/>
          </a:p>
        </p:txBody>
      </p:sp>
    </p:spTree>
    <p:extLst>
      <p:ext uri="{BB962C8B-B14F-4D97-AF65-F5344CB8AC3E}">
        <p14:creationId xmlns:p14="http://schemas.microsoft.com/office/powerpoint/2010/main" val="135710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2FF998-5BAC-441E-AD8D-A7A65779C81A}" type="datetimeFigureOut">
              <a:rPr lang="en-US" smtClean="0"/>
              <a:pPr/>
              <a:t>9/25/17</a:t>
            </a:fld>
            <a:endParaRPr lang="en-SG"/>
          </a:p>
        </p:txBody>
      </p:sp>
      <p:sp>
        <p:nvSpPr>
          <p:cNvPr id="17" name="Footer Placeholder 16"/>
          <p:cNvSpPr>
            <a:spLocks noGrp="1"/>
          </p:cNvSpPr>
          <p:nvPr>
            <p:ph type="ftr" sz="quarter" idx="11"/>
          </p:nvPr>
        </p:nvSpPr>
        <p:spPr/>
        <p:txBody>
          <a:bodyPr/>
          <a:lstStyle/>
          <a:p>
            <a:endParaRPr lang="en-S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6DBC1DD-17D4-4161-AED6-E5D3DE058C2D}" type="slidenum">
              <a:rPr lang="en-SG" smtClean="0"/>
              <a:pPr/>
              <a:t>‹#›</a:t>
            </a:fld>
            <a:endParaRPr lang="en-S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2FF998-5BAC-441E-AD8D-A7A65779C81A}" type="datetimeFigureOut">
              <a:rPr lang="en-US" smtClean="0"/>
              <a:pPr/>
              <a:t>9/25/17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DBC1DD-17D4-4161-AED6-E5D3DE058C2D}"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2FF998-5BAC-441E-AD8D-A7A65779C81A}" type="datetimeFigureOut">
              <a:rPr lang="en-US" smtClean="0"/>
              <a:pPr/>
              <a:t>9/25/17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DBC1DD-17D4-4161-AED6-E5D3DE058C2D}"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2FF998-5BAC-441E-AD8D-A7A65779C81A}" type="datetimeFigureOut">
              <a:rPr lang="en-US" smtClean="0"/>
              <a:pPr/>
              <a:t>9/25/17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6DBC1DD-17D4-4161-AED6-E5D3DE058C2D}" type="slidenum">
              <a:rPr lang="en-SG" smtClean="0"/>
              <a:pPr/>
              <a:t>‹#›</a:t>
            </a:fld>
            <a:endParaRPr lang="en-S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2FF998-5BAC-441E-AD8D-A7A65779C81A}" type="datetimeFigureOut">
              <a:rPr lang="en-US" smtClean="0"/>
              <a:pPr/>
              <a:t>9/25/17</a:t>
            </a:fld>
            <a:endParaRPr lang="en-SG"/>
          </a:p>
        </p:txBody>
      </p:sp>
      <p:sp>
        <p:nvSpPr>
          <p:cNvPr id="5" name="Footer Placeholder 4"/>
          <p:cNvSpPr>
            <a:spLocks noGrp="1"/>
          </p:cNvSpPr>
          <p:nvPr>
            <p:ph type="ftr" sz="quarter" idx="11"/>
          </p:nvPr>
        </p:nvSpPr>
        <p:spPr>
          <a:xfrm>
            <a:off x="800100" y="6172200"/>
            <a:ext cx="4000500" cy="457200"/>
          </a:xfrm>
        </p:spPr>
        <p:txBody>
          <a:bodyPr/>
          <a:lstStyle/>
          <a:p>
            <a:endParaRPr lang="en-S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6DBC1DD-17D4-4161-AED6-E5D3DE058C2D}" type="slidenum">
              <a:rPr lang="en-SG" smtClean="0"/>
              <a:pPr/>
              <a:t>‹#›</a:t>
            </a:fld>
            <a:endParaRPr lang="en-S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82FF998-5BAC-441E-AD8D-A7A65779C81A}" type="datetimeFigureOut">
              <a:rPr lang="en-US" smtClean="0"/>
              <a:pPr/>
              <a:t>9/25/17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6DBC1DD-17D4-4161-AED6-E5D3DE058C2D}" type="slidenum">
              <a:rPr lang="en-SG" smtClean="0"/>
              <a:pPr/>
              <a:t>‹#›</a:t>
            </a:fld>
            <a:endParaRPr lang="en-S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2FF998-5BAC-441E-AD8D-A7A65779C81A}" type="datetimeFigureOut">
              <a:rPr lang="en-US" smtClean="0"/>
              <a:pPr/>
              <a:t>9/25/17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6DBC1DD-17D4-4161-AED6-E5D3DE058C2D}" type="slidenum">
              <a:rPr lang="en-SG" smtClean="0"/>
              <a:pPr/>
              <a:t>‹#›</a:t>
            </a:fld>
            <a:endParaRPr lang="en-S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2FF998-5BAC-441E-AD8D-A7A65779C81A}" type="datetimeFigureOut">
              <a:rPr lang="en-US" smtClean="0"/>
              <a:pPr/>
              <a:t>9/25/17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6DBC1DD-17D4-4161-AED6-E5D3DE058C2D}"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F998-5BAC-441E-AD8D-A7A65779C81A}" type="datetimeFigureOut">
              <a:rPr lang="en-US" smtClean="0"/>
              <a:pPr/>
              <a:t>9/25/17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6DBC1DD-17D4-4161-AED6-E5D3DE058C2D}"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2FF998-5BAC-441E-AD8D-A7A65779C81A}" type="datetimeFigureOut">
              <a:rPr lang="en-US" smtClean="0"/>
              <a:pPr/>
              <a:t>9/25/17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6DBC1DD-17D4-4161-AED6-E5D3DE058C2D}" type="slidenum">
              <a:rPr lang="en-SG" smtClean="0"/>
              <a:pPr/>
              <a:t>‹#›</a:t>
            </a:fld>
            <a:endParaRPr lang="en-S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2FF998-5BAC-441E-AD8D-A7A65779C81A}" type="datetimeFigureOut">
              <a:rPr lang="en-US" smtClean="0"/>
              <a:pPr/>
              <a:t>9/25/17</a:t>
            </a:fld>
            <a:endParaRPr lang="en-SG"/>
          </a:p>
        </p:txBody>
      </p:sp>
      <p:sp>
        <p:nvSpPr>
          <p:cNvPr id="6" name="Footer Placeholder 5"/>
          <p:cNvSpPr>
            <a:spLocks noGrp="1"/>
          </p:cNvSpPr>
          <p:nvPr>
            <p:ph type="ftr" sz="quarter" idx="11"/>
          </p:nvPr>
        </p:nvSpPr>
        <p:spPr>
          <a:xfrm>
            <a:off x="914400" y="6172200"/>
            <a:ext cx="3886200" cy="457200"/>
          </a:xfrm>
        </p:spPr>
        <p:txBody>
          <a:bodyPr/>
          <a:lstStyle/>
          <a:p>
            <a:endParaRPr lang="en-SG"/>
          </a:p>
        </p:txBody>
      </p:sp>
      <p:sp>
        <p:nvSpPr>
          <p:cNvPr id="7" name="Slide Number Placeholder 6"/>
          <p:cNvSpPr>
            <a:spLocks noGrp="1"/>
          </p:cNvSpPr>
          <p:nvPr>
            <p:ph type="sldNum" sz="quarter" idx="12"/>
          </p:nvPr>
        </p:nvSpPr>
        <p:spPr>
          <a:xfrm>
            <a:off x="146304" y="6208776"/>
            <a:ext cx="457200" cy="457200"/>
          </a:xfrm>
        </p:spPr>
        <p:txBody>
          <a:bodyPr/>
          <a:lstStyle/>
          <a:p>
            <a:fld id="{F6DBC1DD-17D4-4161-AED6-E5D3DE058C2D}" type="slidenum">
              <a:rPr lang="en-SG" smtClean="0"/>
              <a:pPr/>
              <a:t>‹#›</a:t>
            </a:fld>
            <a:endParaRPr lang="en-S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82FF998-5BAC-441E-AD8D-A7A65779C81A}" type="datetimeFigureOut">
              <a:rPr lang="en-US" smtClean="0"/>
              <a:pPr/>
              <a:t>9/25/17</a:t>
            </a:fld>
            <a:endParaRPr lang="en-S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S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6DBC1DD-17D4-4161-AED6-E5D3DE058C2D}"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oleObject" Target="../embeddings/oleObject1.bin"/><Relationship Id="rId5"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059832" y="3725069"/>
            <a:ext cx="8229600" cy="1470025"/>
          </a:xfrm>
          <a:prstGeom prst="rect">
            <a:avLst/>
          </a:prstGeom>
        </p:spPr>
        <p:txBody>
          <a:bodyPr bIns="91440" anchor="b" anchorCtr="0">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SG" b="1" smtClean="0">
                <a:solidFill>
                  <a:schemeClr val="tx1"/>
                </a:solidFill>
              </a:rPr>
              <a:t>UJI 2 SAMPEL BERPASANGAN</a:t>
            </a:r>
            <a:r>
              <a:rPr lang="en-SG" sz="6000" b="1" smtClean="0">
                <a:solidFill>
                  <a:schemeClr val="tx1"/>
                </a:solidFill>
              </a:rPr>
              <a:t/>
            </a:r>
            <a:br>
              <a:rPr lang="en-SG" sz="6000" b="1" smtClean="0">
                <a:solidFill>
                  <a:schemeClr val="tx1"/>
                </a:solidFill>
              </a:rPr>
            </a:br>
            <a:r>
              <a:rPr lang="en-SG" sz="6000" b="1" smtClean="0">
                <a:solidFill>
                  <a:schemeClr val="tx1"/>
                </a:solidFill>
              </a:rPr>
              <a:t>UJI McNEMAR</a:t>
            </a:r>
            <a:endParaRPr lang="en-SG" sz="6000" b="1" dirty="0">
              <a:solidFill>
                <a:schemeClr val="tx1"/>
              </a:solidFill>
            </a:endParaRPr>
          </a:p>
        </p:txBody>
      </p:sp>
    </p:spTree>
    <p:extLst>
      <p:ext uri="{BB962C8B-B14F-4D97-AF65-F5344CB8AC3E}">
        <p14:creationId xmlns:p14="http://schemas.microsoft.com/office/powerpoint/2010/main" val="121287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57185" y="1045359"/>
            <a:ext cx="8258204" cy="537688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SG" dirty="0" err="1" smtClean="0"/>
              <a:t>Dengan</a:t>
            </a:r>
            <a:r>
              <a:rPr lang="en-SG" dirty="0" smtClean="0"/>
              <a:t> </a:t>
            </a:r>
            <a:r>
              <a:rPr lang="en-SG" dirty="0" err="1" smtClean="0"/>
              <a:t>Ketentuan</a:t>
            </a:r>
            <a:r>
              <a:rPr lang="en-SG" dirty="0" smtClean="0"/>
              <a:t> :</a:t>
            </a:r>
          </a:p>
          <a:p>
            <a:pPr>
              <a:buFont typeface="Wingdings 2"/>
              <a:buNone/>
            </a:pPr>
            <a:r>
              <a:rPr lang="en-SG" dirty="0" smtClean="0"/>
              <a:t>	</a:t>
            </a:r>
            <a:r>
              <a:rPr lang="en-SG" dirty="0" err="1" smtClean="0"/>
              <a:t>df</a:t>
            </a:r>
            <a:r>
              <a:rPr lang="en-SG" dirty="0" smtClean="0"/>
              <a:t> = (k</a:t>
            </a:r>
            <a:r>
              <a:rPr lang="en-SG" i="1" dirty="0" smtClean="0"/>
              <a:t> –</a:t>
            </a:r>
            <a:r>
              <a:rPr lang="en-SG" dirty="0" smtClean="0"/>
              <a:t>1) (b-1) </a:t>
            </a:r>
          </a:p>
          <a:p>
            <a:pPr>
              <a:buFont typeface="Wingdings 2"/>
              <a:buNone/>
            </a:pPr>
            <a:r>
              <a:rPr lang="en-SG" dirty="0" smtClean="0"/>
              <a:t>	     = (2</a:t>
            </a:r>
            <a:r>
              <a:rPr lang="en-SG" i="1" dirty="0" smtClean="0"/>
              <a:t> –</a:t>
            </a:r>
            <a:r>
              <a:rPr lang="en-SG" dirty="0" smtClean="0"/>
              <a:t>1) (2-1) = 1</a:t>
            </a:r>
          </a:p>
          <a:p>
            <a:pPr>
              <a:buFont typeface="Wingdings 2"/>
              <a:buNone/>
            </a:pPr>
            <a:r>
              <a:rPr lang="en-SG" dirty="0" smtClean="0"/>
              <a:t>	</a:t>
            </a:r>
            <a:r>
              <a:rPr lang="en-SG" sz="2400" dirty="0" err="1" smtClean="0">
                <a:latin typeface="Times New Roman"/>
                <a:cs typeface="Times New Roman"/>
              </a:rPr>
              <a:t>Maka</a:t>
            </a:r>
            <a:r>
              <a:rPr lang="en-SG" sz="2400" dirty="0" smtClean="0">
                <a:latin typeface="Times New Roman"/>
                <a:cs typeface="Times New Roman"/>
              </a:rPr>
              <a:t> </a:t>
            </a:r>
            <a:r>
              <a:rPr lang="en-SG" sz="2400" dirty="0" err="1" smtClean="0">
                <a:latin typeface="Times New Roman"/>
                <a:cs typeface="Times New Roman"/>
              </a:rPr>
              <a:t>diperoleh</a:t>
            </a:r>
            <a:r>
              <a:rPr lang="en-SG" sz="2400" dirty="0" smtClean="0">
                <a:latin typeface="Times New Roman"/>
                <a:cs typeface="Times New Roman"/>
              </a:rPr>
              <a:t> X2 </a:t>
            </a:r>
            <a:r>
              <a:rPr lang="en-SG" sz="2400" dirty="0" err="1" smtClean="0">
                <a:latin typeface="Times New Roman"/>
                <a:cs typeface="Times New Roman"/>
              </a:rPr>
              <a:t>tabel</a:t>
            </a:r>
            <a:r>
              <a:rPr lang="en-SG" sz="2400" dirty="0" smtClean="0">
                <a:latin typeface="Times New Roman"/>
                <a:cs typeface="Times New Roman"/>
              </a:rPr>
              <a:t> </a:t>
            </a:r>
            <a:r>
              <a:rPr lang="en-SG" dirty="0" smtClean="0">
                <a:latin typeface="Times New Roman"/>
                <a:cs typeface="Times New Roman"/>
              </a:rPr>
              <a:t>= </a:t>
            </a:r>
            <a:r>
              <a:rPr lang="en-US" dirty="0" smtClean="0"/>
              <a:t>3,841</a:t>
            </a:r>
            <a:r>
              <a:rPr lang="en-SG" dirty="0" smtClean="0">
                <a:latin typeface="Times New Roman"/>
                <a:cs typeface="Times New Roman"/>
              </a:rPr>
              <a:t> </a:t>
            </a:r>
            <a:endParaRPr lang="en-SG" dirty="0" smtClean="0"/>
          </a:p>
          <a:p>
            <a:pPr algn="just"/>
            <a:r>
              <a:rPr lang="en-US" dirty="0" err="1" smtClean="0"/>
              <a:t>Harga</a:t>
            </a:r>
            <a:r>
              <a:rPr lang="en-US" dirty="0" smtClean="0"/>
              <a:t> Chi </a:t>
            </a:r>
            <a:r>
              <a:rPr lang="en-US" dirty="0" err="1" smtClean="0"/>
              <a:t>Kuadrat</a:t>
            </a:r>
            <a:r>
              <a:rPr lang="en-US" dirty="0" smtClean="0"/>
              <a:t> </a:t>
            </a:r>
            <a:r>
              <a:rPr lang="en-US" dirty="0" err="1" smtClean="0"/>
              <a:t>hitung</a:t>
            </a:r>
            <a:r>
              <a:rPr lang="en-US" dirty="0" smtClean="0"/>
              <a:t> </a:t>
            </a:r>
            <a:r>
              <a:rPr lang="en-US" dirty="0" err="1" smtClean="0"/>
              <a:t>tersebut</a:t>
            </a:r>
            <a:r>
              <a:rPr lang="en-US" dirty="0" smtClean="0"/>
              <a:t> </a:t>
            </a:r>
            <a:r>
              <a:rPr lang="en-US" dirty="0" err="1" smtClean="0"/>
              <a:t>selanjutnya</a:t>
            </a:r>
            <a:r>
              <a:rPr lang="en-US" dirty="0" smtClean="0"/>
              <a:t> </a:t>
            </a:r>
            <a:r>
              <a:rPr lang="en-US" dirty="0" err="1" smtClean="0"/>
              <a:t>dibandingkan</a:t>
            </a:r>
            <a:r>
              <a:rPr lang="en-US" dirty="0" smtClean="0"/>
              <a:t> </a:t>
            </a:r>
            <a:r>
              <a:rPr lang="en-US" dirty="0" err="1" smtClean="0"/>
              <a:t>dengan</a:t>
            </a:r>
            <a:r>
              <a:rPr lang="en-US" dirty="0" smtClean="0"/>
              <a:t> </a:t>
            </a:r>
            <a:r>
              <a:rPr lang="en-US" dirty="0" err="1" smtClean="0"/>
              <a:t>harga</a:t>
            </a:r>
            <a:r>
              <a:rPr lang="en-US" dirty="0" smtClean="0"/>
              <a:t> chi </a:t>
            </a:r>
            <a:r>
              <a:rPr lang="en-US" dirty="0" err="1" smtClean="0"/>
              <a:t>Kuadrat</a:t>
            </a:r>
            <a:r>
              <a:rPr lang="en-US" dirty="0" smtClean="0"/>
              <a:t> </a:t>
            </a:r>
            <a:r>
              <a:rPr lang="en-US" dirty="0" err="1" smtClean="0"/>
              <a:t>tabel</a:t>
            </a:r>
            <a:r>
              <a:rPr lang="en-US" dirty="0" smtClean="0"/>
              <a:t>. </a:t>
            </a:r>
          </a:p>
          <a:p>
            <a:r>
              <a:rPr lang="en-US" dirty="0" err="1" smtClean="0"/>
              <a:t>Berdadarkan</a:t>
            </a:r>
            <a:r>
              <a:rPr lang="en-US" dirty="0" smtClean="0"/>
              <a:t> </a:t>
            </a:r>
            <a:r>
              <a:rPr lang="en-US" dirty="0" err="1" smtClean="0"/>
              <a:t>perhitungan</a:t>
            </a:r>
            <a:r>
              <a:rPr lang="en-US" dirty="0" smtClean="0"/>
              <a:t> </a:t>
            </a:r>
            <a:r>
              <a:rPr lang="en-US" dirty="0" err="1" smtClean="0"/>
              <a:t>tersebut</a:t>
            </a:r>
            <a:r>
              <a:rPr lang="en-US" dirty="0" smtClean="0"/>
              <a:t> </a:t>
            </a:r>
            <a:r>
              <a:rPr lang="en-US" dirty="0" err="1" smtClean="0"/>
              <a:t>maka</a:t>
            </a:r>
            <a:r>
              <a:rPr lang="en-US" dirty="0" smtClean="0"/>
              <a:t> Kai </a:t>
            </a:r>
            <a:r>
              <a:rPr lang="en-US" dirty="0" err="1" smtClean="0"/>
              <a:t>kuadrat</a:t>
            </a:r>
            <a:r>
              <a:rPr lang="en-US" dirty="0" smtClean="0"/>
              <a:t> </a:t>
            </a:r>
            <a:r>
              <a:rPr lang="en-US" dirty="0" err="1" smtClean="0"/>
              <a:t>hitung</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dari</a:t>
            </a:r>
            <a:r>
              <a:rPr lang="en-US" dirty="0" smtClean="0"/>
              <a:t> </a:t>
            </a:r>
            <a:r>
              <a:rPr lang="en-US" dirty="0" err="1" smtClean="0"/>
              <a:t>nilai</a:t>
            </a:r>
            <a:r>
              <a:rPr lang="en-US" dirty="0" smtClean="0"/>
              <a:t> </a:t>
            </a:r>
            <a:r>
              <a:rPr lang="en-US" dirty="0" err="1" smtClean="0"/>
              <a:t>tabel</a:t>
            </a:r>
            <a:r>
              <a:rPr lang="en-US" dirty="0" smtClean="0"/>
              <a:t> (57,642 &gt; 3,84). Hal </a:t>
            </a:r>
            <a:r>
              <a:rPr lang="en-US" dirty="0" err="1" smtClean="0"/>
              <a:t>ini</a:t>
            </a:r>
            <a:r>
              <a:rPr lang="en-US" dirty="0" smtClean="0"/>
              <a:t> </a:t>
            </a:r>
            <a:r>
              <a:rPr lang="en-US" dirty="0" err="1" smtClean="0"/>
              <a:t>berarti</a:t>
            </a:r>
            <a:r>
              <a:rPr lang="en-US" dirty="0" smtClean="0"/>
              <a:t> Ho </a:t>
            </a:r>
            <a:r>
              <a:rPr lang="en-US" dirty="0" err="1" smtClean="0"/>
              <a:t>ditolak</a:t>
            </a:r>
            <a:endParaRPr lang="en-US" dirty="0" smtClean="0"/>
          </a:p>
          <a:p>
            <a:r>
              <a:rPr lang="en-US" dirty="0" err="1" smtClean="0"/>
              <a:t>Kesimpulan</a:t>
            </a:r>
            <a:r>
              <a:rPr lang="en-US" dirty="0" smtClean="0"/>
              <a:t> : </a:t>
            </a:r>
            <a:r>
              <a:rPr lang="en-US" sz="2800" dirty="0" smtClean="0"/>
              <a:t>Ada  </a:t>
            </a:r>
            <a:r>
              <a:rPr lang="en-US" sz="2800" dirty="0" err="1" smtClean="0"/>
              <a:t>perbedaan</a:t>
            </a:r>
            <a:r>
              <a:rPr lang="en-US" sz="2800" dirty="0" smtClean="0"/>
              <a:t> </a:t>
            </a:r>
            <a:r>
              <a:rPr lang="en-US" sz="2800" dirty="0" err="1" smtClean="0"/>
              <a:t>penjualan</a:t>
            </a:r>
            <a:r>
              <a:rPr lang="en-US" sz="2800" dirty="0" smtClean="0"/>
              <a:t> </a:t>
            </a:r>
            <a:r>
              <a:rPr lang="en-US" sz="2800" dirty="0" err="1" smtClean="0"/>
              <a:t>alat</a:t>
            </a:r>
            <a:r>
              <a:rPr lang="en-US" sz="2800" dirty="0" smtClean="0"/>
              <a:t> bantu </a:t>
            </a:r>
            <a:r>
              <a:rPr lang="en-US" sz="2800" dirty="0" err="1" smtClean="0"/>
              <a:t>jalan</a:t>
            </a:r>
            <a:r>
              <a:rPr lang="en-US" sz="2800" dirty="0" smtClean="0"/>
              <a:t> </a:t>
            </a:r>
            <a:r>
              <a:rPr lang="en-US" sz="2800" dirty="0" err="1" smtClean="0"/>
              <a:t>sebelum</a:t>
            </a:r>
            <a:r>
              <a:rPr lang="en-US" sz="2800" dirty="0" smtClean="0"/>
              <a:t> </a:t>
            </a:r>
            <a:r>
              <a:rPr lang="en-US" sz="2800" dirty="0" err="1" smtClean="0"/>
              <a:t>dan</a:t>
            </a:r>
            <a:r>
              <a:rPr lang="en-US" sz="2800" dirty="0" smtClean="0"/>
              <a:t> </a:t>
            </a:r>
            <a:r>
              <a:rPr lang="en-US" sz="2800" dirty="0" err="1" smtClean="0"/>
              <a:t>sesudah</a:t>
            </a:r>
            <a:r>
              <a:rPr lang="en-US" sz="2800" dirty="0" smtClean="0"/>
              <a:t> </a:t>
            </a:r>
            <a:r>
              <a:rPr lang="en-US" sz="2800" dirty="0" err="1" smtClean="0"/>
              <a:t>pemasangan</a:t>
            </a:r>
            <a:r>
              <a:rPr lang="en-US" sz="2800" dirty="0" smtClean="0"/>
              <a:t> </a:t>
            </a:r>
            <a:r>
              <a:rPr lang="en-US" sz="2800" dirty="0" err="1" smtClean="0"/>
              <a:t>iklan</a:t>
            </a:r>
            <a:r>
              <a:rPr lang="en-US" sz="2800" dirty="0" smtClean="0"/>
              <a:t> </a:t>
            </a:r>
            <a:endParaRPr lang="en-US" dirty="0" smtClean="0"/>
          </a:p>
          <a:p>
            <a:endParaRPr lang="en-SG" dirty="0"/>
          </a:p>
        </p:txBody>
      </p:sp>
    </p:spTree>
    <p:extLst>
      <p:ext uri="{BB962C8B-B14F-4D97-AF65-F5344CB8AC3E}">
        <p14:creationId xmlns:p14="http://schemas.microsoft.com/office/powerpoint/2010/main" val="200966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85786" y="0"/>
            <a:ext cx="7998146"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r>
              <a:rPr lang="en-SG" smtClean="0"/>
              <a:t>X2 tabel</a:t>
            </a:r>
            <a:endParaRPr lang="en-SG" dirty="0"/>
          </a:p>
        </p:txBody>
      </p:sp>
      <p:pic>
        <p:nvPicPr>
          <p:cNvPr id="6" name="Content Placeholder 3" descr="chi-sqaure distribution table.PNG"/>
          <p:cNvPicPr>
            <a:picLocks noChangeAspect="1"/>
          </p:cNvPicPr>
          <p:nvPr/>
        </p:nvPicPr>
        <p:blipFill>
          <a:blip r:embed="rId3"/>
          <a:stretch>
            <a:fillRect/>
          </a:stretch>
        </p:blipFill>
        <p:spPr>
          <a:xfrm>
            <a:off x="1214415" y="1000108"/>
            <a:ext cx="6639574" cy="5572164"/>
          </a:xfrm>
          <a:prstGeom prst="rect">
            <a:avLst/>
          </a:prstGeom>
        </p:spPr>
      </p:pic>
    </p:spTree>
    <p:extLst>
      <p:ext uri="{BB962C8B-B14F-4D97-AF65-F5344CB8AC3E}">
        <p14:creationId xmlns:p14="http://schemas.microsoft.com/office/powerpoint/2010/main" val="199853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28596" y="642918"/>
            <a:ext cx="1857388" cy="571504"/>
          </a:xfrm>
          <a:prstGeom prst="rect">
            <a:avLst/>
          </a:prstGeom>
        </p:spPr>
        <p:txBody>
          <a:bodyPr bIns="91440" anchor="b" anchorCtr="0">
            <a:normAutofit fontScale="8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Contoh</a:t>
            </a:r>
            <a:endParaRPr lang="id-ID" dirty="0"/>
          </a:p>
        </p:txBody>
      </p:sp>
      <p:sp>
        <p:nvSpPr>
          <p:cNvPr id="6" name="Content Placeholder 2"/>
          <p:cNvSpPr txBox="1">
            <a:spLocks/>
          </p:cNvSpPr>
          <p:nvPr/>
        </p:nvSpPr>
        <p:spPr>
          <a:xfrm>
            <a:off x="500034" y="1357298"/>
            <a:ext cx="8229600" cy="4929222"/>
          </a:xfrm>
          <a:prstGeom prst="rect">
            <a:avLst/>
          </a:prstGeom>
          <a:ln>
            <a:solidFill>
              <a:schemeClr val="accent1"/>
            </a:solidFill>
          </a:ln>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sv-SE" sz="2400" smtClean="0"/>
              <a:t>Diambil sampel 22 orang laki-laki dewasa.  Akan dilakukan pengukuran terhadap tekanan nadi. Mereka diminta untuk melakukan olahraga ringan.</a:t>
            </a:r>
            <a:r>
              <a:rPr lang="id-ID" sz="2400" smtClean="0"/>
              <a:t> </a:t>
            </a:r>
            <a:endParaRPr lang="en-US" sz="2400" smtClean="0"/>
          </a:p>
          <a:p>
            <a:r>
              <a:rPr lang="id-ID" sz="2400" smtClean="0"/>
              <a:t>Kode </a:t>
            </a:r>
            <a:r>
              <a:rPr lang="en-US" sz="2400" smtClean="0"/>
              <a:t>1 </a:t>
            </a:r>
            <a:r>
              <a:rPr lang="id-ID" sz="2400" smtClean="0"/>
              <a:t>= </a:t>
            </a:r>
            <a:r>
              <a:rPr lang="en-US" sz="2400" smtClean="0"/>
              <a:t>tekanan nadi normal = 70-80x/menit</a:t>
            </a:r>
          </a:p>
          <a:p>
            <a:r>
              <a:rPr lang="id-ID" sz="2400" smtClean="0"/>
              <a:t>Kode </a:t>
            </a:r>
            <a:r>
              <a:rPr lang="en-US" sz="2400" smtClean="0"/>
              <a:t>2 </a:t>
            </a:r>
            <a:r>
              <a:rPr lang="id-ID" sz="2400" smtClean="0"/>
              <a:t>= </a:t>
            </a:r>
            <a:r>
              <a:rPr lang="en-US" sz="2400" smtClean="0"/>
              <a:t>tekanan nadi </a:t>
            </a:r>
            <a:r>
              <a:rPr lang="id-ID" sz="2400" smtClean="0"/>
              <a:t> tidak normal (&gt;80)</a:t>
            </a:r>
            <a:endParaRPr lang="en-US" sz="2400" smtClean="0"/>
          </a:p>
          <a:p>
            <a:r>
              <a:rPr lang="id-ID" sz="2400" smtClean="0"/>
              <a:t>Data di ambil sebelum dan sesudah</a:t>
            </a:r>
            <a:r>
              <a:rPr lang="en-US" sz="2400" smtClean="0"/>
              <a:t> dilakukan olahraga. </a:t>
            </a:r>
            <a:endParaRPr lang="id-ID" sz="2400" smtClean="0"/>
          </a:p>
          <a:p>
            <a:r>
              <a:rPr lang="id-ID" sz="2400" smtClean="0"/>
              <a:t>I</a:t>
            </a:r>
            <a:r>
              <a:rPr lang="en-US" sz="2400" smtClean="0"/>
              <a:t>ngin dik</a:t>
            </a:r>
            <a:r>
              <a:rPr lang="id-ID" sz="2400" smtClean="0"/>
              <a:t>etahui apakah terdapat perbedaan</a:t>
            </a:r>
            <a:r>
              <a:rPr lang="en-US" sz="2400" smtClean="0"/>
              <a:t> </a:t>
            </a:r>
            <a:r>
              <a:rPr lang="id-ID" sz="2400" smtClean="0"/>
              <a:t>atau perubahan</a:t>
            </a:r>
            <a:r>
              <a:rPr lang="en-US" sz="2400" smtClean="0"/>
              <a:t> tekanan nadi setelah dilakukan olahraga</a:t>
            </a:r>
            <a:r>
              <a:rPr lang="id-ID" sz="2400" smtClean="0"/>
              <a:t> </a:t>
            </a:r>
            <a:endParaRPr lang="en-US" sz="2400" smtClean="0"/>
          </a:p>
          <a:p>
            <a:r>
              <a:rPr lang="en-US" sz="2400" smtClean="0"/>
              <a:t>Bagaimana keputusan hipotesisnya jika menggunakan derajat kepercayaan 95 % dan derajat signifikansi 5 %</a:t>
            </a:r>
          </a:p>
          <a:p>
            <a:r>
              <a:rPr lang="id-ID" sz="2400" smtClean="0"/>
              <a:t>Data sebagai</a:t>
            </a:r>
            <a:r>
              <a:rPr lang="en-US" sz="2400" smtClean="0"/>
              <a:t> </a:t>
            </a:r>
            <a:r>
              <a:rPr lang="id-ID" sz="2400" smtClean="0"/>
              <a:t>berikut :</a:t>
            </a:r>
            <a:endParaRPr lang="id-ID" sz="2400" dirty="0"/>
          </a:p>
        </p:txBody>
      </p:sp>
    </p:spTree>
    <p:extLst>
      <p:ext uri="{BB962C8B-B14F-4D97-AF65-F5344CB8AC3E}">
        <p14:creationId xmlns:p14="http://schemas.microsoft.com/office/powerpoint/2010/main" val="130401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500034" y="857232"/>
          <a:ext cx="7929589" cy="5468112"/>
        </p:xfrm>
        <a:graphic>
          <a:graphicData uri="http://schemas.openxmlformats.org/drawingml/2006/table">
            <a:tbl>
              <a:tblPr/>
              <a:tblGrid>
                <a:gridCol w="1104425">
                  <a:extLst>
                    <a:ext uri="{9D8B030D-6E8A-4147-A177-3AD203B41FA5}">
                      <a16:colId xmlns:a16="http://schemas.microsoft.com/office/drawing/2014/main" xmlns="" val="20000"/>
                    </a:ext>
                  </a:extLst>
                </a:gridCol>
                <a:gridCol w="1279969">
                  <a:extLst>
                    <a:ext uri="{9D8B030D-6E8A-4147-A177-3AD203B41FA5}">
                      <a16:colId xmlns:a16="http://schemas.microsoft.com/office/drawing/2014/main" xmlns="" val="20001"/>
                    </a:ext>
                  </a:extLst>
                </a:gridCol>
                <a:gridCol w="1279969">
                  <a:extLst>
                    <a:ext uri="{9D8B030D-6E8A-4147-A177-3AD203B41FA5}">
                      <a16:colId xmlns:a16="http://schemas.microsoft.com/office/drawing/2014/main" xmlns="" val="20002"/>
                    </a:ext>
                  </a:extLst>
                </a:gridCol>
                <a:gridCol w="425319">
                  <a:extLst>
                    <a:ext uri="{9D8B030D-6E8A-4147-A177-3AD203B41FA5}">
                      <a16:colId xmlns:a16="http://schemas.microsoft.com/office/drawing/2014/main" xmlns="" val="20003"/>
                    </a:ext>
                  </a:extLst>
                </a:gridCol>
                <a:gridCol w="1279969">
                  <a:extLst>
                    <a:ext uri="{9D8B030D-6E8A-4147-A177-3AD203B41FA5}">
                      <a16:colId xmlns:a16="http://schemas.microsoft.com/office/drawing/2014/main" xmlns="" val="20004"/>
                    </a:ext>
                  </a:extLst>
                </a:gridCol>
                <a:gridCol w="1279969">
                  <a:extLst>
                    <a:ext uri="{9D8B030D-6E8A-4147-A177-3AD203B41FA5}">
                      <a16:colId xmlns:a16="http://schemas.microsoft.com/office/drawing/2014/main" xmlns="" val="20005"/>
                    </a:ext>
                  </a:extLst>
                </a:gridCol>
                <a:gridCol w="1279969">
                  <a:extLst>
                    <a:ext uri="{9D8B030D-6E8A-4147-A177-3AD203B41FA5}">
                      <a16:colId xmlns:a16="http://schemas.microsoft.com/office/drawing/2014/main" xmlns="" val="20006"/>
                    </a:ext>
                  </a:extLst>
                </a:gridCol>
              </a:tblGrid>
              <a:tr h="769333">
                <a:tc>
                  <a:txBody>
                    <a:bodyPr/>
                    <a:lstStyle/>
                    <a:p>
                      <a:pPr algn="ctr">
                        <a:lnSpc>
                          <a:spcPct val="115000"/>
                        </a:lnSpc>
                        <a:spcAft>
                          <a:spcPts val="0"/>
                        </a:spcAft>
                      </a:pPr>
                      <a:r>
                        <a:rPr lang="en-US" sz="2400" dirty="0" err="1" smtClean="0">
                          <a:latin typeface="+mn-lt"/>
                          <a:ea typeface="Calibri"/>
                          <a:cs typeface="Times New Roman"/>
                        </a:rPr>
                        <a:t>Sampel</a:t>
                      </a:r>
                      <a:r>
                        <a:rPr lang="en-US" sz="2400" dirty="0" smtClean="0">
                          <a:latin typeface="+mn-lt"/>
                          <a:ea typeface="Calibri"/>
                          <a:cs typeface="Times New Roman"/>
                        </a:rPr>
                        <a:t> </a:t>
                      </a:r>
                      <a:r>
                        <a:rPr lang="en-US" sz="2400" dirty="0" err="1">
                          <a:latin typeface="+mn-lt"/>
                          <a:ea typeface="Calibri"/>
                          <a:cs typeface="Times New Roman"/>
                        </a:rPr>
                        <a:t>ke</a:t>
                      </a:r>
                      <a:r>
                        <a:rPr lang="en-US" sz="2400" dirty="0">
                          <a:latin typeface="+mn-lt"/>
                          <a:ea typeface="Calibri"/>
                          <a:cs typeface="Times New Roman"/>
                        </a:rPr>
                        <a:t>-</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i="1" dirty="0">
                          <a:latin typeface="+mn-lt"/>
                          <a:ea typeface="Calibri"/>
                          <a:cs typeface="Times New Roman"/>
                        </a:rPr>
                        <a:t>Pre-</a:t>
                      </a:r>
                      <a:endParaRPr lang="id-ID" sz="2400" dirty="0">
                        <a:latin typeface="+mn-lt"/>
                        <a:ea typeface="Calibri"/>
                        <a:cs typeface="Times New Roman"/>
                      </a:endParaRPr>
                    </a:p>
                    <a:p>
                      <a:pPr algn="ctr">
                        <a:lnSpc>
                          <a:spcPct val="115000"/>
                        </a:lnSpc>
                        <a:spcAft>
                          <a:spcPts val="0"/>
                        </a:spcAft>
                      </a:pPr>
                      <a:r>
                        <a:rPr lang="en-US" sz="2400" i="1" dirty="0" err="1" smtClean="0">
                          <a:latin typeface="+mn-lt"/>
                          <a:ea typeface="Calibri"/>
                          <a:cs typeface="Times New Roman"/>
                        </a:rPr>
                        <a:t>exc</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i="1" dirty="0">
                          <a:latin typeface="+mn-lt"/>
                          <a:ea typeface="Calibri"/>
                          <a:cs typeface="Times New Roman"/>
                        </a:rPr>
                        <a:t>Post-</a:t>
                      </a:r>
                      <a:endParaRPr lang="id-ID" sz="2400" dirty="0">
                        <a:latin typeface="+mn-lt"/>
                        <a:ea typeface="Calibri"/>
                        <a:cs typeface="Times New Roman"/>
                      </a:endParaRPr>
                    </a:p>
                    <a:p>
                      <a:pPr algn="ctr">
                        <a:lnSpc>
                          <a:spcPct val="115000"/>
                        </a:lnSpc>
                        <a:spcAft>
                          <a:spcPts val="0"/>
                        </a:spcAft>
                      </a:pPr>
                      <a:r>
                        <a:rPr lang="en-US" sz="2400" i="1" dirty="0">
                          <a:latin typeface="+mn-lt"/>
                          <a:ea typeface="Calibri"/>
                          <a:cs typeface="Times New Roman"/>
                        </a:rPr>
                        <a:t> </a:t>
                      </a:r>
                      <a:r>
                        <a:rPr lang="en-US" sz="2400" i="1" dirty="0" err="1" smtClean="0">
                          <a:latin typeface="+mn-lt"/>
                          <a:ea typeface="Calibri"/>
                          <a:cs typeface="Times New Roman"/>
                        </a:rPr>
                        <a:t>exc</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l">
                        <a:lnSpc>
                          <a:spcPct val="115000"/>
                        </a:lnSpc>
                        <a:spcAft>
                          <a:spcPts val="0"/>
                        </a:spcAft>
                      </a:pPr>
                      <a:endParaRPr lang="en-US" sz="2400">
                        <a:solidFill>
                          <a:srgbClr val="FF0000"/>
                        </a:solidFill>
                        <a:highlight>
                          <a:srgbClr val="FFFF00"/>
                        </a:highligh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lnSpc>
                          <a:spcPct val="115000"/>
                        </a:lnSpc>
                        <a:spcAft>
                          <a:spcPts val="0"/>
                        </a:spcAft>
                      </a:pPr>
                      <a:r>
                        <a:rPr lang="en-US" sz="2400">
                          <a:latin typeface="+mn-lt"/>
                          <a:ea typeface="Calibri"/>
                          <a:cs typeface="Times New Roman"/>
                        </a:rPr>
                        <a:t>Sampel </a:t>
                      </a:r>
                      <a:endParaRPr lang="id-ID" sz="2400">
                        <a:latin typeface="+mn-lt"/>
                        <a:ea typeface="Calibri"/>
                        <a:cs typeface="Times New Roman"/>
                      </a:endParaRPr>
                    </a:p>
                    <a:p>
                      <a:pPr algn="ctr">
                        <a:lnSpc>
                          <a:spcPct val="115000"/>
                        </a:lnSpc>
                        <a:spcAft>
                          <a:spcPts val="0"/>
                        </a:spcAft>
                      </a:pPr>
                      <a:r>
                        <a:rPr lang="en-US" sz="2400">
                          <a:latin typeface="+mn-lt"/>
                          <a:ea typeface="Calibri"/>
                          <a:cs typeface="Times New Roman"/>
                        </a:rPr>
                        <a:t>ke-</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i="1" dirty="0">
                          <a:latin typeface="+mn-lt"/>
                          <a:ea typeface="Calibri"/>
                          <a:cs typeface="Times New Roman"/>
                        </a:rPr>
                        <a:t>Pre-</a:t>
                      </a:r>
                      <a:endParaRPr lang="id-ID" sz="2400" dirty="0">
                        <a:latin typeface="+mn-lt"/>
                        <a:ea typeface="Calibri"/>
                        <a:cs typeface="Times New Roman"/>
                      </a:endParaRPr>
                    </a:p>
                    <a:p>
                      <a:pPr algn="ctr">
                        <a:lnSpc>
                          <a:spcPct val="115000"/>
                        </a:lnSpc>
                        <a:spcAft>
                          <a:spcPts val="0"/>
                        </a:spcAft>
                      </a:pPr>
                      <a:r>
                        <a:rPr lang="en-US" sz="2400" i="1" dirty="0" err="1" smtClean="0">
                          <a:latin typeface="+mn-lt"/>
                          <a:ea typeface="Calibri"/>
                          <a:cs typeface="Times New Roman"/>
                        </a:rPr>
                        <a:t>exc</a:t>
                      </a:r>
                      <a:endParaRPr lang="id-ID" sz="2400" i="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i="1" dirty="0">
                          <a:latin typeface="+mn-lt"/>
                          <a:ea typeface="Calibri"/>
                          <a:cs typeface="Times New Roman"/>
                        </a:rPr>
                        <a:t>Post-</a:t>
                      </a:r>
                      <a:endParaRPr lang="id-ID" sz="2400" dirty="0">
                        <a:latin typeface="+mn-lt"/>
                        <a:ea typeface="Calibri"/>
                        <a:cs typeface="Times New Roman"/>
                      </a:endParaRPr>
                    </a:p>
                    <a:p>
                      <a:pPr algn="ctr">
                        <a:lnSpc>
                          <a:spcPct val="115000"/>
                        </a:lnSpc>
                        <a:spcAft>
                          <a:spcPts val="0"/>
                        </a:spcAft>
                      </a:pPr>
                      <a:r>
                        <a:rPr lang="en-US" sz="2400" i="1" dirty="0">
                          <a:latin typeface="+mn-lt"/>
                          <a:ea typeface="Calibri"/>
                          <a:cs typeface="Times New Roman"/>
                        </a:rPr>
                        <a:t> </a:t>
                      </a:r>
                      <a:r>
                        <a:rPr lang="en-US" sz="2400" i="1" dirty="0" err="1" smtClean="0">
                          <a:latin typeface="+mn-lt"/>
                          <a:ea typeface="Calibri"/>
                          <a:cs typeface="Times New Roman"/>
                        </a:rPr>
                        <a:t>exc</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84666">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latin typeface="+mn-lt"/>
                          <a:ea typeface="Calibri"/>
                          <a:cs typeface="Times New Roman"/>
                        </a:rPr>
                        <a:t>1</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4666">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13</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1</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4666">
                <a:tc>
                  <a:txBody>
                    <a:bodyPr/>
                    <a:lstStyle/>
                    <a:p>
                      <a:pPr algn="ctr">
                        <a:lnSpc>
                          <a:spcPct val="115000"/>
                        </a:lnSpc>
                        <a:spcAft>
                          <a:spcPts val="0"/>
                        </a:spcAft>
                      </a:pPr>
                      <a:r>
                        <a:rPr lang="en-US" sz="2400">
                          <a:latin typeface="+mn-lt"/>
                          <a:ea typeface="Calibri"/>
                          <a:cs typeface="Times New Roman"/>
                        </a:rPr>
                        <a:t>3</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14</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1</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4666">
                <a:tc>
                  <a:txBody>
                    <a:bodyPr/>
                    <a:lstStyle/>
                    <a:p>
                      <a:pPr algn="ctr">
                        <a:lnSpc>
                          <a:spcPct val="115000"/>
                        </a:lnSpc>
                        <a:spcAft>
                          <a:spcPts val="0"/>
                        </a:spcAft>
                      </a:pPr>
                      <a:r>
                        <a:rPr lang="en-US" sz="2400">
                          <a:latin typeface="+mn-lt"/>
                          <a:ea typeface="Calibri"/>
                          <a:cs typeface="Times New Roman"/>
                        </a:rPr>
                        <a:t>4</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15</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4666">
                <a:tc>
                  <a:txBody>
                    <a:bodyPr/>
                    <a:lstStyle/>
                    <a:p>
                      <a:pPr algn="ctr">
                        <a:lnSpc>
                          <a:spcPct val="115000"/>
                        </a:lnSpc>
                        <a:spcAft>
                          <a:spcPts val="0"/>
                        </a:spcAft>
                      </a:pPr>
                      <a:r>
                        <a:rPr lang="en-US" sz="2400">
                          <a:latin typeface="+mn-lt"/>
                          <a:ea typeface="Calibri"/>
                          <a:cs typeface="Times New Roman"/>
                        </a:rPr>
                        <a:t>5</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16</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4666">
                <a:tc>
                  <a:txBody>
                    <a:bodyPr/>
                    <a:lstStyle/>
                    <a:p>
                      <a:pPr algn="ctr">
                        <a:lnSpc>
                          <a:spcPct val="115000"/>
                        </a:lnSpc>
                        <a:spcAft>
                          <a:spcPts val="0"/>
                        </a:spcAft>
                      </a:pPr>
                      <a:r>
                        <a:rPr lang="en-US" sz="2400">
                          <a:latin typeface="+mn-lt"/>
                          <a:ea typeface="Calibri"/>
                          <a:cs typeface="Times New Roman"/>
                        </a:rPr>
                        <a:t>6</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17</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1</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4666">
                <a:tc>
                  <a:txBody>
                    <a:bodyPr/>
                    <a:lstStyle/>
                    <a:p>
                      <a:pPr algn="ctr">
                        <a:lnSpc>
                          <a:spcPct val="115000"/>
                        </a:lnSpc>
                        <a:spcAft>
                          <a:spcPts val="0"/>
                        </a:spcAft>
                      </a:pPr>
                      <a:r>
                        <a:rPr lang="en-US" sz="2400">
                          <a:latin typeface="+mn-lt"/>
                          <a:ea typeface="Calibri"/>
                          <a:cs typeface="Times New Roman"/>
                        </a:rPr>
                        <a:t>7</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1</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18</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4666">
                <a:tc>
                  <a:txBody>
                    <a:bodyPr/>
                    <a:lstStyle/>
                    <a:p>
                      <a:pPr algn="ctr">
                        <a:lnSpc>
                          <a:spcPct val="115000"/>
                        </a:lnSpc>
                        <a:spcAft>
                          <a:spcPts val="0"/>
                        </a:spcAft>
                      </a:pPr>
                      <a:r>
                        <a:rPr lang="en-US" sz="2400">
                          <a:latin typeface="+mn-lt"/>
                          <a:ea typeface="Calibri"/>
                          <a:cs typeface="Times New Roman"/>
                        </a:rPr>
                        <a:t>8</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1</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19</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84666">
                <a:tc>
                  <a:txBody>
                    <a:bodyPr/>
                    <a:lstStyle/>
                    <a:p>
                      <a:pPr algn="ctr">
                        <a:lnSpc>
                          <a:spcPct val="115000"/>
                        </a:lnSpc>
                        <a:spcAft>
                          <a:spcPts val="0"/>
                        </a:spcAft>
                      </a:pPr>
                      <a:r>
                        <a:rPr lang="en-US" sz="2400">
                          <a:latin typeface="+mn-lt"/>
                          <a:ea typeface="Calibri"/>
                          <a:cs typeface="Times New Roman"/>
                        </a:rPr>
                        <a:t>9</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20</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4666">
                <a:tc>
                  <a:txBody>
                    <a:bodyPr/>
                    <a:lstStyle/>
                    <a:p>
                      <a:pPr algn="ctr">
                        <a:lnSpc>
                          <a:spcPct val="115000"/>
                        </a:lnSpc>
                        <a:spcAft>
                          <a:spcPts val="0"/>
                        </a:spcAft>
                      </a:pPr>
                      <a:r>
                        <a:rPr lang="en-US" sz="2400">
                          <a:latin typeface="+mn-lt"/>
                          <a:ea typeface="Calibri"/>
                          <a:cs typeface="Times New Roman"/>
                        </a:rPr>
                        <a:t>10</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21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1</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4666">
                <a:tc>
                  <a:txBody>
                    <a:bodyPr/>
                    <a:lstStyle/>
                    <a:p>
                      <a:pPr algn="ctr">
                        <a:lnSpc>
                          <a:spcPct val="115000"/>
                        </a:lnSpc>
                        <a:spcAft>
                          <a:spcPts val="0"/>
                        </a:spcAft>
                      </a:pPr>
                      <a:r>
                        <a:rPr lang="en-US" sz="2400">
                          <a:latin typeface="+mn-lt"/>
                          <a:ea typeface="Calibri"/>
                          <a:cs typeface="Times New Roman"/>
                        </a:rPr>
                        <a:t>11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a:txBody>
                    <a:bodyPr/>
                    <a:lstStyle/>
                    <a:p>
                      <a:pPr algn="ctr">
                        <a:lnSpc>
                          <a:spcPct val="115000"/>
                        </a:lnSpc>
                        <a:spcAft>
                          <a:spcPts val="0"/>
                        </a:spcAft>
                      </a:pPr>
                      <a:r>
                        <a:rPr lang="en-US" sz="2400">
                          <a:latin typeface="+mn-lt"/>
                          <a:ea typeface="Calibri"/>
                          <a:cs typeface="Times New Roman"/>
                        </a:rPr>
                        <a:t>22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latin typeface="+mn-lt"/>
                          <a:ea typeface="Calibri"/>
                          <a:cs typeface="Times New Roman"/>
                        </a:rPr>
                        <a:t>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65854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5"/>
          <p:cNvGraphicFramePr>
            <a:graphicFrameLocks/>
          </p:cNvGraphicFramePr>
          <p:nvPr>
            <p:extLst>
              <p:ext uri="{D42A27DB-BD31-4B8C-83A1-F6EECF244321}">
                <p14:modId xmlns:p14="http://schemas.microsoft.com/office/powerpoint/2010/main" val="1162431550"/>
              </p:ext>
            </p:extLst>
          </p:nvPr>
        </p:nvGraphicFramePr>
        <p:xfrm>
          <a:off x="614306" y="1589400"/>
          <a:ext cx="6072230" cy="2531750"/>
        </p:xfrm>
        <a:graphic>
          <a:graphicData uri="http://schemas.openxmlformats.org/drawingml/2006/table">
            <a:tbl>
              <a:tblPr/>
              <a:tblGrid>
                <a:gridCol w="1517852">
                  <a:extLst>
                    <a:ext uri="{9D8B030D-6E8A-4147-A177-3AD203B41FA5}">
                      <a16:colId xmlns:a16="http://schemas.microsoft.com/office/drawing/2014/main" xmlns="" val="20000"/>
                    </a:ext>
                  </a:extLst>
                </a:gridCol>
                <a:gridCol w="1517852">
                  <a:extLst>
                    <a:ext uri="{9D8B030D-6E8A-4147-A177-3AD203B41FA5}">
                      <a16:colId xmlns:a16="http://schemas.microsoft.com/office/drawing/2014/main" xmlns="" val="20001"/>
                    </a:ext>
                  </a:extLst>
                </a:gridCol>
                <a:gridCol w="1517852">
                  <a:extLst>
                    <a:ext uri="{9D8B030D-6E8A-4147-A177-3AD203B41FA5}">
                      <a16:colId xmlns:a16="http://schemas.microsoft.com/office/drawing/2014/main" xmlns="" val="20002"/>
                    </a:ext>
                  </a:extLst>
                </a:gridCol>
                <a:gridCol w="1518674">
                  <a:extLst>
                    <a:ext uri="{9D8B030D-6E8A-4147-A177-3AD203B41FA5}">
                      <a16:colId xmlns:a16="http://schemas.microsoft.com/office/drawing/2014/main" xmlns="" val="20003"/>
                    </a:ext>
                  </a:extLst>
                </a:gridCol>
              </a:tblGrid>
              <a:tr h="506350">
                <a:tc gridSpan="4">
                  <a:txBody>
                    <a:bodyPr/>
                    <a:lstStyle/>
                    <a:p>
                      <a:pPr algn="ctr">
                        <a:lnSpc>
                          <a:spcPct val="115000"/>
                        </a:lnSpc>
                        <a:spcAft>
                          <a:spcPts val="0"/>
                        </a:spcAft>
                      </a:pPr>
                      <a:r>
                        <a:rPr lang="en-US" sz="2400" i="1" dirty="0" smtClean="0">
                          <a:latin typeface="+mn-lt"/>
                          <a:ea typeface="Calibri"/>
                          <a:cs typeface="Times New Roman"/>
                        </a:rPr>
                        <a:t>Post </a:t>
                      </a:r>
                      <a:r>
                        <a:rPr lang="en-US" sz="2400" i="1" dirty="0" err="1" smtClean="0">
                          <a:latin typeface="+mn-lt"/>
                          <a:ea typeface="Calibri"/>
                          <a:cs typeface="Times New Roman"/>
                        </a:rPr>
                        <a:t>exc</a:t>
                      </a:r>
                      <a:endParaRPr lang="id-ID" sz="2400" i="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0"/>
                  </a:ext>
                </a:extLst>
              </a:tr>
              <a:tr h="506350">
                <a:tc>
                  <a:txBody>
                    <a:bodyPr/>
                    <a:lstStyle/>
                    <a:p>
                      <a:pPr algn="ctr">
                        <a:lnSpc>
                          <a:spcPct val="115000"/>
                        </a:lnSpc>
                        <a:spcAft>
                          <a:spcPts val="0"/>
                        </a:spcAft>
                      </a:pPr>
                      <a:r>
                        <a:rPr lang="en-US" sz="2400" i="1" dirty="0" smtClean="0">
                          <a:latin typeface="+mn-lt"/>
                          <a:ea typeface="Calibri"/>
                          <a:cs typeface="Times New Roman"/>
                        </a:rPr>
                        <a:t>Pre </a:t>
                      </a:r>
                      <a:r>
                        <a:rPr lang="en-US" sz="2400" i="1" dirty="0" err="1" smtClean="0">
                          <a:latin typeface="+mn-lt"/>
                          <a:ea typeface="Calibri"/>
                          <a:cs typeface="Times New Roman"/>
                        </a:rPr>
                        <a:t>exc</a:t>
                      </a:r>
                      <a:endParaRPr lang="id-ID" sz="2400" i="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Total</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6350">
                <a:tc>
                  <a:txBody>
                    <a:bodyPr/>
                    <a:lstStyle/>
                    <a:p>
                      <a:pPr algn="ctr">
                        <a:lnSpc>
                          <a:spcPct val="115000"/>
                        </a:lnSpc>
                        <a:spcAft>
                          <a:spcPts val="0"/>
                        </a:spcAft>
                      </a:pPr>
                      <a:r>
                        <a:rPr lang="en-US" sz="2400">
                          <a:latin typeface="+mn-lt"/>
                          <a:ea typeface="Calibri"/>
                          <a:cs typeface="Times New Roman"/>
                        </a:rPr>
                        <a:t>+</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latin typeface="+mn-lt"/>
                          <a:ea typeface="Calibri"/>
                          <a:cs typeface="Times New Roman"/>
                        </a:rPr>
                        <a:t>13</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2</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15</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6350">
                <a:tc>
                  <a:txBody>
                    <a:bodyPr/>
                    <a:lstStyle/>
                    <a:p>
                      <a:pPr algn="ctr">
                        <a:lnSpc>
                          <a:spcPct val="115000"/>
                        </a:lnSpc>
                        <a:spcAft>
                          <a:spcPts val="0"/>
                        </a:spcAft>
                      </a:pPr>
                      <a:r>
                        <a:rPr lang="en-US" sz="2400">
                          <a:latin typeface="+mn-lt"/>
                          <a:ea typeface="Calibri"/>
                          <a:cs typeface="Times New Roman"/>
                        </a:rPr>
                        <a:t>-</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2400" dirty="0">
                          <a:latin typeface="+mn-lt"/>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2400" dirty="0">
                          <a:latin typeface="+mn-lt"/>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7</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6350">
                <a:tc>
                  <a:txBody>
                    <a:bodyPr/>
                    <a:lstStyle/>
                    <a:p>
                      <a:pPr algn="ctr">
                        <a:lnSpc>
                          <a:spcPct val="115000"/>
                        </a:lnSpc>
                        <a:spcAft>
                          <a:spcPts val="0"/>
                        </a:spcAft>
                      </a:pPr>
                      <a:r>
                        <a:rPr lang="en-US" sz="2400">
                          <a:latin typeface="+mn-lt"/>
                          <a:ea typeface="Calibri"/>
                          <a:cs typeface="Times New Roman"/>
                        </a:rPr>
                        <a:t>Total</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latin typeface="+mn-lt"/>
                          <a:ea typeface="Calibri"/>
                          <a:cs typeface="Times New Roman"/>
                        </a:rPr>
                        <a:t>15</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latin typeface="+mn-lt"/>
                          <a:ea typeface="Calibri"/>
                          <a:cs typeface="Times New Roman"/>
                        </a:rPr>
                        <a:t>7</a:t>
                      </a:r>
                      <a:endParaRPr lang="id-ID"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latin typeface="+mn-lt"/>
                          <a:ea typeface="Calibri"/>
                          <a:cs typeface="Times New Roman"/>
                        </a:rPr>
                        <a:t>22</a:t>
                      </a:r>
                      <a:endParaRPr lang="id-ID"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Content Placeholder 2"/>
          <p:cNvSpPr txBox="1">
            <a:spLocks/>
          </p:cNvSpPr>
          <p:nvPr/>
        </p:nvSpPr>
        <p:spPr>
          <a:xfrm>
            <a:off x="1187624" y="4397357"/>
            <a:ext cx="4429156" cy="1714512"/>
          </a:xfrm>
          <a:prstGeom prst="rect">
            <a:avLst/>
          </a:prstGeom>
          <a:ln>
            <a:solidFill>
              <a:schemeClr val="accent1"/>
            </a:solidFill>
          </a:ln>
        </p:spPr>
        <p:txBody>
          <a:bodyPr vert="horz">
            <a:noAutofit/>
          </a:bodyPr>
          <a:lstStyle/>
          <a:p>
            <a:r>
              <a:rPr lang="en-US" sz="2400" dirty="0" err="1"/>
              <a:t>Ket</a:t>
            </a:r>
            <a:r>
              <a:rPr lang="en-US" sz="2400" dirty="0"/>
              <a:t> :</a:t>
            </a:r>
            <a:endParaRPr lang="id-ID" sz="2400" dirty="0"/>
          </a:p>
          <a:p>
            <a:r>
              <a:rPr lang="en-US" sz="2400" dirty="0"/>
              <a:t>+ = </a:t>
            </a:r>
            <a:r>
              <a:rPr lang="en-US" sz="2400" dirty="0" err="1" smtClean="0"/>
              <a:t>tekanan</a:t>
            </a:r>
            <a:r>
              <a:rPr lang="id-ID" sz="2400" dirty="0" smtClean="0"/>
              <a:t> nadi normal</a:t>
            </a:r>
            <a:endParaRPr lang="id-ID" sz="2400" dirty="0"/>
          </a:p>
          <a:p>
            <a:r>
              <a:rPr lang="en-US" sz="2400" dirty="0"/>
              <a:t>-  = </a:t>
            </a:r>
            <a:r>
              <a:rPr lang="en-US" sz="2400" dirty="0" err="1"/>
              <a:t>tekanan</a:t>
            </a:r>
            <a:r>
              <a:rPr lang="en-US" sz="2400" dirty="0"/>
              <a:t> </a:t>
            </a:r>
            <a:r>
              <a:rPr lang="id-ID" sz="2400" dirty="0" smtClean="0"/>
              <a:t>nadi tidak normal</a:t>
            </a:r>
            <a:endParaRPr lang="id-ID" sz="24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542868" y="620688"/>
            <a:ext cx="8143932" cy="646331"/>
          </a:xfrm>
          <a:prstGeom prst="rect">
            <a:avLst/>
          </a:prstGeom>
          <a:noFill/>
        </p:spPr>
        <p:txBody>
          <a:bodyPr wrap="square" rtlCol="0">
            <a:spAutoFit/>
          </a:bodyPr>
          <a:lstStyle/>
          <a:p>
            <a:r>
              <a:rPr lang="en-US" sz="3600" b="1" dirty="0" err="1" smtClean="0"/>
              <a:t>Penyajiannya</a:t>
            </a:r>
            <a:r>
              <a:rPr lang="en-US" sz="3600" b="1" dirty="0" smtClean="0"/>
              <a:t> </a:t>
            </a:r>
            <a:r>
              <a:rPr lang="en-US" sz="3600" b="1" dirty="0" err="1" smtClean="0"/>
              <a:t>dalam</a:t>
            </a:r>
            <a:r>
              <a:rPr lang="en-US" sz="3600" b="1" dirty="0" smtClean="0"/>
              <a:t> </a:t>
            </a:r>
            <a:r>
              <a:rPr lang="en-US" sz="3600" b="1" dirty="0" err="1" smtClean="0"/>
              <a:t>bentuk</a:t>
            </a:r>
            <a:r>
              <a:rPr lang="en-US" sz="3600" b="1" dirty="0" smtClean="0"/>
              <a:t> </a:t>
            </a:r>
            <a:r>
              <a:rPr lang="en-US" sz="3600" b="1" dirty="0" err="1" smtClean="0"/>
              <a:t>tabel</a:t>
            </a:r>
            <a:r>
              <a:rPr lang="en-US" sz="3600" b="1" dirty="0" smtClean="0"/>
              <a:t> </a:t>
            </a:r>
            <a:r>
              <a:rPr lang="en-US" sz="3600" b="1" dirty="0" smtClean="0"/>
              <a:t>2x2</a:t>
            </a:r>
            <a:endParaRPr lang="id-ID" sz="3600" b="1" dirty="0"/>
          </a:p>
        </p:txBody>
      </p:sp>
    </p:spTree>
    <p:extLst>
      <p:ext uri="{BB962C8B-B14F-4D97-AF65-F5344CB8AC3E}">
        <p14:creationId xmlns:p14="http://schemas.microsoft.com/office/powerpoint/2010/main" val="180223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42910" y="285728"/>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smtClean="0">
                <a:solidFill>
                  <a:schemeClr val="tx1"/>
                </a:solidFill>
              </a:rPr>
              <a:t>X</a:t>
            </a:r>
            <a:r>
              <a:rPr lang="en-US" b="1" baseline="30000" smtClean="0">
                <a:solidFill>
                  <a:schemeClr val="tx1"/>
                </a:solidFill>
              </a:rPr>
              <a:t>2 </a:t>
            </a:r>
            <a:r>
              <a:rPr lang="en-US" b="1" smtClean="0">
                <a:solidFill>
                  <a:schemeClr val="tx1"/>
                </a:solidFill>
              </a:rPr>
              <a:t>hitung</a:t>
            </a:r>
            <a:endParaRPr lang="en-SG" b="1" dirty="0">
              <a:solidFill>
                <a:schemeClr val="tx1"/>
              </a:solidFill>
            </a:endParaRPr>
          </a:p>
        </p:txBody>
      </p:sp>
      <p:sp>
        <p:nvSpPr>
          <p:cNvPr id="6" name="Content Placeholder 2"/>
          <p:cNvSpPr txBox="1">
            <a:spLocks/>
          </p:cNvSpPr>
          <p:nvPr/>
        </p:nvSpPr>
        <p:spPr>
          <a:xfrm>
            <a:off x="642910" y="5643578"/>
            <a:ext cx="6143668" cy="785818"/>
          </a:xfrm>
          <a:prstGeom prst="rect">
            <a:avLst/>
          </a:prstGeom>
          <a:ln>
            <a:solidFill>
              <a:schemeClr val="accent1"/>
            </a:solidFill>
          </a:ln>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df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(baris-1) (kolom-1) = (2-1) (2-1)</a:t>
            </a:r>
            <a:r>
              <a:rPr kumimoji="0" lang="en-US" sz="2600" b="0" i="0" u="none" strike="noStrike" kern="1200" cap="none" spc="0" normalizeH="0" noProof="0" dirty="0" smtClean="0">
                <a:ln>
                  <a:noFill/>
                </a:ln>
                <a:solidFill>
                  <a:schemeClr val="tx1"/>
                </a:solidFill>
                <a:effectLst/>
                <a:uLnTx/>
                <a:uFillTx/>
                <a:latin typeface="+mn-lt"/>
                <a:ea typeface="+mn-ea"/>
                <a:cs typeface="+mn-cs"/>
              </a:rPr>
              <a:t> = 1</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mc:Choice xmlns:a14="http://schemas.microsoft.com/office/drawing/2010/main" Requires="a14">
          <p:sp>
            <p:nvSpPr>
              <p:cNvPr id="7" name="TextBox 6"/>
              <p:cNvSpPr txBox="1"/>
              <p:nvPr/>
            </p:nvSpPr>
            <p:spPr>
              <a:xfrm>
                <a:off x="642910" y="1508773"/>
                <a:ext cx="3528392" cy="84337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mr-IN" sz="2800" i="1" smtClean="0">
                              <a:latin typeface="Cambria Math" charset="0"/>
                            </a:rPr>
                          </m:ctrlPr>
                        </m:sSupPr>
                        <m:e>
                          <m:r>
                            <a:rPr lang="en-US" sz="2800" b="0" i="1" smtClean="0">
                              <a:latin typeface="Cambria Math" charset="0"/>
                            </a:rPr>
                            <m:t>𝑋</m:t>
                          </m:r>
                        </m:e>
                        <m:sup>
                          <m:r>
                            <a:rPr lang="en-US" sz="2800" b="0" i="1" smtClean="0">
                              <a:latin typeface="Cambria Math" charset="0"/>
                            </a:rPr>
                            <m:t>2</m:t>
                          </m:r>
                        </m:sup>
                      </m:sSup>
                      <m:r>
                        <a:rPr lang="en-US" sz="2800" b="0" i="1" smtClean="0">
                          <a:latin typeface="Cambria Math" charset="0"/>
                        </a:rPr>
                        <m:t>=</m:t>
                      </m:r>
                      <m:f>
                        <m:fPr>
                          <m:ctrlPr>
                            <a:rPr lang="mr-IN" sz="2800" i="1" smtClean="0">
                              <a:latin typeface="Cambria Math" charset="0"/>
                            </a:rPr>
                          </m:ctrlPr>
                        </m:fPr>
                        <m:num>
                          <m:d>
                            <m:dPr>
                              <m:ctrlPr>
                                <a:rPr lang="en-US" sz="2800" b="0" i="1" smtClean="0">
                                  <a:latin typeface="Cambria Math" charset="0"/>
                                </a:rPr>
                              </m:ctrlPr>
                            </m:dPr>
                            <m:e>
                              <m:r>
                                <a:rPr lang="en-US" sz="2800" b="0" i="1" smtClean="0">
                                  <a:latin typeface="Cambria Math" charset="0"/>
                                </a:rPr>
                                <m:t>𝐼</m:t>
                              </m:r>
                              <m:r>
                                <a:rPr lang="en-US" sz="2800" b="0" i="1" smtClean="0">
                                  <a:latin typeface="Cambria Math" charset="0"/>
                                </a:rPr>
                                <m:t>𝐴</m:t>
                              </m:r>
                              <m:r>
                                <a:rPr lang="en-US" sz="2800" b="0" i="1" smtClean="0">
                                  <a:latin typeface="Cambria Math" charset="0"/>
                                </a:rPr>
                                <m:t>−</m:t>
                              </m:r>
                              <m:r>
                                <a:rPr lang="en-US" sz="2800" b="0" i="1" smtClean="0">
                                  <a:latin typeface="Cambria Math" charset="0"/>
                                </a:rPr>
                                <m:t>𝐷𝐼</m:t>
                              </m:r>
                              <m:r>
                                <a:rPr lang="en-US" sz="2800" b="0" i="1" smtClean="0">
                                  <a:latin typeface="Cambria Math" charset="0"/>
                                </a:rPr>
                                <m:t>−1</m:t>
                              </m:r>
                            </m:e>
                          </m:d>
                          <m:r>
                            <a:rPr lang="en-US" sz="2800" b="0" i="1" baseline="30000" smtClean="0">
                              <a:latin typeface="Cambria Math" charset="0"/>
                              <a:ea typeface="Cambria Math" charset="0"/>
                              <a:cs typeface="Cambria Math" charset="0"/>
                            </a:rPr>
                            <m:t>2</m:t>
                          </m:r>
                          <m:r>
                            <a:rPr lang="en-US" sz="2800" b="0" i="1" smtClean="0">
                              <a:latin typeface="Cambria Math" charset="0"/>
                            </a:rPr>
                            <m:t> </m:t>
                          </m:r>
                        </m:num>
                        <m:den>
                          <m:r>
                            <a:rPr lang="en-US" sz="2800" b="0" i="1" smtClean="0">
                              <a:latin typeface="Cambria Math" charset="0"/>
                            </a:rPr>
                            <m:t>𝐴</m:t>
                          </m:r>
                          <m:r>
                            <a:rPr lang="en-US" sz="2800" b="0" i="1" smtClean="0">
                              <a:latin typeface="Cambria Math" charset="0"/>
                            </a:rPr>
                            <m:t>+</m:t>
                          </m:r>
                          <m:r>
                            <a:rPr lang="en-US" sz="2800" b="0" i="1" smtClean="0">
                              <a:latin typeface="Cambria Math" charset="0"/>
                            </a:rPr>
                            <m:t>𝐷</m:t>
                          </m:r>
                        </m:den>
                      </m:f>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642910" y="1508773"/>
                <a:ext cx="3528392" cy="84337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53801" y="2614901"/>
                <a:ext cx="3306610" cy="84337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mr-IN" sz="2800" i="1" smtClean="0">
                              <a:latin typeface="Cambria Math" charset="0"/>
                            </a:rPr>
                          </m:ctrlPr>
                        </m:sSupPr>
                        <m:e>
                          <m:r>
                            <a:rPr lang="en-US" sz="2800" b="0" i="1" smtClean="0">
                              <a:latin typeface="Cambria Math" charset="0"/>
                            </a:rPr>
                            <m:t>𝑋</m:t>
                          </m:r>
                        </m:e>
                        <m:sup>
                          <m:r>
                            <a:rPr lang="en-US" sz="2800" b="0" i="1" smtClean="0">
                              <a:latin typeface="Cambria Math" charset="0"/>
                            </a:rPr>
                            <m:t>2</m:t>
                          </m:r>
                        </m:sup>
                      </m:sSup>
                      <m:r>
                        <a:rPr lang="en-US" sz="2800" b="0" i="1" smtClean="0">
                          <a:latin typeface="Cambria Math" charset="0"/>
                        </a:rPr>
                        <m:t>=</m:t>
                      </m:r>
                      <m:f>
                        <m:fPr>
                          <m:ctrlPr>
                            <a:rPr lang="mr-IN" sz="2800" i="1" smtClean="0">
                              <a:latin typeface="Cambria Math" charset="0"/>
                            </a:rPr>
                          </m:ctrlPr>
                        </m:fPr>
                        <m:num>
                          <m:d>
                            <m:dPr>
                              <m:ctrlPr>
                                <a:rPr lang="en-US" sz="2800" b="0" i="1" smtClean="0">
                                  <a:latin typeface="Cambria Math" charset="0"/>
                                </a:rPr>
                              </m:ctrlPr>
                            </m:dPr>
                            <m:e>
                              <m:r>
                                <a:rPr lang="en-US" sz="2800" b="0" i="1" smtClean="0">
                                  <a:latin typeface="Cambria Math" charset="0"/>
                                </a:rPr>
                                <m:t>𝐼</m:t>
                              </m:r>
                              <m:r>
                                <a:rPr lang="en-US" sz="2800" b="0" i="1" smtClean="0">
                                  <a:latin typeface="Cambria Math" charset="0"/>
                                </a:rPr>
                                <m:t>13−2</m:t>
                              </m:r>
                              <m:r>
                                <a:rPr lang="en-US" sz="2800" b="0" i="1" smtClean="0">
                                  <a:latin typeface="Cambria Math" charset="0"/>
                                </a:rPr>
                                <m:t>𝐼</m:t>
                              </m:r>
                              <m:r>
                                <a:rPr lang="en-US" sz="2800" b="0" i="1" smtClean="0">
                                  <a:latin typeface="Cambria Math" charset="0"/>
                                </a:rPr>
                                <m:t>−1</m:t>
                              </m:r>
                            </m:e>
                          </m:d>
                          <m:r>
                            <a:rPr lang="en-US" sz="2800" b="0" i="1" baseline="30000" smtClean="0">
                              <a:latin typeface="Cambria Math" charset="0"/>
                              <a:ea typeface="Cambria Math" charset="0"/>
                              <a:cs typeface="Cambria Math" charset="0"/>
                            </a:rPr>
                            <m:t>2</m:t>
                          </m:r>
                          <m:r>
                            <a:rPr lang="en-US" sz="2800" b="0" i="1" smtClean="0">
                              <a:latin typeface="Cambria Math" charset="0"/>
                            </a:rPr>
                            <m:t> </m:t>
                          </m:r>
                        </m:num>
                        <m:den>
                          <m:r>
                            <a:rPr lang="en-US" sz="2800" b="0" i="1" smtClean="0">
                              <a:latin typeface="Cambria Math" charset="0"/>
                            </a:rPr>
                            <m:t>13+2</m:t>
                          </m:r>
                        </m:den>
                      </m:f>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753801" y="2614901"/>
                <a:ext cx="3306610" cy="8433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8616" y="3747882"/>
                <a:ext cx="3306610" cy="85382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mr-IN" sz="2800" i="1" smtClean="0">
                              <a:latin typeface="Cambria Math" charset="0"/>
                            </a:rPr>
                          </m:ctrlPr>
                        </m:sSupPr>
                        <m:e>
                          <m:r>
                            <a:rPr lang="en-US" sz="2800" b="0" i="1" smtClean="0">
                              <a:latin typeface="Cambria Math" charset="0"/>
                            </a:rPr>
                            <m:t>𝑋</m:t>
                          </m:r>
                        </m:e>
                        <m:sup>
                          <m:r>
                            <a:rPr lang="en-US" sz="2800" b="0" i="1" smtClean="0">
                              <a:latin typeface="Cambria Math" charset="0"/>
                            </a:rPr>
                            <m:t>2</m:t>
                          </m:r>
                        </m:sup>
                      </m:sSup>
                      <m:r>
                        <a:rPr lang="en-US" sz="2800" b="0" i="1" smtClean="0">
                          <a:latin typeface="Cambria Math" charset="0"/>
                        </a:rPr>
                        <m:t>=</m:t>
                      </m:r>
                      <m:f>
                        <m:fPr>
                          <m:ctrlPr>
                            <a:rPr lang="mr-IN" sz="2800" i="1" smtClean="0">
                              <a:latin typeface="Cambria Math" charset="0"/>
                            </a:rPr>
                          </m:ctrlPr>
                        </m:fPr>
                        <m:num>
                          <m:d>
                            <m:dPr>
                              <m:ctrlPr>
                                <a:rPr lang="en-US" sz="2800" b="0" i="1" smtClean="0">
                                  <a:latin typeface="Cambria Math" charset="0"/>
                                </a:rPr>
                              </m:ctrlPr>
                            </m:dPr>
                            <m:e>
                              <m:r>
                                <a:rPr lang="en-US" sz="2800" b="0" i="1" smtClean="0">
                                  <a:latin typeface="Cambria Math" charset="0"/>
                                </a:rPr>
                                <m:t>100</m:t>
                              </m:r>
                            </m:e>
                          </m:d>
                          <m:r>
                            <a:rPr lang="en-US" sz="2800" b="0" i="1" smtClean="0">
                              <a:latin typeface="Cambria Math" charset="0"/>
                            </a:rPr>
                            <m:t> </m:t>
                          </m:r>
                        </m:num>
                        <m:den>
                          <m:r>
                            <a:rPr lang="en-US" sz="2800" b="0" i="1" smtClean="0">
                              <a:latin typeface="Cambria Math" charset="0"/>
                            </a:rPr>
                            <m:t>15</m:t>
                          </m:r>
                        </m:den>
                      </m:f>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28616" y="3747882"/>
                <a:ext cx="3306610" cy="85382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80528" y="4909055"/>
                <a:ext cx="3306610"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mr-IN" sz="2800" i="1" smtClean="0">
                              <a:latin typeface="Cambria Math" charset="0"/>
                            </a:rPr>
                          </m:ctrlPr>
                        </m:sSupPr>
                        <m:e>
                          <m:r>
                            <a:rPr lang="en-US" sz="2800" b="0" i="1" smtClean="0">
                              <a:latin typeface="Cambria Math" charset="0"/>
                            </a:rPr>
                            <m:t>𝑋</m:t>
                          </m:r>
                        </m:e>
                        <m:sup>
                          <m:r>
                            <a:rPr lang="en-US" sz="2800" b="0" i="1" smtClean="0">
                              <a:latin typeface="Cambria Math" charset="0"/>
                            </a:rPr>
                            <m:t>2</m:t>
                          </m:r>
                        </m:sup>
                      </m:sSup>
                      <m:r>
                        <a:rPr lang="en-US" sz="2800" b="0" i="1" smtClean="0">
                          <a:latin typeface="Cambria Math" charset="0"/>
                        </a:rPr>
                        <m:t>=6,67</m:t>
                      </m:r>
                    </m:oMath>
                  </m:oMathPara>
                </a14:m>
                <a:endParaRPr lang="en-US" sz="2800" dirty="0"/>
              </a:p>
            </p:txBody>
          </p:sp>
        </mc:Choice>
        <mc:Fallback>
          <p:sp>
            <p:nvSpPr>
              <p:cNvPr id="10" name="TextBox 9"/>
              <p:cNvSpPr txBox="1">
                <a:spLocks noRot="1" noChangeAspect="1" noMove="1" noResize="1" noEditPoints="1" noAdjustHandles="1" noChangeArrowheads="1" noChangeShapeType="1" noTextEdit="1"/>
              </p:cNvSpPr>
              <p:nvPr/>
            </p:nvSpPr>
            <p:spPr>
              <a:xfrm>
                <a:off x="-180528" y="4909055"/>
                <a:ext cx="3306610" cy="43088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650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57200" y="642918"/>
            <a:ext cx="8229600" cy="621508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smtClean="0"/>
              <a:t>Bandingkan nilai X</a:t>
            </a:r>
            <a:r>
              <a:rPr lang="en-US" sz="2800" baseline="30000" smtClean="0"/>
              <a:t>2 </a:t>
            </a:r>
            <a:r>
              <a:rPr lang="en-US" sz="2800" smtClean="0"/>
              <a:t>hitung di atas dengan nilai X</a:t>
            </a:r>
            <a:r>
              <a:rPr lang="en-US" sz="2800" baseline="30000" smtClean="0"/>
              <a:t>2 </a:t>
            </a:r>
            <a:r>
              <a:rPr lang="en-US" sz="2800" smtClean="0"/>
              <a:t>pada tabel  nilai </a:t>
            </a:r>
            <a:r>
              <a:rPr lang="en-US" sz="2800" i="1" smtClean="0"/>
              <a:t>chi square. </a:t>
            </a:r>
            <a:r>
              <a:rPr lang="en-US" sz="2400" i="1" smtClean="0"/>
              <a:t>Dengan </a:t>
            </a:r>
            <a:r>
              <a:rPr lang="el-GR" sz="2400" i="1" smtClean="0">
                <a:latin typeface="Times New Roman"/>
                <a:cs typeface="Times New Roman"/>
              </a:rPr>
              <a:t>α</a:t>
            </a:r>
            <a:r>
              <a:rPr lang="en-SG" sz="2400" i="1" smtClean="0">
                <a:latin typeface="Times New Roman"/>
                <a:cs typeface="Times New Roman"/>
              </a:rPr>
              <a:t> =0,05 dan df=1</a:t>
            </a:r>
            <a:endParaRPr lang="en-US" sz="2400" smtClean="0">
              <a:latin typeface="+mj-lt"/>
            </a:endParaRPr>
          </a:p>
          <a:p>
            <a:r>
              <a:rPr lang="en-US" sz="2800" smtClean="0"/>
              <a:t>Maka diperoleh nilai X</a:t>
            </a:r>
            <a:r>
              <a:rPr lang="en-US" sz="2800" baseline="30000" smtClean="0"/>
              <a:t>2 </a:t>
            </a:r>
            <a:r>
              <a:rPr lang="en-US" sz="2800" smtClean="0"/>
              <a:t>tabel = 3,84</a:t>
            </a:r>
          </a:p>
          <a:p>
            <a:r>
              <a:rPr lang="en-US" sz="2800" smtClean="0"/>
              <a:t>Karena X</a:t>
            </a:r>
            <a:r>
              <a:rPr lang="en-US" sz="2800" baseline="30000" smtClean="0"/>
              <a:t>2 </a:t>
            </a:r>
            <a:r>
              <a:rPr lang="en-US" sz="2800" smtClean="0"/>
              <a:t>hitung &gt; nilai X</a:t>
            </a:r>
            <a:r>
              <a:rPr lang="en-US" sz="2800" baseline="30000" smtClean="0"/>
              <a:t>2 </a:t>
            </a:r>
            <a:r>
              <a:rPr lang="en-US" sz="2800" smtClean="0"/>
              <a:t>tabel </a:t>
            </a:r>
            <a:r>
              <a:rPr lang="en-US" sz="2800" smtClean="0">
                <a:sym typeface="Wingdings" pitchFamily="2" charset="2"/>
              </a:rPr>
              <a:t> </a:t>
            </a:r>
            <a:r>
              <a:rPr lang="id-ID" sz="2800" smtClean="0">
                <a:sym typeface="Wingdings" pitchFamily="2" charset="2"/>
              </a:rPr>
              <a:t>6,67</a:t>
            </a:r>
            <a:r>
              <a:rPr lang="en-US" sz="2800" smtClean="0">
                <a:sym typeface="Wingdings" pitchFamily="2" charset="2"/>
              </a:rPr>
              <a:t> </a:t>
            </a:r>
            <a:r>
              <a:rPr lang="id-ID" sz="2800" smtClean="0">
                <a:sym typeface="Wingdings" pitchFamily="2" charset="2"/>
              </a:rPr>
              <a:t>&gt;</a:t>
            </a:r>
            <a:r>
              <a:rPr lang="en-US" sz="2800" smtClean="0">
                <a:sym typeface="Wingdings" pitchFamily="2" charset="2"/>
              </a:rPr>
              <a:t> 3,84, maka H0 ditolak</a:t>
            </a:r>
          </a:p>
          <a:p>
            <a:r>
              <a:rPr lang="en-US" sz="2800" smtClean="0">
                <a:sym typeface="Wingdings" pitchFamily="2" charset="2"/>
              </a:rPr>
              <a:t>Artinya ada perbedaan tekanan  nadi antara sebelum dan setelah olahraga</a:t>
            </a:r>
            <a:r>
              <a:rPr lang="id-ID" sz="2800" smtClean="0">
                <a:sym typeface="Wingdings" pitchFamily="2" charset="2"/>
              </a:rPr>
              <a:t> </a:t>
            </a:r>
          </a:p>
          <a:p>
            <a:pPr>
              <a:buFont typeface="Wingdings 2"/>
              <a:buNone/>
            </a:pPr>
            <a:r>
              <a:rPr lang="id-ID" sz="2800" smtClean="0">
                <a:sym typeface="Wingdings" pitchFamily="2" charset="2"/>
              </a:rPr>
              <a:t>	 olah raga berpengaruh terhadap perubahan tekanan nadi</a:t>
            </a:r>
            <a:endParaRPr lang="en-US" sz="2800" smtClean="0"/>
          </a:p>
          <a:p>
            <a:pPr>
              <a:buFont typeface="Wingdings 2"/>
              <a:buNone/>
            </a:pPr>
            <a:endParaRPr lang="id-ID" dirty="0"/>
          </a:p>
        </p:txBody>
      </p:sp>
    </p:spTree>
    <p:extLst>
      <p:ext uri="{BB962C8B-B14F-4D97-AF65-F5344CB8AC3E}">
        <p14:creationId xmlns:p14="http://schemas.microsoft.com/office/powerpoint/2010/main" val="62350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rcRect r="31918" b="6522"/>
          <a:stretch>
            <a:fillRect/>
          </a:stretch>
        </p:blipFill>
        <p:spPr bwMode="auto">
          <a:xfrm>
            <a:off x="214282" y="928670"/>
            <a:ext cx="8643998" cy="5929330"/>
          </a:xfrm>
          <a:prstGeom prst="rect">
            <a:avLst/>
          </a:prstGeom>
          <a:noFill/>
          <a:ln w="9525">
            <a:noFill/>
            <a:miter lim="800000"/>
            <a:headEnd/>
            <a:tailEnd/>
          </a:ln>
          <a:effectLst/>
        </p:spPr>
      </p:pic>
    </p:spTree>
    <p:extLst>
      <p:ext uri="{BB962C8B-B14F-4D97-AF65-F5344CB8AC3E}">
        <p14:creationId xmlns:p14="http://schemas.microsoft.com/office/powerpoint/2010/main" val="174902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rcRect r="38449" b="6250"/>
          <a:stretch>
            <a:fillRect/>
          </a:stretch>
        </p:blipFill>
        <p:spPr bwMode="auto">
          <a:xfrm>
            <a:off x="214282" y="357166"/>
            <a:ext cx="8929718" cy="6500834"/>
          </a:xfrm>
          <a:prstGeom prst="rect">
            <a:avLst/>
          </a:prstGeom>
          <a:noFill/>
          <a:ln w="9525">
            <a:noFill/>
            <a:miter lim="800000"/>
            <a:headEnd/>
            <a:tailEnd/>
          </a:ln>
          <a:effectLst/>
        </p:spPr>
      </p:pic>
    </p:spTree>
    <p:extLst>
      <p:ext uri="{BB962C8B-B14F-4D97-AF65-F5344CB8AC3E}">
        <p14:creationId xmlns:p14="http://schemas.microsoft.com/office/powerpoint/2010/main" val="43222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srcRect t="2929" r="32467" b="6250"/>
          <a:stretch>
            <a:fillRect/>
          </a:stretch>
        </p:blipFill>
        <p:spPr bwMode="auto">
          <a:xfrm>
            <a:off x="214282" y="214290"/>
            <a:ext cx="8572560" cy="6643710"/>
          </a:xfrm>
          <a:prstGeom prst="rect">
            <a:avLst/>
          </a:prstGeom>
          <a:noFill/>
          <a:ln w="9525">
            <a:noFill/>
            <a:miter lim="800000"/>
            <a:headEnd/>
            <a:tailEnd/>
          </a:ln>
          <a:effectLst/>
        </p:spPr>
      </p:pic>
    </p:spTree>
    <p:extLst>
      <p:ext uri="{BB962C8B-B14F-4D97-AF65-F5344CB8AC3E}">
        <p14:creationId xmlns:p14="http://schemas.microsoft.com/office/powerpoint/2010/main" val="8423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28596" y="1447800"/>
            <a:ext cx="8229600" cy="5053010"/>
          </a:xfrm>
          <a:prstGeom prst="rect">
            <a:avLst/>
          </a:prstGeom>
          <a:ln>
            <a:solidFill>
              <a:schemeClr val="accent1"/>
            </a:solidFill>
          </a:ln>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t>D</a:t>
            </a:r>
            <a:r>
              <a:rPr lang="id-ID" sz="2800" dirty="0" err="1" smtClean="0"/>
              <a:t>atanya</a:t>
            </a:r>
            <a:r>
              <a:rPr lang="id-ID" sz="2800" dirty="0" smtClean="0"/>
              <a:t> berbentuk </a:t>
            </a:r>
            <a:r>
              <a:rPr lang="id-ID" sz="2800" b="1" dirty="0" err="1" smtClean="0">
                <a:solidFill>
                  <a:srgbClr val="FF0000"/>
                </a:solidFill>
              </a:rPr>
              <a:t>n</a:t>
            </a:r>
            <a:r>
              <a:rPr lang="en-US" sz="2800" b="1" dirty="0" smtClean="0">
                <a:solidFill>
                  <a:srgbClr val="FF0000"/>
                </a:solidFill>
              </a:rPr>
              <a:t>o</a:t>
            </a:r>
            <a:r>
              <a:rPr lang="id-ID" sz="2800" b="1" dirty="0" smtClean="0">
                <a:solidFill>
                  <a:srgbClr val="FF0000"/>
                </a:solidFill>
              </a:rPr>
              <a:t>minal</a:t>
            </a:r>
            <a:r>
              <a:rPr lang="en-US" sz="2800" b="1" dirty="0" smtClean="0">
                <a:solidFill>
                  <a:srgbClr val="FF0000"/>
                </a:solidFill>
              </a:rPr>
              <a:t> (</a:t>
            </a:r>
            <a:r>
              <a:rPr lang="en-US" sz="2800" b="1" i="1" dirty="0" smtClean="0">
                <a:solidFill>
                  <a:srgbClr val="FF0000"/>
                </a:solidFill>
              </a:rPr>
              <a:t>b</a:t>
            </a:r>
            <a:r>
              <a:rPr lang="id-ID" sz="2800" b="1" i="1" dirty="0" err="1" smtClean="0">
                <a:solidFill>
                  <a:srgbClr val="FF0000"/>
                </a:solidFill>
              </a:rPr>
              <a:t>inary</a:t>
            </a:r>
            <a:r>
              <a:rPr lang="en-US" sz="2800" b="1" dirty="0" smtClean="0">
                <a:solidFill>
                  <a:srgbClr val="FF0000"/>
                </a:solidFill>
              </a:rPr>
              <a:t>  </a:t>
            </a:r>
            <a:r>
              <a:rPr lang="en-US" sz="2800" b="1" i="1" dirty="0" smtClean="0">
                <a:solidFill>
                  <a:srgbClr val="FF0000"/>
                </a:solidFill>
              </a:rPr>
              <a:t>response)</a:t>
            </a:r>
          </a:p>
          <a:p>
            <a:r>
              <a:rPr lang="en-US" sz="2800" dirty="0" smtClean="0"/>
              <a:t>C</a:t>
            </a:r>
            <a:r>
              <a:rPr lang="id-ID" sz="2800" i="1" dirty="0" err="1" smtClean="0"/>
              <a:t>rostab</a:t>
            </a:r>
            <a:r>
              <a:rPr lang="id-ID" sz="2800" dirty="0" smtClean="0"/>
              <a:t>  2 x 2</a:t>
            </a:r>
            <a:r>
              <a:rPr lang="en-SG" sz="2800" dirty="0" smtClean="0"/>
              <a:t> (2 </a:t>
            </a:r>
            <a:r>
              <a:rPr lang="en-SG" sz="2800" dirty="0" err="1" smtClean="0"/>
              <a:t>baris</a:t>
            </a:r>
            <a:r>
              <a:rPr lang="en-SG" sz="2800" dirty="0" smtClean="0"/>
              <a:t> </a:t>
            </a:r>
            <a:r>
              <a:rPr lang="en-SG" sz="2800" dirty="0" err="1" smtClean="0"/>
              <a:t>dan</a:t>
            </a:r>
            <a:r>
              <a:rPr lang="en-SG" sz="2800" dirty="0" smtClean="0"/>
              <a:t> 2 </a:t>
            </a:r>
            <a:r>
              <a:rPr lang="en-SG" sz="2800" dirty="0" err="1" smtClean="0"/>
              <a:t>kolom</a:t>
            </a:r>
            <a:r>
              <a:rPr lang="en-SG" sz="2800" dirty="0" smtClean="0"/>
              <a:t>)</a:t>
            </a:r>
            <a:endParaRPr lang="en-US" sz="2800" dirty="0" smtClean="0"/>
          </a:p>
          <a:p>
            <a:r>
              <a:rPr lang="id-ID" sz="2800" dirty="0" smtClean="0"/>
              <a:t> Rancangan penilaian berbentuk </a:t>
            </a:r>
            <a:r>
              <a:rPr lang="id-ID" sz="2800" b="1" dirty="0" smtClean="0">
                <a:solidFill>
                  <a:srgbClr val="FF0000"/>
                </a:solidFill>
              </a:rPr>
              <a:t>“</a:t>
            </a:r>
            <a:r>
              <a:rPr lang="en-US" sz="2800" b="1" i="1" dirty="0" smtClean="0">
                <a:solidFill>
                  <a:srgbClr val="FF0000"/>
                </a:solidFill>
              </a:rPr>
              <a:t>pre-post</a:t>
            </a:r>
            <a:r>
              <a:rPr lang="id-ID" sz="2800" b="1" dirty="0" smtClean="0">
                <a:solidFill>
                  <a:srgbClr val="FF0000"/>
                </a:solidFill>
              </a:rPr>
              <a:t> “</a:t>
            </a:r>
          </a:p>
          <a:p>
            <a:pPr algn="just"/>
            <a:r>
              <a:rPr lang="id-ID" sz="2800" dirty="0" smtClean="0"/>
              <a:t>1 sampel diukur 2 kali</a:t>
            </a:r>
            <a:endParaRPr lang="en-US" sz="2800" dirty="0" smtClean="0"/>
          </a:p>
          <a:p>
            <a:r>
              <a:rPr lang="en-US" sz="2800" dirty="0" err="1" smtClean="0"/>
              <a:t>Biasanya</a:t>
            </a:r>
            <a:r>
              <a:rPr lang="en-US" sz="2800" dirty="0" smtClean="0"/>
              <a:t> </a:t>
            </a:r>
            <a:r>
              <a:rPr lang="en-US" sz="2800" dirty="0" err="1" smtClean="0"/>
              <a:t>desain</a:t>
            </a:r>
            <a:r>
              <a:rPr lang="en-US" sz="2800" dirty="0" smtClean="0"/>
              <a:t> “before after”</a:t>
            </a:r>
          </a:p>
          <a:p>
            <a:pPr algn="just"/>
            <a:r>
              <a:rPr lang="en-US" sz="2800" dirty="0" err="1" smtClean="0"/>
              <a:t>Hipotesis</a:t>
            </a:r>
            <a:r>
              <a:rPr lang="en-US" sz="2800" dirty="0" smtClean="0"/>
              <a:t> </a:t>
            </a:r>
            <a:r>
              <a:rPr lang="en-US" sz="2800" dirty="0" err="1" smtClean="0"/>
              <a:t>penelitian</a:t>
            </a:r>
            <a:r>
              <a:rPr lang="en-US" sz="2800" dirty="0" smtClean="0"/>
              <a:t> </a:t>
            </a:r>
            <a:r>
              <a:rPr lang="en-US" sz="2800" dirty="0" err="1" smtClean="0"/>
              <a:t>merupakan</a:t>
            </a:r>
            <a:r>
              <a:rPr lang="en-US" sz="2800" dirty="0" smtClean="0"/>
              <a:t> </a:t>
            </a:r>
            <a:r>
              <a:rPr lang="en-US" sz="2800" dirty="0" err="1" smtClean="0"/>
              <a:t>perbandingan</a:t>
            </a:r>
            <a:r>
              <a:rPr lang="en-US" sz="2800" dirty="0" smtClean="0"/>
              <a:t> </a:t>
            </a:r>
            <a:r>
              <a:rPr lang="en-US" sz="2800" dirty="0" err="1" smtClean="0"/>
              <a:t>antara</a:t>
            </a:r>
            <a:r>
              <a:rPr lang="en-US" sz="2800" dirty="0" smtClean="0"/>
              <a:t> </a:t>
            </a:r>
            <a:r>
              <a:rPr lang="en-US" sz="2800" dirty="0" err="1" smtClean="0"/>
              <a:t>nilai</a:t>
            </a:r>
            <a:r>
              <a:rPr lang="en-US" sz="2800" dirty="0" smtClean="0"/>
              <a:t> </a:t>
            </a:r>
            <a:r>
              <a:rPr lang="en-US" sz="2800" dirty="0" err="1" smtClean="0"/>
              <a:t>sebelum</a:t>
            </a:r>
            <a:r>
              <a:rPr lang="en-US" sz="2800" dirty="0" smtClean="0"/>
              <a:t> </a:t>
            </a:r>
            <a:r>
              <a:rPr lang="en-US" sz="2800" dirty="0" err="1" smtClean="0"/>
              <a:t>dan</a:t>
            </a:r>
            <a:r>
              <a:rPr lang="en-US" sz="2800" dirty="0" smtClean="0"/>
              <a:t> </a:t>
            </a:r>
            <a:r>
              <a:rPr lang="en-US" sz="2800" dirty="0" err="1" smtClean="0"/>
              <a:t>sesudah</a:t>
            </a:r>
            <a:r>
              <a:rPr lang="en-US" sz="2800" dirty="0" smtClean="0"/>
              <a:t> </a:t>
            </a:r>
            <a:r>
              <a:rPr lang="en-US" sz="2800" dirty="0" err="1" smtClean="0"/>
              <a:t>ada</a:t>
            </a:r>
            <a:r>
              <a:rPr lang="en-US" sz="2800" dirty="0" smtClean="0"/>
              <a:t> </a:t>
            </a:r>
            <a:r>
              <a:rPr lang="en-US" sz="2800" dirty="0" err="1" smtClean="0"/>
              <a:t>perlakuan</a:t>
            </a:r>
            <a:r>
              <a:rPr lang="en-US" sz="2800" dirty="0" smtClean="0"/>
              <a:t>/treatment</a:t>
            </a:r>
          </a:p>
          <a:p>
            <a:pPr algn="just"/>
            <a:r>
              <a:rPr lang="en-US" sz="2800" dirty="0" err="1" smtClean="0"/>
              <a:t>Bertujuan</a:t>
            </a:r>
            <a:r>
              <a:rPr lang="en-US" sz="2800" dirty="0" smtClean="0"/>
              <a:t> </a:t>
            </a:r>
            <a:r>
              <a:rPr lang="en-US" sz="2800" dirty="0" err="1" smtClean="0"/>
              <a:t>untuk</a:t>
            </a:r>
            <a:r>
              <a:rPr lang="en-US" sz="2800" dirty="0" smtClean="0"/>
              <a:t> </a:t>
            </a:r>
            <a:r>
              <a:rPr lang="en-US" sz="2800" dirty="0" err="1" smtClean="0"/>
              <a:t>membuktikan</a:t>
            </a:r>
            <a:r>
              <a:rPr lang="en-US" sz="2800" dirty="0" smtClean="0"/>
              <a:t> </a:t>
            </a:r>
            <a:r>
              <a:rPr lang="en-US" sz="2800" dirty="0" err="1" smtClean="0"/>
              <a:t>adanya</a:t>
            </a:r>
            <a:r>
              <a:rPr lang="en-US" sz="2800" dirty="0" smtClean="0"/>
              <a:t> </a:t>
            </a:r>
            <a:r>
              <a:rPr lang="en-US" sz="2800" dirty="0" err="1" smtClean="0"/>
              <a:t>perubahan</a:t>
            </a:r>
            <a:r>
              <a:rPr lang="en-US" sz="2800" dirty="0" smtClean="0"/>
              <a:t>/</a:t>
            </a:r>
            <a:r>
              <a:rPr lang="en-US" sz="2800" dirty="0" err="1" smtClean="0"/>
              <a:t>tidak</a:t>
            </a:r>
            <a:r>
              <a:rPr lang="en-US" sz="2800" dirty="0" smtClean="0"/>
              <a:t> </a:t>
            </a:r>
            <a:r>
              <a:rPr lang="en-US" sz="2800" dirty="0" err="1" smtClean="0"/>
              <a:t>setelah</a:t>
            </a:r>
            <a:r>
              <a:rPr lang="en-US" sz="2800" dirty="0" smtClean="0"/>
              <a:t> </a:t>
            </a:r>
            <a:r>
              <a:rPr lang="en-US" sz="2800" dirty="0" err="1" smtClean="0"/>
              <a:t>diberi</a:t>
            </a:r>
            <a:r>
              <a:rPr lang="en-US" sz="2800" dirty="0" smtClean="0"/>
              <a:t> </a:t>
            </a:r>
            <a:r>
              <a:rPr lang="en-US" sz="2800" dirty="0" err="1" smtClean="0"/>
              <a:t>intervensi</a:t>
            </a:r>
            <a:r>
              <a:rPr lang="en-US" sz="2800" dirty="0" smtClean="0"/>
              <a:t>.</a:t>
            </a:r>
            <a:endParaRPr lang="id-ID" sz="2800" dirty="0" smtClean="0"/>
          </a:p>
        </p:txBody>
      </p:sp>
      <p:sp>
        <p:nvSpPr>
          <p:cNvPr id="6" name="Title 1"/>
          <p:cNvSpPr txBox="1">
            <a:spLocks/>
          </p:cNvSpPr>
          <p:nvPr/>
        </p:nvSpPr>
        <p:spPr>
          <a:xfrm>
            <a:off x="398629" y="592979"/>
            <a:ext cx="8229600" cy="77554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400" smtClean="0"/>
              <a:t>Pengertian</a:t>
            </a:r>
            <a:r>
              <a:rPr lang="en-US" sz="3400" dirty="0" smtClean="0"/>
              <a:t> </a:t>
            </a:r>
            <a:r>
              <a:rPr lang="en-US" sz="3400" dirty="0" err="1" smtClean="0"/>
              <a:t>dan</a:t>
            </a:r>
            <a:r>
              <a:rPr lang="en-US" sz="3400" dirty="0" smtClean="0"/>
              <a:t> </a:t>
            </a:r>
            <a:r>
              <a:rPr lang="en-US" sz="3400" dirty="0" err="1" smtClean="0"/>
              <a:t>Penggunaan</a:t>
            </a:r>
            <a:r>
              <a:rPr lang="en-US" sz="3400" dirty="0" smtClean="0"/>
              <a:t> </a:t>
            </a:r>
            <a:r>
              <a:rPr lang="en-US" sz="3400" dirty="0" err="1" smtClean="0"/>
              <a:t>Uji</a:t>
            </a:r>
            <a:r>
              <a:rPr lang="en-US" sz="3400" dirty="0" smtClean="0"/>
              <a:t> </a:t>
            </a:r>
            <a:r>
              <a:rPr lang="en-US" sz="3400" dirty="0" err="1" smtClean="0"/>
              <a:t>McNemar</a:t>
            </a:r>
            <a:endParaRPr lang="id-ID" sz="3400" dirty="0"/>
          </a:p>
        </p:txBody>
      </p:sp>
    </p:spTree>
    <p:extLst>
      <p:ext uri="{BB962C8B-B14F-4D97-AF65-F5344CB8AC3E}">
        <p14:creationId xmlns:p14="http://schemas.microsoft.com/office/powerpoint/2010/main" val="63206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rcRect l="1647" t="2929" r="34114" b="6250"/>
          <a:stretch>
            <a:fillRect/>
          </a:stretch>
        </p:blipFill>
        <p:spPr bwMode="auto">
          <a:xfrm>
            <a:off x="214282" y="214290"/>
            <a:ext cx="8501122" cy="6643710"/>
          </a:xfrm>
          <a:prstGeom prst="rect">
            <a:avLst/>
          </a:prstGeom>
          <a:noFill/>
          <a:ln w="9525">
            <a:noFill/>
            <a:miter lim="800000"/>
            <a:headEnd/>
            <a:tailEnd/>
          </a:ln>
          <a:effectLst/>
        </p:spPr>
      </p:pic>
    </p:spTree>
    <p:extLst>
      <p:ext uri="{BB962C8B-B14F-4D97-AF65-F5344CB8AC3E}">
        <p14:creationId xmlns:p14="http://schemas.microsoft.com/office/powerpoint/2010/main" val="186801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rcRect l="11530" t="44922" r="60468" b="6250"/>
          <a:stretch>
            <a:fillRect/>
          </a:stretch>
        </p:blipFill>
        <p:spPr bwMode="auto">
          <a:xfrm>
            <a:off x="1223938" y="1366822"/>
            <a:ext cx="6215106" cy="5429288"/>
          </a:xfrm>
          <a:prstGeom prst="rect">
            <a:avLst/>
          </a:prstGeom>
          <a:noFill/>
          <a:ln w="9525">
            <a:noFill/>
            <a:miter lim="800000"/>
            <a:headEnd/>
            <a:tailEnd/>
          </a:ln>
          <a:effectLst/>
        </p:spPr>
      </p:pic>
      <p:sp>
        <p:nvSpPr>
          <p:cNvPr id="6" name="Title 1"/>
          <p:cNvSpPr txBox="1">
            <a:spLocks/>
          </p:cNvSpPr>
          <p:nvPr/>
        </p:nvSpPr>
        <p:spPr>
          <a:xfrm>
            <a:off x="1066800" y="427038"/>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SG" smtClean="0"/>
              <a:t>OUTPUT SPSS</a:t>
            </a:r>
            <a:endParaRPr lang="en-SG" dirty="0"/>
          </a:p>
        </p:txBody>
      </p:sp>
    </p:spTree>
    <p:extLst>
      <p:ext uri="{BB962C8B-B14F-4D97-AF65-F5344CB8AC3E}">
        <p14:creationId xmlns:p14="http://schemas.microsoft.com/office/powerpoint/2010/main" val="19877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22313" y="952500"/>
            <a:ext cx="7772400" cy="1362075"/>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SG" sz="7200" smtClean="0"/>
              <a:t>TERIMA KASIH</a:t>
            </a:r>
            <a:endParaRPr lang="en-SG" sz="7200" dirty="0"/>
          </a:p>
        </p:txBody>
      </p:sp>
    </p:spTree>
    <p:extLst>
      <p:ext uri="{BB962C8B-B14F-4D97-AF65-F5344CB8AC3E}">
        <p14:creationId xmlns:p14="http://schemas.microsoft.com/office/powerpoint/2010/main" val="109283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858022721"/>
              </p:ext>
            </p:extLst>
          </p:nvPr>
        </p:nvGraphicFramePr>
        <p:xfrm>
          <a:off x="2496344" y="2420887"/>
          <a:ext cx="2304256" cy="1231792"/>
        </p:xfrm>
        <a:graphic>
          <a:graphicData uri="http://schemas.openxmlformats.org/drawingml/2006/table">
            <a:tbl>
              <a:tblPr firstRow="1" bandRow="1">
                <a:tableStyleId>{5C22544A-7EE6-4342-B048-85BDC9FD1C3A}</a:tableStyleId>
              </a:tblPr>
              <a:tblGrid>
                <a:gridCol w="1152128"/>
                <a:gridCol w="1152128"/>
              </a:tblGrid>
              <a:tr h="615896">
                <a:tc>
                  <a:txBody>
                    <a:bodyPr/>
                    <a:lstStyle/>
                    <a:p>
                      <a:endParaRPr lang="en-US" dirty="0"/>
                    </a:p>
                  </a:txBody>
                  <a:tcPr/>
                </a:tc>
                <a:tc>
                  <a:txBody>
                    <a:bodyPr/>
                    <a:lstStyle/>
                    <a:p>
                      <a:endParaRPr lang="en-US"/>
                    </a:p>
                  </a:txBody>
                  <a:tcPr/>
                </a:tc>
              </a:tr>
              <a:tr h="615896">
                <a:tc>
                  <a:txBody>
                    <a:bodyPr/>
                    <a:lstStyle/>
                    <a:p>
                      <a:endParaRPr lang="en-US"/>
                    </a:p>
                  </a:txBody>
                  <a:tcPr/>
                </a:tc>
                <a:tc>
                  <a:txBody>
                    <a:bodyPr/>
                    <a:lstStyle/>
                    <a:p>
                      <a:endParaRPr lang="en-US" dirty="0"/>
                    </a:p>
                  </a:txBody>
                  <a:tcPr/>
                </a:tc>
              </a:tr>
            </a:tbl>
          </a:graphicData>
        </a:graphic>
      </p:graphicFrame>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57200" y="1142984"/>
            <a:ext cx="8077200" cy="5486416"/>
          </a:xfrm>
          <a:prstGeom prst="rect">
            <a:avLst/>
          </a:prstGeom>
          <a:noFill/>
          <a:ln>
            <a:noFill/>
          </a:ln>
        </p:spPr>
        <p:txBody>
          <a:bodyPr vert="horz">
            <a:normAutofit fontScale="850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buFont typeface="Wingdings 2"/>
              <a:buNone/>
            </a:pPr>
            <a:r>
              <a:rPr lang="en-US" sz="3400" dirty="0" err="1" smtClean="0"/>
              <a:t>Dibuat</a:t>
            </a:r>
            <a:r>
              <a:rPr lang="en-US" sz="3400" dirty="0" smtClean="0"/>
              <a:t> </a:t>
            </a:r>
            <a:r>
              <a:rPr lang="en-US" sz="3400" dirty="0" err="1" smtClean="0"/>
              <a:t>tabel</a:t>
            </a:r>
            <a:r>
              <a:rPr lang="en-US" sz="3400" dirty="0" smtClean="0"/>
              <a:t> </a:t>
            </a:r>
            <a:r>
              <a:rPr lang="en-US" sz="3400" dirty="0" err="1" smtClean="0"/>
              <a:t>frekuensi</a:t>
            </a:r>
            <a:r>
              <a:rPr lang="en-US" sz="3400" dirty="0" smtClean="0"/>
              <a:t> yang </a:t>
            </a:r>
            <a:r>
              <a:rPr lang="en-US" sz="3400" dirty="0" err="1" smtClean="0"/>
              <a:t>berbentuk</a:t>
            </a:r>
            <a:r>
              <a:rPr lang="en-US" sz="3400" dirty="0" smtClean="0"/>
              <a:t> </a:t>
            </a:r>
            <a:r>
              <a:rPr lang="en-US" sz="3400" dirty="0" err="1" smtClean="0"/>
              <a:t>tabel</a:t>
            </a:r>
            <a:r>
              <a:rPr lang="en-US" sz="3400" dirty="0" smtClean="0"/>
              <a:t> 2x2               </a:t>
            </a:r>
          </a:p>
          <a:p>
            <a:pPr algn="just">
              <a:buFont typeface="Wingdings 2"/>
              <a:buNone/>
            </a:pPr>
            <a:r>
              <a:rPr lang="en-US" sz="2800" i="1" dirty="0" smtClean="0"/>
              <a:t>				Post</a:t>
            </a:r>
            <a:endParaRPr lang="en-US" sz="2800" i="1" dirty="0" smtClean="0">
              <a:solidFill>
                <a:schemeClr val="tx2"/>
              </a:solidFill>
            </a:endParaRPr>
          </a:p>
          <a:p>
            <a:pPr>
              <a:buFont typeface="Wingdings" pitchFamily="2" charset="2"/>
              <a:buNone/>
            </a:pPr>
            <a:r>
              <a:rPr lang="en-US" sz="2800" dirty="0" smtClean="0"/>
              <a:t>                                    -                    +</a:t>
            </a:r>
          </a:p>
          <a:p>
            <a:pPr>
              <a:buFont typeface="Wingdings" pitchFamily="2" charset="2"/>
              <a:buNone/>
            </a:pPr>
            <a:r>
              <a:rPr lang="en-US" sz="2800" dirty="0" smtClean="0"/>
              <a:t>                 </a:t>
            </a:r>
          </a:p>
          <a:p>
            <a:pPr>
              <a:buFont typeface="Wingdings" pitchFamily="2" charset="2"/>
              <a:buNone/>
            </a:pPr>
            <a:r>
              <a:rPr lang="en-US" sz="2800" dirty="0" smtClean="0"/>
              <a:t>		  +  			</a:t>
            </a:r>
          </a:p>
          <a:p>
            <a:pPr>
              <a:buFont typeface="Wingdings" pitchFamily="2" charset="2"/>
              <a:buNone/>
            </a:pPr>
            <a:r>
              <a:rPr lang="en-US" sz="2800" dirty="0" smtClean="0"/>
              <a:t>	</a:t>
            </a:r>
            <a:r>
              <a:rPr lang="en-US" sz="2800" i="1" dirty="0" smtClean="0"/>
              <a:t>Pre</a:t>
            </a:r>
          </a:p>
          <a:p>
            <a:pPr>
              <a:buFont typeface="Wingdings" pitchFamily="2" charset="2"/>
              <a:buNone/>
            </a:pPr>
            <a:endParaRPr lang="en-US" sz="2800" i="1" dirty="0" smtClean="0"/>
          </a:p>
          <a:p>
            <a:pPr>
              <a:lnSpc>
                <a:spcPct val="80000"/>
              </a:lnSpc>
              <a:spcBef>
                <a:spcPct val="0"/>
              </a:spcBef>
              <a:buFont typeface="Wingdings" pitchFamily="2" charset="2"/>
              <a:buNone/>
            </a:pPr>
            <a:r>
              <a:rPr lang="en-US" sz="2800" dirty="0" smtClean="0"/>
              <a:t>                  -			</a:t>
            </a:r>
          </a:p>
          <a:p>
            <a:pPr>
              <a:buFont typeface="Wingdings 2"/>
              <a:buNone/>
            </a:pPr>
            <a:endParaRPr lang="en-US" sz="2800" dirty="0" smtClean="0"/>
          </a:p>
          <a:p>
            <a:pPr marL="457200" indent="-457200">
              <a:buFont typeface="Wingdings" pitchFamily="2" charset="2"/>
              <a:buChar char="q"/>
              <a:defRPr/>
            </a:pPr>
            <a:r>
              <a:rPr lang="en-US" sz="2800" dirty="0" err="1" smtClean="0"/>
              <a:t>Individu</a:t>
            </a:r>
            <a:r>
              <a:rPr lang="en-US" sz="2800" dirty="0" smtClean="0"/>
              <a:t> </a:t>
            </a:r>
            <a:r>
              <a:rPr lang="en-US" sz="2800" dirty="0" err="1" smtClean="0"/>
              <a:t>dicatat</a:t>
            </a:r>
            <a:r>
              <a:rPr lang="en-US" sz="2800" dirty="0" smtClean="0"/>
              <a:t> di “</a:t>
            </a:r>
            <a:r>
              <a:rPr lang="en-US" sz="2800" dirty="0" err="1" smtClean="0"/>
              <a:t>sel</a:t>
            </a:r>
            <a:r>
              <a:rPr lang="en-US" sz="2800" dirty="0" smtClean="0"/>
              <a:t> A” </a:t>
            </a:r>
            <a:r>
              <a:rPr lang="en-US" sz="2800" dirty="0" err="1" smtClean="0"/>
              <a:t>jika</a:t>
            </a:r>
            <a:r>
              <a:rPr lang="en-US" sz="2800" dirty="0" smtClean="0"/>
              <a:t> </a:t>
            </a:r>
            <a:r>
              <a:rPr lang="en-US" sz="2800" dirty="0" err="1" smtClean="0"/>
              <a:t>dia</a:t>
            </a:r>
            <a:r>
              <a:rPr lang="en-US" sz="2800" dirty="0" smtClean="0"/>
              <a:t> </a:t>
            </a:r>
            <a:r>
              <a:rPr lang="en-US" sz="2800" dirty="0" err="1" smtClean="0"/>
              <a:t>berubah</a:t>
            </a:r>
            <a:r>
              <a:rPr lang="en-US" sz="2800" dirty="0" smtClean="0"/>
              <a:t> </a:t>
            </a:r>
            <a:r>
              <a:rPr lang="en-US" sz="2800" dirty="0" err="1" smtClean="0"/>
              <a:t>dari</a:t>
            </a:r>
            <a:r>
              <a:rPr lang="en-US" sz="2800" dirty="0" smtClean="0"/>
              <a:t> “</a:t>
            </a:r>
            <a:r>
              <a:rPr lang="en-US" sz="2800" dirty="0" err="1" smtClean="0"/>
              <a:t>positif</a:t>
            </a:r>
            <a:r>
              <a:rPr lang="en-US" sz="2800" dirty="0" smtClean="0"/>
              <a:t>” </a:t>
            </a:r>
            <a:r>
              <a:rPr lang="en-US" sz="2800" dirty="0" err="1" smtClean="0"/>
              <a:t>ke</a:t>
            </a:r>
            <a:r>
              <a:rPr lang="en-US" sz="2800" dirty="0" smtClean="0"/>
              <a:t> “</a:t>
            </a:r>
            <a:r>
              <a:rPr lang="en-US" sz="2800" dirty="0" err="1" smtClean="0"/>
              <a:t>negatif</a:t>
            </a:r>
            <a:r>
              <a:rPr lang="en-US" sz="2800" dirty="0" smtClean="0"/>
              <a:t>”</a:t>
            </a:r>
          </a:p>
          <a:p>
            <a:pPr marL="457200" indent="-457200">
              <a:buFont typeface="Wingdings" pitchFamily="2" charset="2"/>
              <a:buChar char="q"/>
              <a:defRPr/>
            </a:pPr>
            <a:r>
              <a:rPr lang="en-US" sz="2800" dirty="0" err="1" smtClean="0"/>
              <a:t>Individu</a:t>
            </a:r>
            <a:r>
              <a:rPr lang="en-US" sz="2800" dirty="0" smtClean="0"/>
              <a:t> </a:t>
            </a:r>
            <a:r>
              <a:rPr lang="en-US" sz="2800" dirty="0" err="1" smtClean="0"/>
              <a:t>dicatat</a:t>
            </a:r>
            <a:r>
              <a:rPr lang="en-US" sz="2800" dirty="0" smtClean="0"/>
              <a:t> di “</a:t>
            </a:r>
            <a:r>
              <a:rPr lang="en-US" sz="2800" dirty="0" err="1" smtClean="0"/>
              <a:t>sel</a:t>
            </a:r>
            <a:r>
              <a:rPr lang="en-US" sz="2800" dirty="0" smtClean="0"/>
              <a:t> D” </a:t>
            </a:r>
            <a:r>
              <a:rPr lang="en-US" sz="2800" dirty="0" err="1" smtClean="0"/>
              <a:t>jika</a:t>
            </a:r>
            <a:r>
              <a:rPr lang="en-US" sz="2800" dirty="0" smtClean="0"/>
              <a:t> </a:t>
            </a:r>
            <a:r>
              <a:rPr lang="en-US" sz="2800" dirty="0" err="1" smtClean="0"/>
              <a:t>dia</a:t>
            </a:r>
            <a:r>
              <a:rPr lang="en-US" sz="2800" dirty="0" smtClean="0"/>
              <a:t> </a:t>
            </a:r>
            <a:r>
              <a:rPr lang="en-US" sz="2800" dirty="0" err="1" smtClean="0"/>
              <a:t>berubah</a:t>
            </a:r>
            <a:r>
              <a:rPr lang="en-US" sz="2800" dirty="0" smtClean="0"/>
              <a:t> </a:t>
            </a:r>
            <a:r>
              <a:rPr lang="en-US" sz="2800" dirty="0" err="1" smtClean="0"/>
              <a:t>dari</a:t>
            </a:r>
            <a:r>
              <a:rPr lang="en-US" sz="2800" dirty="0" smtClean="0"/>
              <a:t> “</a:t>
            </a:r>
            <a:r>
              <a:rPr lang="en-US" sz="2800" dirty="0" err="1" smtClean="0"/>
              <a:t>negatif</a:t>
            </a:r>
            <a:r>
              <a:rPr lang="en-US" sz="2800" dirty="0" smtClean="0"/>
              <a:t>” </a:t>
            </a:r>
            <a:r>
              <a:rPr lang="en-US" sz="2800" dirty="0" err="1" smtClean="0"/>
              <a:t>ke</a:t>
            </a:r>
            <a:r>
              <a:rPr lang="en-US" sz="2800" dirty="0" smtClean="0"/>
              <a:t> “</a:t>
            </a:r>
            <a:r>
              <a:rPr lang="en-US" sz="2800" dirty="0" err="1" smtClean="0"/>
              <a:t>positif</a:t>
            </a:r>
            <a:r>
              <a:rPr lang="en-US" sz="2800" dirty="0" smtClean="0"/>
              <a:t>”</a:t>
            </a:r>
          </a:p>
          <a:p>
            <a:pPr marL="457200" indent="-457200">
              <a:buFont typeface="Wingdings" pitchFamily="2" charset="2"/>
              <a:buChar char="q"/>
            </a:pPr>
            <a:r>
              <a:rPr lang="en-US" sz="2800" dirty="0" err="1" smtClean="0"/>
              <a:t>Individu</a:t>
            </a:r>
            <a:r>
              <a:rPr lang="en-US" sz="2800" dirty="0" smtClean="0"/>
              <a:t> </a:t>
            </a:r>
            <a:r>
              <a:rPr lang="en-US" sz="2800" dirty="0" err="1" smtClean="0"/>
              <a:t>dicatat</a:t>
            </a:r>
            <a:r>
              <a:rPr lang="en-US" sz="2800" dirty="0" smtClean="0"/>
              <a:t> di “</a:t>
            </a:r>
            <a:r>
              <a:rPr lang="en-US" sz="2800" dirty="0" err="1" smtClean="0"/>
              <a:t>sel</a:t>
            </a:r>
            <a:r>
              <a:rPr lang="en-US" sz="2800" dirty="0" smtClean="0"/>
              <a:t> B” </a:t>
            </a:r>
            <a:r>
              <a:rPr lang="en-US" sz="2800" dirty="0" err="1" smtClean="0"/>
              <a:t>jika</a:t>
            </a:r>
            <a:r>
              <a:rPr lang="en-US" sz="2800" dirty="0" smtClean="0"/>
              <a:t> </a:t>
            </a:r>
            <a:r>
              <a:rPr lang="en-US" sz="2800" dirty="0" err="1" smtClean="0"/>
              <a:t>sebelum</a:t>
            </a:r>
            <a:r>
              <a:rPr lang="en-US" sz="2800" dirty="0" smtClean="0"/>
              <a:t> </a:t>
            </a:r>
            <a:r>
              <a:rPr lang="en-US" sz="2800" dirty="0" err="1" smtClean="0"/>
              <a:t>dan</a:t>
            </a:r>
            <a:r>
              <a:rPr lang="en-US" sz="2800" dirty="0" smtClean="0"/>
              <a:t> </a:t>
            </a:r>
            <a:r>
              <a:rPr lang="en-US" sz="2800" dirty="0" err="1" smtClean="0"/>
              <a:t>sesudah</a:t>
            </a:r>
            <a:r>
              <a:rPr lang="en-US" sz="2800" dirty="0" smtClean="0"/>
              <a:t> </a:t>
            </a:r>
            <a:r>
              <a:rPr lang="en-US" sz="2800" dirty="0" err="1" smtClean="0"/>
              <a:t>adalah</a:t>
            </a:r>
            <a:r>
              <a:rPr lang="en-US" sz="2800" dirty="0" smtClean="0"/>
              <a:t> “</a:t>
            </a:r>
            <a:r>
              <a:rPr lang="en-US" sz="2800" dirty="0" err="1" smtClean="0"/>
              <a:t>positif</a:t>
            </a:r>
            <a:r>
              <a:rPr lang="en-US" sz="2800" dirty="0" smtClean="0"/>
              <a:t>”.</a:t>
            </a:r>
          </a:p>
          <a:p>
            <a:pPr marL="457200" indent="-457200">
              <a:buFont typeface="Wingdings" pitchFamily="2" charset="2"/>
              <a:buChar char="q"/>
            </a:pPr>
            <a:r>
              <a:rPr lang="en-US" sz="2800" dirty="0" err="1" smtClean="0"/>
              <a:t>Individu</a:t>
            </a:r>
            <a:r>
              <a:rPr lang="en-US" sz="2800" dirty="0" smtClean="0"/>
              <a:t> </a:t>
            </a:r>
            <a:r>
              <a:rPr lang="en-US" sz="2800" dirty="0" err="1" smtClean="0"/>
              <a:t>dicatat</a:t>
            </a:r>
            <a:r>
              <a:rPr lang="en-US" sz="2800" dirty="0" smtClean="0"/>
              <a:t> di “</a:t>
            </a:r>
            <a:r>
              <a:rPr lang="en-US" sz="2800" dirty="0" err="1" smtClean="0"/>
              <a:t>sel</a:t>
            </a:r>
            <a:r>
              <a:rPr lang="en-US" sz="2800" dirty="0" smtClean="0"/>
              <a:t> C” </a:t>
            </a:r>
            <a:r>
              <a:rPr lang="en-US" sz="2800" dirty="0" err="1" smtClean="0"/>
              <a:t>jika</a:t>
            </a:r>
            <a:r>
              <a:rPr lang="en-US" sz="2800" dirty="0" smtClean="0"/>
              <a:t> </a:t>
            </a:r>
            <a:r>
              <a:rPr lang="en-US" sz="2800" dirty="0" err="1" smtClean="0"/>
              <a:t>sebelum</a:t>
            </a:r>
            <a:r>
              <a:rPr lang="en-US" sz="2800" dirty="0" smtClean="0"/>
              <a:t> </a:t>
            </a:r>
            <a:r>
              <a:rPr lang="en-US" sz="2800" dirty="0" err="1" smtClean="0"/>
              <a:t>dan</a:t>
            </a:r>
            <a:r>
              <a:rPr lang="en-US" sz="2800" dirty="0" smtClean="0"/>
              <a:t> </a:t>
            </a:r>
            <a:r>
              <a:rPr lang="en-US" sz="2800" dirty="0" err="1" smtClean="0"/>
              <a:t>sesudah</a:t>
            </a:r>
            <a:r>
              <a:rPr lang="en-US" sz="2800" dirty="0" smtClean="0"/>
              <a:t> </a:t>
            </a:r>
            <a:r>
              <a:rPr lang="en-US" sz="2800" dirty="0" err="1" smtClean="0"/>
              <a:t>adalah</a:t>
            </a:r>
            <a:r>
              <a:rPr lang="en-US" sz="2800" dirty="0" smtClean="0"/>
              <a:t> “</a:t>
            </a:r>
            <a:r>
              <a:rPr lang="en-US" sz="2800" dirty="0" err="1" smtClean="0"/>
              <a:t>negatif</a:t>
            </a:r>
            <a:r>
              <a:rPr lang="en-US" sz="2800" dirty="0" smtClean="0"/>
              <a:t>”.</a:t>
            </a:r>
          </a:p>
        </p:txBody>
      </p:sp>
      <p:graphicFrame>
        <p:nvGraphicFramePr>
          <p:cNvPr id="7" name="Table 6"/>
          <p:cNvGraphicFramePr>
            <a:graphicFrameLocks noGrp="1"/>
          </p:cNvGraphicFramePr>
          <p:nvPr>
            <p:extLst>
              <p:ext uri="{D42A27DB-BD31-4B8C-83A1-F6EECF244321}">
                <p14:modId xmlns:p14="http://schemas.microsoft.com/office/powerpoint/2010/main" val="191672907"/>
              </p:ext>
            </p:extLst>
          </p:nvPr>
        </p:nvGraphicFramePr>
        <p:xfrm>
          <a:off x="2195736" y="2615849"/>
          <a:ext cx="2604864" cy="1685608"/>
        </p:xfrm>
        <a:graphic>
          <a:graphicData uri="http://schemas.openxmlformats.org/drawingml/2006/table">
            <a:tbl>
              <a:tblPr firstRow="1" bandRow="1">
                <a:tableStyleId>{5C22544A-7EE6-4342-B048-85BDC9FD1C3A}</a:tableStyleId>
              </a:tblPr>
              <a:tblGrid>
                <a:gridCol w="1296144"/>
                <a:gridCol w="1308720"/>
              </a:tblGrid>
              <a:tr h="964807">
                <a:tc>
                  <a:txBody>
                    <a:bodyPr/>
                    <a:lstStyle/>
                    <a:p>
                      <a:r>
                        <a:rPr lang="en-US" sz="2000" b="0" dirty="0" smtClean="0"/>
                        <a:t>A</a:t>
                      </a:r>
                      <a:endParaRPr lang="en-US" sz="2000" b="0" dirty="0"/>
                    </a:p>
                  </a:txBody>
                  <a:tcPr/>
                </a:tc>
                <a:tc>
                  <a:txBody>
                    <a:bodyPr/>
                    <a:lstStyle/>
                    <a:p>
                      <a:r>
                        <a:rPr lang="en-US" sz="2000" b="0" dirty="0" smtClean="0"/>
                        <a:t>B</a:t>
                      </a:r>
                      <a:endParaRPr lang="en-US" sz="2000" b="0" dirty="0"/>
                    </a:p>
                  </a:txBody>
                  <a:tcPr/>
                </a:tc>
              </a:tr>
              <a:tr h="720801">
                <a:tc>
                  <a:txBody>
                    <a:bodyPr/>
                    <a:lstStyle/>
                    <a:p>
                      <a:r>
                        <a:rPr lang="en-US" dirty="0" smtClean="0"/>
                        <a:t>C</a:t>
                      </a:r>
                      <a:endParaRPr lang="en-US" dirty="0"/>
                    </a:p>
                  </a:txBody>
                  <a:tcPr/>
                </a:tc>
                <a:tc>
                  <a:txBody>
                    <a:bodyPr/>
                    <a:lstStyle/>
                    <a:p>
                      <a:r>
                        <a:rPr lang="en-US" dirty="0" smtClean="0"/>
                        <a:t>D</a:t>
                      </a:r>
                      <a:endParaRPr lang="en-US" dirty="0"/>
                    </a:p>
                  </a:txBody>
                  <a:tcPr/>
                </a:tc>
              </a:tr>
            </a:tbl>
          </a:graphicData>
        </a:graphic>
      </p:graphicFrame>
    </p:spTree>
    <p:extLst>
      <p:ext uri="{BB962C8B-B14F-4D97-AF65-F5344CB8AC3E}">
        <p14:creationId xmlns:p14="http://schemas.microsoft.com/office/powerpoint/2010/main" val="27508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066800" y="16002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en-US" sz="3200" smtClean="0"/>
              <a:t>Dari tabel diatas maka </a:t>
            </a:r>
            <a:r>
              <a:rPr lang="en-US" sz="3200" b="1" smtClean="0"/>
              <a:t>A dan D </a:t>
            </a:r>
            <a:r>
              <a:rPr lang="en-US" sz="3200" smtClean="0"/>
              <a:t>adalah jumlah total sampel yang berubah, </a:t>
            </a:r>
            <a:r>
              <a:rPr lang="en-US" sz="3200" b="1" smtClean="0"/>
              <a:t>B dan C </a:t>
            </a:r>
            <a:r>
              <a:rPr lang="en-US" sz="3200" smtClean="0"/>
              <a:t>adalah sampel yang tidak berubah</a:t>
            </a:r>
            <a:endParaRPr lang="en-US" sz="3200" dirty="0" smtClean="0"/>
          </a:p>
        </p:txBody>
      </p:sp>
    </p:spTree>
    <p:extLst>
      <p:ext uri="{BB962C8B-B14F-4D97-AF65-F5344CB8AC3E}">
        <p14:creationId xmlns:p14="http://schemas.microsoft.com/office/powerpoint/2010/main" val="95985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500034" y="785794"/>
            <a:ext cx="2543164" cy="632666"/>
          </a:xfrm>
          <a:prstGeom prst="rect">
            <a:avLst/>
          </a:prstGeom>
        </p:spPr>
        <p:txBody>
          <a:bodyPr bIns="91440" anchor="b" anchorCtr="0">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Rumus</a:t>
            </a:r>
            <a:endParaRPr lang="id-ID" dirty="0"/>
          </a:p>
        </p:txBody>
      </p:sp>
      <p:sp>
        <p:nvSpPr>
          <p:cNvPr id="6" name="Content Placeholder 2"/>
          <p:cNvSpPr txBox="1">
            <a:spLocks/>
          </p:cNvSpPr>
          <p:nvPr/>
        </p:nvSpPr>
        <p:spPr>
          <a:xfrm>
            <a:off x="500034" y="1857364"/>
            <a:ext cx="2571768" cy="1000132"/>
          </a:xfrm>
          <a:prstGeom prst="rect">
            <a:avLst/>
          </a:prstGeom>
          <a:ln>
            <a:solidFill>
              <a:schemeClr val="accent1"/>
            </a:solidFill>
          </a:ln>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Font typeface="Wingdings 2"/>
              <a:buNone/>
            </a:pPr>
            <a:r>
              <a:rPr lang="en-US" smtClean="0"/>
              <a:t>   X</a:t>
            </a:r>
            <a:r>
              <a:rPr lang="en-US" baseline="30000" smtClean="0"/>
              <a:t>2 </a:t>
            </a:r>
            <a:r>
              <a:rPr lang="en-US" smtClean="0"/>
              <a:t>=  ([A-D]-1)</a:t>
            </a:r>
            <a:r>
              <a:rPr lang="en-US" baseline="30000" smtClean="0"/>
              <a:t>2</a:t>
            </a:r>
            <a:r>
              <a:rPr lang="en-US" smtClean="0"/>
              <a:t>                    	  (A+D)</a:t>
            </a:r>
            <a:endParaRPr lang="id-ID" smtClean="0"/>
          </a:p>
          <a:p>
            <a:endParaRPr lang="id-ID" dirty="0"/>
          </a:p>
        </p:txBody>
      </p:sp>
      <p:sp>
        <p:nvSpPr>
          <p:cNvPr id="7" name="Content Placeholder 2"/>
          <p:cNvSpPr txBox="1">
            <a:spLocks/>
          </p:cNvSpPr>
          <p:nvPr/>
        </p:nvSpPr>
        <p:spPr>
          <a:xfrm>
            <a:off x="500034" y="3786190"/>
            <a:ext cx="3143272" cy="785818"/>
          </a:xfrm>
          <a:prstGeom prst="rect">
            <a:avLst/>
          </a:prstGeom>
          <a:ln>
            <a:solidFill>
              <a:schemeClr val="accent1"/>
            </a:solidFill>
          </a:ln>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df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degree of freedom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1</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000496" y="1428736"/>
            <a:ext cx="3357586" cy="2000264"/>
          </a:xfrm>
          <a:prstGeom prst="rect">
            <a:avLst/>
          </a:prstGeom>
          <a:ln>
            <a:solidFill>
              <a:schemeClr val="accent1"/>
            </a:solidFill>
          </a:ln>
        </p:spPr>
        <p:txBody>
          <a:bodyPr vert="horz">
            <a:noAutofit/>
          </a:bodyPr>
          <a:lstStyle/>
          <a:p>
            <a:pPr marL="274320" lvl="0" indent="-274320">
              <a:spcBef>
                <a:spcPct val="20000"/>
              </a:spcBef>
              <a:buClr>
                <a:schemeClr val="accent3"/>
              </a:buClr>
              <a:buSzPct val="95000"/>
            </a:pPr>
            <a:r>
              <a:rPr lang="en-US" sz="2800" dirty="0" smtClean="0"/>
              <a:t> X</a:t>
            </a:r>
            <a:r>
              <a:rPr lang="en-US" sz="2800" baseline="30000" dirty="0" smtClean="0"/>
              <a:t>2 </a:t>
            </a:r>
            <a:r>
              <a:rPr lang="en-US" sz="2800" dirty="0" smtClean="0"/>
              <a:t>= </a:t>
            </a:r>
            <a:r>
              <a:rPr lang="en-US" sz="2800" dirty="0" err="1" smtClean="0"/>
              <a:t>koef</a:t>
            </a:r>
            <a:r>
              <a:rPr lang="en-US" sz="2800" dirty="0" smtClean="0"/>
              <a:t> </a:t>
            </a:r>
            <a:r>
              <a:rPr lang="en-US" sz="2800" i="1" dirty="0" smtClean="0"/>
              <a:t>Chi</a:t>
            </a:r>
            <a:r>
              <a:rPr lang="en-US" sz="2800" dirty="0" smtClean="0"/>
              <a:t> </a:t>
            </a:r>
            <a:r>
              <a:rPr lang="en-US" sz="2800" i="1" dirty="0" smtClean="0"/>
              <a:t>square</a:t>
            </a:r>
          </a:p>
          <a:p>
            <a:pPr marL="274320" lvl="0" indent="-274320">
              <a:spcBef>
                <a:spcPct val="20000"/>
              </a:spcBef>
              <a:buClr>
                <a:schemeClr val="accent3"/>
              </a:buClr>
              <a:buSzPct val="95000"/>
            </a:pPr>
            <a:r>
              <a:rPr lang="en-US" sz="2800" dirty="0" smtClean="0"/>
              <a:t>A </a:t>
            </a:r>
            <a:r>
              <a:rPr kumimoji="0" lang="en-US" sz="2800" b="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800" b="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800" b="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u="none" strike="noStrike" kern="1200" cap="none" spc="0" normalizeH="0" baseline="0" noProof="0" dirty="0" err="1" smtClean="0">
                <a:ln>
                  <a:noFill/>
                </a:ln>
                <a:solidFill>
                  <a:schemeClr val="tx1"/>
                </a:solidFill>
                <a:effectLst/>
                <a:uLnTx/>
                <a:uFillTx/>
                <a:latin typeface="+mn-lt"/>
                <a:ea typeface="+mn-ea"/>
                <a:cs typeface="+mn-cs"/>
              </a:rPr>
              <a:t>sel</a:t>
            </a:r>
            <a:r>
              <a:rPr kumimoji="0" lang="en-US" sz="2800" b="0" u="none" strike="noStrike" kern="1200" cap="none" spc="0" normalizeH="0" baseline="0" noProof="0" dirty="0" smtClean="0">
                <a:ln>
                  <a:noFill/>
                </a:ln>
                <a:solidFill>
                  <a:schemeClr val="tx1"/>
                </a:solidFill>
                <a:effectLst/>
                <a:uLnTx/>
                <a:uFillTx/>
                <a:latin typeface="+mn-lt"/>
                <a:ea typeface="+mn-ea"/>
                <a:cs typeface="+mn-cs"/>
              </a:rPr>
              <a:t> a</a:t>
            </a:r>
          </a:p>
          <a:p>
            <a:pPr marL="274320" lvl="0" indent="-274320">
              <a:spcBef>
                <a:spcPct val="20000"/>
              </a:spcBef>
              <a:buClr>
                <a:schemeClr val="accent3"/>
              </a:buClr>
              <a:buSzPct val="95000"/>
            </a:pPr>
            <a:r>
              <a:rPr lang="en-US" sz="2800" dirty="0" smtClean="0"/>
              <a:t>D = </a:t>
            </a:r>
            <a:r>
              <a:rPr lang="en-US" sz="2800" dirty="0" err="1" smtClean="0"/>
              <a:t>nilai</a:t>
            </a:r>
            <a:r>
              <a:rPr lang="en-US" sz="2800" dirty="0" smtClean="0"/>
              <a:t> </a:t>
            </a:r>
            <a:r>
              <a:rPr lang="en-US" sz="2800" dirty="0" err="1" smtClean="0"/>
              <a:t>pada</a:t>
            </a:r>
            <a:r>
              <a:rPr lang="en-US" sz="2800" dirty="0" smtClean="0"/>
              <a:t> </a:t>
            </a:r>
            <a:r>
              <a:rPr lang="en-US" sz="2800" dirty="0" err="1" smtClean="0"/>
              <a:t>sel</a:t>
            </a:r>
            <a:r>
              <a:rPr lang="en-US" sz="2800" dirty="0" smtClean="0"/>
              <a:t> d</a:t>
            </a:r>
            <a:endParaRPr kumimoji="0" lang="id-ID" sz="2600" b="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357158" y="4857760"/>
            <a:ext cx="8358246" cy="1428760"/>
          </a:xfrm>
          <a:prstGeom prst="rect">
            <a:avLst/>
          </a:prstGeom>
          <a:ln>
            <a:solidFill>
              <a:schemeClr val="accent1"/>
            </a:solidFill>
          </a:ln>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id-ID" sz="2600" b="0" i="0" u="none" strike="noStrike" kern="1200" cap="none" spc="0" normalizeH="0" baseline="0" noProof="0" dirty="0" smtClean="0">
                <a:ln>
                  <a:noFill/>
                </a:ln>
                <a:solidFill>
                  <a:schemeClr val="tx1"/>
                </a:solidFill>
                <a:effectLst/>
                <a:uLnTx/>
                <a:uFillTx/>
                <a:latin typeface="+mn-lt"/>
                <a:ea typeface="+mn-ea"/>
                <a:cs typeface="+mn-cs"/>
              </a:rPr>
              <a:t>Keputusan </a:t>
            </a:r>
          </a:p>
          <a:p>
            <a:pPr marL="274320" indent="-274320">
              <a:spcBef>
                <a:spcPct val="20000"/>
              </a:spcBef>
              <a:buClr>
                <a:schemeClr val="accent3"/>
              </a:buClr>
              <a:buSzPct val="95000"/>
              <a:buFontTx/>
              <a:buChar char="-"/>
              <a:defRPr/>
            </a:pPr>
            <a:r>
              <a:rPr lang="id-ID" sz="2800" dirty="0" smtClean="0"/>
              <a:t>Jika </a:t>
            </a:r>
            <a:r>
              <a:rPr lang="en-US" sz="2800" dirty="0" smtClean="0"/>
              <a:t>X</a:t>
            </a:r>
            <a:r>
              <a:rPr lang="en-US" sz="2800" baseline="30000" dirty="0" smtClean="0"/>
              <a:t>2</a:t>
            </a:r>
            <a:r>
              <a:rPr lang="id-ID" sz="2800" baseline="30000" dirty="0" smtClean="0"/>
              <a:t> </a:t>
            </a:r>
            <a:r>
              <a:rPr lang="id-ID" sz="2800" dirty="0" smtClean="0"/>
              <a:t> hitung &gt; </a:t>
            </a:r>
            <a:r>
              <a:rPr lang="en-US" sz="2800" dirty="0" smtClean="0"/>
              <a:t>X</a:t>
            </a:r>
            <a:r>
              <a:rPr lang="en-US" sz="2800" baseline="30000" dirty="0" smtClean="0"/>
              <a:t>2</a:t>
            </a:r>
            <a:r>
              <a:rPr lang="id-ID" sz="2800" baseline="30000" dirty="0" smtClean="0"/>
              <a:t> </a:t>
            </a:r>
            <a:r>
              <a:rPr lang="id-ID" sz="2800" dirty="0" smtClean="0"/>
              <a:t>tabel= Ho di tolak</a:t>
            </a:r>
            <a:endParaRPr lang="en-SG" sz="2800" dirty="0" smtClean="0"/>
          </a:p>
          <a:p>
            <a:pPr marL="274320" lvl="0" indent="-274320">
              <a:spcBef>
                <a:spcPct val="20000"/>
              </a:spcBef>
              <a:buClr>
                <a:schemeClr val="accent3"/>
              </a:buClr>
              <a:buSzPct val="95000"/>
              <a:buFontTx/>
              <a:buChar char="-"/>
              <a:defRPr/>
            </a:pPr>
            <a:r>
              <a:rPr lang="id-ID" sz="2600" dirty="0" smtClean="0"/>
              <a:t>Jika </a:t>
            </a:r>
            <a:r>
              <a:rPr lang="en-US" sz="2800" dirty="0" smtClean="0"/>
              <a:t>X</a:t>
            </a:r>
            <a:r>
              <a:rPr lang="en-US" sz="2800" baseline="30000" dirty="0" smtClean="0"/>
              <a:t>2</a:t>
            </a:r>
            <a:r>
              <a:rPr lang="id-ID" sz="2800" baseline="30000" dirty="0" smtClean="0"/>
              <a:t> </a:t>
            </a:r>
            <a:r>
              <a:rPr lang="id-ID" sz="2800" dirty="0" smtClean="0"/>
              <a:t> hitung &lt; </a:t>
            </a:r>
            <a:r>
              <a:rPr lang="en-US" sz="2800" dirty="0" smtClean="0"/>
              <a:t>X</a:t>
            </a:r>
            <a:r>
              <a:rPr lang="en-US" sz="2800" baseline="30000" dirty="0" smtClean="0"/>
              <a:t>2</a:t>
            </a:r>
            <a:r>
              <a:rPr lang="id-ID" sz="2800" baseline="30000" dirty="0" smtClean="0"/>
              <a:t> </a:t>
            </a:r>
            <a:r>
              <a:rPr lang="id-ID" sz="2800" dirty="0" smtClean="0"/>
              <a:t>tabel = Ho diterima</a:t>
            </a:r>
          </a:p>
          <a:p>
            <a:pPr marL="274320" lvl="0" indent="-274320">
              <a:spcBef>
                <a:spcPct val="20000"/>
              </a:spcBef>
              <a:buClr>
                <a:schemeClr val="accent3"/>
              </a:buClr>
              <a:buSzPct val="95000"/>
              <a:buFontTx/>
              <a:buChar char="-"/>
              <a:defRPr/>
            </a:pP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029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3568" y="519114"/>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Mc Nemar Test</a:t>
            </a:r>
          </a:p>
        </p:txBody>
      </p:sp>
      <p:sp>
        <p:nvSpPr>
          <p:cNvPr id="6" name="Rectangle 3"/>
          <p:cNvSpPr txBox="1">
            <a:spLocks noChangeArrowheads="1"/>
          </p:cNvSpPr>
          <p:nvPr/>
        </p:nvSpPr>
        <p:spPr>
          <a:xfrm>
            <a:off x="683568" y="1692276"/>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lnSpc>
                <a:spcPct val="80000"/>
              </a:lnSpc>
            </a:pPr>
            <a:r>
              <a:rPr lang="en-US" sz="2800" smtClean="0"/>
              <a:t>Contoh : seorang peneliti ingin mengetahui pengaruh iklan terhadap pembelian alat bantu jalan. Sampel diambil secara random sebanyak 200 pasien. Sebelum iklan diluncurkan terdapat 50 pasien yang membeli alat tersebut dan 150 tidak. Setelah iklan ternyata dari 200 orang tersebut terdapat 125 yang membeli dan 75 tidak. Dari 125 yang membeli tersebut terdiri atas pembeli tetap 40 orang sehingga yang berubah menjadi tidak membeli 85. Dari 75 yang tidak membeli yang tetap 65 dan yang berubah 10 orang.  </a:t>
            </a:r>
            <a:endParaRPr lang="en-US" sz="2800" dirty="0" smtClean="0"/>
          </a:p>
        </p:txBody>
      </p:sp>
    </p:spTree>
    <p:extLst>
      <p:ext uri="{BB962C8B-B14F-4D97-AF65-F5344CB8AC3E}">
        <p14:creationId xmlns:p14="http://schemas.microsoft.com/office/powerpoint/2010/main" val="198840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066800" y="427038"/>
            <a:ext cx="7772400" cy="1143000"/>
          </a:xfrm>
          <a:prstGeom prst="rect">
            <a:avLst/>
          </a:prstGeom>
        </p:spPr>
        <p:txBody>
          <a:bodyPr bIns="91440" anchor="b" anchorCtr="0">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SG" smtClean="0"/>
              <a:t>MENENTUKAN JUDUL dan HIPOTESIS</a:t>
            </a:r>
            <a:endParaRPr lang="en-SG" dirty="0"/>
          </a:p>
        </p:txBody>
      </p:sp>
      <p:sp>
        <p:nvSpPr>
          <p:cNvPr id="8" name="Content Placeholder 2"/>
          <p:cNvSpPr txBox="1">
            <a:spLocks/>
          </p:cNvSpPr>
          <p:nvPr/>
        </p:nvSpPr>
        <p:spPr>
          <a:xfrm>
            <a:off x="1066800" y="16002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90000"/>
              </a:lnSpc>
            </a:pPr>
            <a:r>
              <a:rPr lang="en-US" sz="3200" smtClean="0"/>
              <a:t>Judul : Pengaruh iklan terhadap penjualan alat bantu jalan</a:t>
            </a:r>
          </a:p>
          <a:p>
            <a:pPr>
              <a:lnSpc>
                <a:spcPct val="90000"/>
              </a:lnSpc>
            </a:pPr>
            <a:r>
              <a:rPr lang="en-US" sz="3200" smtClean="0"/>
              <a:t>Hipotesis statistik</a:t>
            </a:r>
          </a:p>
          <a:p>
            <a:pPr lvl="1">
              <a:lnSpc>
                <a:spcPct val="90000"/>
              </a:lnSpc>
            </a:pPr>
            <a:r>
              <a:rPr lang="en-US" sz="3200" smtClean="0"/>
              <a:t>Ho : Tidak ada perbedaan penjualan alat bantu jalan sebelum dan sesudah pemasangan iklan </a:t>
            </a:r>
          </a:p>
          <a:p>
            <a:pPr lvl="1">
              <a:lnSpc>
                <a:spcPct val="90000"/>
              </a:lnSpc>
            </a:pPr>
            <a:r>
              <a:rPr lang="en-US" sz="3200" smtClean="0"/>
              <a:t>Hi : Ada  perbedaan penjualan alat bantu jalan sebelum dan sesudah pemasangan iklan </a:t>
            </a:r>
          </a:p>
          <a:p>
            <a:endParaRPr lang="en-SG" dirty="0"/>
          </a:p>
        </p:txBody>
      </p:sp>
    </p:spTree>
    <p:extLst>
      <p:ext uri="{BB962C8B-B14F-4D97-AF65-F5344CB8AC3E}">
        <p14:creationId xmlns:p14="http://schemas.microsoft.com/office/powerpoint/2010/main" val="204749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57200" y="609600"/>
            <a:ext cx="82296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Mc Nemar Test</a:t>
            </a:r>
            <a:endParaRPr lang="en-US" dirty="0" smtClean="0"/>
          </a:p>
        </p:txBody>
      </p:sp>
      <p:graphicFrame>
        <p:nvGraphicFramePr>
          <p:cNvPr id="6" name="Group 3"/>
          <p:cNvGraphicFramePr>
            <a:graphicFrameLocks/>
          </p:cNvGraphicFramePr>
          <p:nvPr>
            <p:extLst>
              <p:ext uri="{D42A27DB-BD31-4B8C-83A1-F6EECF244321}">
                <p14:modId xmlns:p14="http://schemas.microsoft.com/office/powerpoint/2010/main" val="318756747"/>
              </p:ext>
            </p:extLst>
          </p:nvPr>
        </p:nvGraphicFramePr>
        <p:xfrm>
          <a:off x="457200" y="1935162"/>
          <a:ext cx="8229600" cy="4079306"/>
        </p:xfrm>
        <a:graphic>
          <a:graphicData uri="http://schemas.openxmlformats.org/drawingml/2006/table">
            <a:tbl>
              <a:tblPr/>
              <a:tblGrid>
                <a:gridCol w="2543164">
                  <a:extLst>
                    <a:ext uri="{9D8B030D-6E8A-4147-A177-3AD203B41FA5}">
                      <a16:colId xmlns:a16="http://schemas.microsoft.com/office/drawing/2014/main" xmlns="" val="20000"/>
                    </a:ext>
                  </a:extLst>
                </a:gridCol>
                <a:gridCol w="4500594">
                  <a:extLst>
                    <a:ext uri="{9D8B030D-6E8A-4147-A177-3AD203B41FA5}">
                      <a16:colId xmlns:a16="http://schemas.microsoft.com/office/drawing/2014/main" xmlns="" val="20001"/>
                    </a:ext>
                  </a:extLst>
                </a:gridCol>
                <a:gridCol w="1185842">
                  <a:extLst>
                    <a:ext uri="{9D8B030D-6E8A-4147-A177-3AD203B41FA5}">
                      <a16:colId xmlns:a16="http://schemas.microsoft.com/office/drawing/2014/main" xmlns="" val="20002"/>
                    </a:ext>
                  </a:extLst>
                </a:gridCol>
              </a:tblGrid>
              <a:tr h="100942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Sebelum</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Sesuda</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Iklan</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1226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Membeli</a:t>
                      </a:r>
                      <a:r>
                        <a:rPr kumimoji="0" lang="en-US" sz="2800" b="0" i="0" u="none" strike="noStrike" cap="none" normalizeH="0" baseline="0" dirty="0" smtClean="0">
                          <a:ln>
                            <a:noFill/>
                          </a:ln>
                          <a:solidFill>
                            <a:schemeClr val="tx1"/>
                          </a:solidFill>
                          <a:effectLst/>
                          <a:latin typeface="Arial" charset="0"/>
                        </a:rPr>
                        <a:t>  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         40       +        85</a:t>
                      </a:r>
                    </a:p>
                    <a:p>
                      <a:pPr marL="533400" marR="0" lvl="0" indent="-5334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       (40 </a:t>
                      </a:r>
                      <a:r>
                        <a:rPr kumimoji="0" lang="en-US" sz="2800" b="0" i="0" u="none" strike="noStrike" cap="none" normalizeH="0" baseline="0" dirty="0" err="1" smtClean="0">
                          <a:ln>
                            <a:noFill/>
                          </a:ln>
                          <a:solidFill>
                            <a:schemeClr val="tx1"/>
                          </a:solidFill>
                          <a:effectLst/>
                          <a:latin typeface="Arial" charset="0"/>
                        </a:rPr>
                        <a:t>tetap</a:t>
                      </a:r>
                      <a:r>
                        <a:rPr kumimoji="0" lang="en-US" sz="2800" b="0" i="0" u="none" strike="noStrike" cap="none" normalizeH="0" baseline="0" dirty="0" smtClean="0">
                          <a:ln>
                            <a:noFill/>
                          </a:ln>
                          <a:solidFill>
                            <a:schemeClr val="tx1"/>
                          </a:solidFill>
                          <a:effectLst/>
                          <a:latin typeface="Arial" charset="0"/>
                        </a:rPr>
                        <a:t>, 85 </a:t>
                      </a:r>
                      <a:r>
                        <a:rPr kumimoji="0" lang="en-US" sz="2800" b="0" i="0" u="none" strike="noStrike" cap="none" normalizeH="0" baseline="0" dirty="0" err="1" smtClean="0">
                          <a:ln>
                            <a:noFill/>
                          </a:ln>
                          <a:solidFill>
                            <a:schemeClr val="tx1"/>
                          </a:solidFill>
                          <a:effectLst/>
                          <a:latin typeface="Arial" charset="0"/>
                        </a:rPr>
                        <a:t>berubah</a:t>
                      </a:r>
                      <a:r>
                        <a:rPr kumimoji="0" lang="en-US" sz="28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1226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Tidak membeli 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          65        +       10</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       (65 </a:t>
                      </a:r>
                      <a:r>
                        <a:rPr kumimoji="0" lang="en-US" sz="2800" b="0" i="0" u="none" strike="noStrike" cap="none" normalizeH="0" baseline="0" dirty="0" err="1" smtClean="0">
                          <a:ln>
                            <a:noFill/>
                          </a:ln>
                          <a:solidFill>
                            <a:schemeClr val="tx1"/>
                          </a:solidFill>
                          <a:effectLst/>
                          <a:latin typeface="Arial" charset="0"/>
                        </a:rPr>
                        <a:t>tetap</a:t>
                      </a:r>
                      <a:r>
                        <a:rPr kumimoji="0" lang="en-US" sz="2800" b="0" i="0" u="none" strike="noStrike" cap="none" normalizeH="0" baseline="0" dirty="0" smtClean="0">
                          <a:ln>
                            <a:noFill/>
                          </a:ln>
                          <a:solidFill>
                            <a:schemeClr val="tx1"/>
                          </a:solidFill>
                          <a:effectLst/>
                          <a:latin typeface="Arial" charset="0"/>
                        </a:rPr>
                        <a:t>, 10 </a:t>
                      </a:r>
                      <a:r>
                        <a:rPr kumimoji="0" lang="en-US" sz="2800" b="0" i="0" u="none" strike="noStrike" cap="none" normalizeH="0" baseline="0" dirty="0" err="1" smtClean="0">
                          <a:ln>
                            <a:noFill/>
                          </a:ln>
                          <a:solidFill>
                            <a:schemeClr val="tx1"/>
                          </a:solidFill>
                          <a:effectLst/>
                          <a:latin typeface="Arial" charset="0"/>
                        </a:rPr>
                        <a:t>berubah</a:t>
                      </a:r>
                      <a:r>
                        <a:rPr kumimoji="0" lang="en-US" sz="28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0942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5426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57200" y="274638"/>
            <a:ext cx="82296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Mc Nemar Test</a:t>
            </a:r>
            <a:endParaRPr lang="en-US" dirty="0" smtClean="0"/>
          </a:p>
        </p:txBody>
      </p:sp>
      <p:graphicFrame>
        <p:nvGraphicFramePr>
          <p:cNvPr id="6" name="Group 3"/>
          <p:cNvGraphicFramePr>
            <a:graphicFrameLocks/>
          </p:cNvGraphicFramePr>
          <p:nvPr>
            <p:extLst>
              <p:ext uri="{D42A27DB-BD31-4B8C-83A1-F6EECF244321}">
                <p14:modId xmlns:p14="http://schemas.microsoft.com/office/powerpoint/2010/main" val="947145705"/>
              </p:ext>
            </p:extLst>
          </p:nvPr>
        </p:nvGraphicFramePr>
        <p:xfrm>
          <a:off x="457200" y="1600200"/>
          <a:ext cx="8229600" cy="1979613"/>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699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Tidak</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Membeli</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Membeli</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097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Membeli</a:t>
                      </a: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Tidak</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Membeli</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85</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65</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40</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7" name="Object 20"/>
          <p:cNvGraphicFramePr>
            <a:graphicFrameLocks noChangeAspect="1"/>
          </p:cNvGraphicFramePr>
          <p:nvPr/>
        </p:nvGraphicFramePr>
        <p:xfrm>
          <a:off x="931863" y="3983038"/>
          <a:ext cx="6899275" cy="1276350"/>
        </p:xfrm>
        <a:graphic>
          <a:graphicData uri="http://schemas.openxmlformats.org/presentationml/2006/ole">
            <mc:AlternateContent xmlns:mc="http://schemas.openxmlformats.org/markup-compatibility/2006">
              <mc:Choice xmlns:v="urn:schemas-microsoft-com:vml" Requires="v">
                <p:oleObj spid="_x0000_s1027" name="Equation" r:id="rId4" imgW="2286000" imgH="419040" progId="Equation.3">
                  <p:embed/>
                </p:oleObj>
              </mc:Choice>
              <mc:Fallback>
                <p:oleObj name="Equation" r:id="rId4" imgW="22860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863" y="3983038"/>
                        <a:ext cx="689927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22"/>
          <p:cNvSpPr txBox="1">
            <a:spLocks noChangeArrowheads="1"/>
          </p:cNvSpPr>
          <p:nvPr/>
        </p:nvSpPr>
        <p:spPr bwMode="auto">
          <a:xfrm>
            <a:off x="1857356" y="5500702"/>
            <a:ext cx="5410200" cy="641350"/>
          </a:xfrm>
          <a:prstGeom prst="rect">
            <a:avLst/>
          </a:prstGeom>
          <a:noFill/>
          <a:ln w="9525">
            <a:noFill/>
            <a:miter lim="800000"/>
            <a:headEnd/>
            <a:tailEnd/>
          </a:ln>
        </p:spPr>
        <p:txBody>
          <a:bodyPr>
            <a:spAutoFit/>
          </a:bodyPr>
          <a:lstStyle/>
          <a:p>
            <a:pPr>
              <a:spcBef>
                <a:spcPct val="50000"/>
              </a:spcBef>
            </a:pPr>
            <a:r>
              <a:rPr lang="en-US" sz="3600" b="1" dirty="0">
                <a:latin typeface="Symbol" pitchFamily="18" charset="2"/>
              </a:rPr>
              <a:t>c</a:t>
            </a:r>
            <a:r>
              <a:rPr lang="en-US" sz="3600" b="1" baseline="30000" dirty="0">
                <a:latin typeface="Symbol" pitchFamily="18" charset="2"/>
              </a:rPr>
              <a:t>2</a:t>
            </a:r>
            <a:r>
              <a:rPr lang="en-US" sz="3600" b="1" dirty="0"/>
              <a:t> = </a:t>
            </a:r>
            <a:r>
              <a:rPr lang="en-US" sz="3600" b="1" dirty="0" smtClean="0"/>
              <a:t>57,642</a:t>
            </a:r>
            <a:endParaRPr lang="en-US" sz="3600" b="1" dirty="0"/>
          </a:p>
        </p:txBody>
      </p:sp>
    </p:spTree>
    <p:extLst>
      <p:ext uri="{BB962C8B-B14F-4D97-AF65-F5344CB8AC3E}">
        <p14:creationId xmlns:p14="http://schemas.microsoft.com/office/powerpoint/2010/main" val="979447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628</TotalTime>
  <Words>620</Words>
  <Application>Microsoft Macintosh PowerPoint</Application>
  <PresentationFormat>On-screen Show (4:3)</PresentationFormat>
  <Paragraphs>194</Paragraphs>
  <Slides>22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Calibri</vt:lpstr>
      <vt:lpstr>Cambria Math</vt:lpstr>
      <vt:lpstr>Franklin Gothic Book</vt:lpstr>
      <vt:lpstr>Mangal</vt:lpstr>
      <vt:lpstr>Perpetua</vt:lpstr>
      <vt:lpstr>Symbol</vt:lpstr>
      <vt:lpstr>Times New Roman</vt:lpstr>
      <vt:lpstr>Wingdings</vt:lpstr>
      <vt:lpstr>Wingdings 2</vt:lpstr>
      <vt:lpstr>Arial</vt:lpstr>
      <vt:lpstr>Equity</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UJI McNEMAR</dc:title>
  <dc:creator>user</dc:creator>
  <cp:lastModifiedBy>Microsoft Office User</cp:lastModifiedBy>
  <cp:revision>45</cp:revision>
  <dcterms:created xsi:type="dcterms:W3CDTF">2015-10-02T04:22:57Z</dcterms:created>
  <dcterms:modified xsi:type="dcterms:W3CDTF">2017-09-25T07:29:12Z</dcterms:modified>
</cp:coreProperties>
</file>