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5"/>
  </p:notesMasterIdLst>
  <p:sldIdLst>
    <p:sldId id="299" r:id="rId2"/>
    <p:sldId id="300" r:id="rId3"/>
    <p:sldId id="302" r:id="rId4"/>
    <p:sldId id="303" r:id="rId5"/>
    <p:sldId id="308" r:id="rId6"/>
    <p:sldId id="310" r:id="rId7"/>
    <p:sldId id="309" r:id="rId8"/>
    <p:sldId id="307" r:id="rId9"/>
    <p:sldId id="306" r:id="rId10"/>
    <p:sldId id="305" r:id="rId11"/>
    <p:sldId id="304" r:id="rId12"/>
    <p:sldId id="301" r:id="rId13"/>
    <p:sldId id="31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6"/>
    <p:restoredTop sz="94671"/>
  </p:normalViewPr>
  <p:slideViewPr>
    <p:cSldViewPr>
      <p:cViewPr varScale="1">
        <p:scale>
          <a:sx n="70" d="100"/>
          <a:sy n="70" d="100"/>
        </p:scale>
        <p:origin x="184" y="6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8C8C0-5D41-4A03-A68D-21E077B6F3EB}" type="datetimeFigureOut">
              <a:rPr lang="en-US" smtClean="0"/>
              <a:pPr/>
              <a:t>10/5/17</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9BC3CF-5D71-46DC-9632-E662BD71EF72}" type="slidenum">
              <a:rPr lang="en-SG" smtClean="0"/>
              <a:pPr/>
              <a:t>‹#›</a:t>
            </a:fld>
            <a:endParaRPr lang="en-SG"/>
          </a:p>
        </p:txBody>
      </p:sp>
    </p:spTree>
    <p:extLst>
      <p:ext uri="{BB962C8B-B14F-4D97-AF65-F5344CB8AC3E}">
        <p14:creationId xmlns:p14="http://schemas.microsoft.com/office/powerpoint/2010/main" val="1355041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7DD3EB-21BC-4473-B249-1C37EDC67378}" type="datetimeFigureOut">
              <a:rPr lang="en-US" smtClean="0"/>
              <a:pPr/>
              <a:t>10/5/17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68424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DD3EB-21BC-4473-B249-1C37EDC67378}" type="datetimeFigureOut">
              <a:rPr lang="en-US" smtClean="0"/>
              <a:pPr/>
              <a:t>10/5/17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180612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DD3EB-21BC-4473-B249-1C37EDC67378}" type="datetimeFigureOut">
              <a:rPr lang="en-US" smtClean="0"/>
              <a:pPr/>
              <a:t>10/5/17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80007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DD3EB-21BC-4473-B249-1C37EDC67378}" type="datetimeFigureOut">
              <a:rPr lang="en-US" smtClean="0"/>
              <a:pPr/>
              <a:t>10/5/17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37021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7DD3EB-21BC-4473-B249-1C37EDC67378}" type="datetimeFigureOut">
              <a:rPr lang="en-US" smtClean="0"/>
              <a:pPr/>
              <a:t>10/5/17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93559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7DD3EB-21BC-4473-B249-1C37EDC67378}" type="datetimeFigureOut">
              <a:rPr lang="en-US" smtClean="0"/>
              <a:pPr/>
              <a:t>10/5/17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72032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7DD3EB-21BC-4473-B249-1C37EDC67378}" type="datetimeFigureOut">
              <a:rPr lang="en-US" smtClean="0"/>
              <a:pPr/>
              <a:t>10/5/17</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109772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DD3EB-21BC-4473-B249-1C37EDC67378}" type="datetimeFigureOut">
              <a:rPr lang="en-US" smtClean="0"/>
              <a:pPr/>
              <a:t>10/5/17</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50472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DD3EB-21BC-4473-B249-1C37EDC67378}" type="datetimeFigureOut">
              <a:rPr lang="en-US" smtClean="0"/>
              <a:pPr/>
              <a:t>10/5/17</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27340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DD3EB-21BC-4473-B249-1C37EDC67378}" type="datetimeFigureOut">
              <a:rPr lang="en-US" smtClean="0"/>
              <a:pPr/>
              <a:t>10/5/17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169297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DD3EB-21BC-4473-B249-1C37EDC67378}" type="datetimeFigureOut">
              <a:rPr lang="en-US" smtClean="0"/>
              <a:pPr/>
              <a:t>10/5/17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642B1F0-6F72-4A5F-9341-A620D22BB4B5}" type="slidenum">
              <a:rPr lang="en-SG" smtClean="0"/>
              <a:pPr/>
              <a:t>‹#›</a:t>
            </a:fld>
            <a:endParaRPr lang="en-SG"/>
          </a:p>
        </p:txBody>
      </p:sp>
    </p:spTree>
    <p:extLst>
      <p:ext uri="{BB962C8B-B14F-4D97-AF65-F5344CB8AC3E}">
        <p14:creationId xmlns:p14="http://schemas.microsoft.com/office/powerpoint/2010/main" val="1739866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7DD3EB-21BC-4473-B249-1C37EDC67378}" type="datetimeFigureOut">
              <a:rPr lang="en-US" smtClean="0"/>
              <a:pPr/>
              <a:t>10/5/17</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42B1F0-6F72-4A5F-9341-A620D22BB4B5}" type="slidenum">
              <a:rPr lang="en-SG" smtClean="0"/>
              <a:pPr/>
              <a:t>‹#›</a:t>
            </a:fld>
            <a:endParaRPr lang="en-SG"/>
          </a:p>
        </p:txBody>
      </p:sp>
    </p:spTree>
    <p:extLst>
      <p:ext uri="{BB962C8B-B14F-4D97-AF65-F5344CB8AC3E}">
        <p14:creationId xmlns:p14="http://schemas.microsoft.com/office/powerpoint/2010/main" val="10555748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2.bin"/><Relationship Id="rId5"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3347864" y="3694035"/>
            <a:ext cx="6858000" cy="1800200"/>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id-ID" b="1" dirty="0" smtClean="0"/>
              <a:t>Uji Dua </a:t>
            </a:r>
            <a:r>
              <a:rPr lang="en-SG" b="1" dirty="0" err="1" smtClean="0"/>
              <a:t>Sampel</a:t>
            </a:r>
            <a:r>
              <a:rPr lang="id-ID" b="1" dirty="0" smtClean="0"/>
              <a:t> Berpasangan (</a:t>
            </a:r>
            <a:r>
              <a:rPr lang="en-SG" b="1" dirty="0" err="1" smtClean="0"/>
              <a:t>Dependen</a:t>
            </a:r>
            <a:r>
              <a:rPr lang="id-ID" b="1" dirty="0" smtClean="0"/>
              <a:t>)</a:t>
            </a:r>
            <a:r>
              <a:rPr lang="en-SG" b="1" dirty="0" smtClean="0"/>
              <a:t/>
            </a:r>
            <a:br>
              <a:rPr lang="en-SG" b="1" dirty="0" smtClean="0"/>
            </a:br>
            <a:r>
              <a:rPr lang="en-SG" dirty="0" smtClean="0"/>
              <a:t>(</a:t>
            </a:r>
            <a:r>
              <a:rPr lang="en-SG" dirty="0" err="1" smtClean="0"/>
              <a:t>Uji</a:t>
            </a:r>
            <a:r>
              <a:rPr lang="en-SG" dirty="0" smtClean="0"/>
              <a:t> Wilcoxon)</a:t>
            </a:r>
            <a:br>
              <a:rPr lang="en-SG" dirty="0" smtClean="0"/>
            </a:br>
            <a:endParaRPr lang="en-SG" dirty="0"/>
          </a:p>
        </p:txBody>
      </p:sp>
    </p:spTree>
    <p:extLst>
      <p:ext uri="{BB962C8B-B14F-4D97-AF65-F5344CB8AC3E}">
        <p14:creationId xmlns:p14="http://schemas.microsoft.com/office/powerpoint/2010/main" val="1550903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APLIKASI SPSS</a:t>
            </a:r>
            <a:endParaRPr lang="en-SG" dirty="0"/>
          </a:p>
        </p:txBody>
      </p:sp>
      <p:pic>
        <p:nvPicPr>
          <p:cNvPr id="6" name="Content Placeholder 5" descr="1.png"/>
          <p:cNvPicPr>
            <a:picLocks noChangeAspect="1"/>
          </p:cNvPicPr>
          <p:nvPr/>
        </p:nvPicPr>
        <p:blipFill>
          <a:blip r:embed="rId3"/>
          <a:stretch>
            <a:fillRect/>
          </a:stretch>
        </p:blipFill>
        <p:spPr>
          <a:xfrm>
            <a:off x="1142976" y="1357298"/>
            <a:ext cx="7643866" cy="5143536"/>
          </a:xfrm>
          <a:prstGeom prst="rect">
            <a:avLst/>
          </a:prstGeom>
        </p:spPr>
      </p:pic>
    </p:spTree>
    <p:extLst>
      <p:ext uri="{BB962C8B-B14F-4D97-AF65-F5344CB8AC3E}">
        <p14:creationId xmlns:p14="http://schemas.microsoft.com/office/powerpoint/2010/main" val="124995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5" descr="1.png"/>
          <p:cNvPicPr>
            <a:picLocks noChangeAspect="1"/>
          </p:cNvPicPr>
          <p:nvPr/>
        </p:nvPicPr>
        <p:blipFill>
          <a:blip r:embed="rId3"/>
          <a:stretch>
            <a:fillRect/>
          </a:stretch>
        </p:blipFill>
        <p:spPr>
          <a:xfrm>
            <a:off x="628650" y="692696"/>
            <a:ext cx="8316913" cy="5808137"/>
          </a:xfrm>
          <a:prstGeom prst="rect">
            <a:avLst/>
          </a:prstGeom>
        </p:spPr>
      </p:pic>
    </p:spTree>
    <p:extLst>
      <p:ext uri="{BB962C8B-B14F-4D97-AF65-F5344CB8AC3E}">
        <p14:creationId xmlns:p14="http://schemas.microsoft.com/office/powerpoint/2010/main" val="163661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OUTPUT SPSS</a:t>
            </a:r>
            <a:endParaRPr lang="en-SG" dirty="0"/>
          </a:p>
        </p:txBody>
      </p:sp>
      <p:pic>
        <p:nvPicPr>
          <p:cNvPr id="6" name="Content Placeholder 6" descr="1.png"/>
          <p:cNvPicPr>
            <a:picLocks noChangeAspect="1"/>
          </p:cNvPicPr>
          <p:nvPr/>
        </p:nvPicPr>
        <p:blipFill>
          <a:blip r:embed="rId3"/>
          <a:stretch>
            <a:fillRect/>
          </a:stretch>
        </p:blipFill>
        <p:spPr>
          <a:xfrm>
            <a:off x="2000232" y="1428736"/>
            <a:ext cx="5602661" cy="5072098"/>
          </a:xfrm>
          <a:prstGeom prst="rect">
            <a:avLst/>
          </a:prstGeom>
        </p:spPr>
      </p:pic>
    </p:spTree>
    <p:extLst>
      <p:ext uri="{BB962C8B-B14F-4D97-AF65-F5344CB8AC3E}">
        <p14:creationId xmlns:p14="http://schemas.microsoft.com/office/powerpoint/2010/main" val="1548154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55534" y="2044399"/>
            <a:ext cx="7772400" cy="1143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SG" smtClean="0"/>
              <a:t>TERIMA KASIH</a:t>
            </a:r>
            <a:endParaRPr lang="en-SG" dirty="0"/>
          </a:p>
        </p:txBody>
      </p:sp>
    </p:spTree>
    <p:extLst>
      <p:ext uri="{BB962C8B-B14F-4D97-AF65-F5344CB8AC3E}">
        <p14:creationId xmlns:p14="http://schemas.microsoft.com/office/powerpoint/2010/main" val="139121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UJI WILCOXON</a:t>
            </a:r>
            <a:endParaRPr lang="en-SG" dirty="0"/>
          </a:p>
        </p:txBody>
      </p:sp>
      <p:sp>
        <p:nvSpPr>
          <p:cNvPr id="6" name="Content Placeholder 2"/>
          <p:cNvSpPr txBox="1">
            <a:spLocks/>
          </p:cNvSpPr>
          <p:nvPr/>
        </p:nvSpPr>
        <p:spPr>
          <a:xfrm>
            <a:off x="781050" y="1978025"/>
            <a:ext cx="78867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r>
              <a:rPr lang="en-US" sz="3200" smtClean="0"/>
              <a:t>Untuk menguji hipotesis komparatif dua sampel yang berhubungan.</a:t>
            </a:r>
          </a:p>
          <a:p>
            <a:r>
              <a:rPr lang="en-US" sz="3200" smtClean="0"/>
              <a:t> Data berbentuk ordinal</a:t>
            </a:r>
            <a:endParaRPr lang="en-SG" sz="3200" dirty="0"/>
          </a:p>
        </p:txBody>
      </p:sp>
    </p:spTree>
    <p:extLst>
      <p:ext uri="{BB962C8B-B14F-4D97-AF65-F5344CB8AC3E}">
        <p14:creationId xmlns:p14="http://schemas.microsoft.com/office/powerpoint/2010/main" val="1369421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29270" y="727843"/>
            <a:ext cx="7772400" cy="75722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UJI WILCOXON</a:t>
            </a:r>
            <a:endParaRPr lang="en-SG" dirty="0"/>
          </a:p>
        </p:txBody>
      </p:sp>
      <p:sp>
        <p:nvSpPr>
          <p:cNvPr id="6" name="Content Placeholder 2"/>
          <p:cNvSpPr txBox="1">
            <a:spLocks/>
          </p:cNvSpPr>
          <p:nvPr/>
        </p:nvSpPr>
        <p:spPr>
          <a:xfrm>
            <a:off x="586394" y="1585099"/>
            <a:ext cx="7686700" cy="491174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smtClean="0"/>
              <a:t>Rumus </a:t>
            </a:r>
          </a:p>
          <a:p>
            <a:pPr>
              <a:buFont typeface="Arial"/>
              <a:buNone/>
            </a:pPr>
            <a:endParaRPr lang="en-US" smtClean="0"/>
          </a:p>
          <a:p>
            <a:pPr>
              <a:buFont typeface="Arial"/>
              <a:buNone/>
            </a:pPr>
            <a:endParaRPr lang="en-SG" dirty="0"/>
          </a:p>
        </p:txBody>
      </p:sp>
      <p:graphicFrame>
        <p:nvGraphicFramePr>
          <p:cNvPr id="7" name="Object 20"/>
          <p:cNvGraphicFramePr>
            <a:graphicFrameLocks noChangeAspect="1"/>
          </p:cNvGraphicFramePr>
          <p:nvPr>
            <p:extLst>
              <p:ext uri="{D42A27DB-BD31-4B8C-83A1-F6EECF244321}">
                <p14:modId xmlns:p14="http://schemas.microsoft.com/office/powerpoint/2010/main" val="328553774"/>
              </p:ext>
            </p:extLst>
          </p:nvPr>
        </p:nvGraphicFramePr>
        <p:xfrm>
          <a:off x="1072226" y="2207718"/>
          <a:ext cx="5748337" cy="1354137"/>
        </p:xfrm>
        <a:graphic>
          <a:graphicData uri="http://schemas.openxmlformats.org/presentationml/2006/ole">
            <mc:AlternateContent xmlns:mc="http://schemas.openxmlformats.org/markup-compatibility/2006">
              <mc:Choice xmlns:v="urn:schemas-microsoft-com:vml" Requires="v">
                <p:oleObj spid="_x0000_s1026" name="Equation" r:id="rId4" imgW="1904760" imgH="444240" progId="Equation.3">
                  <p:embed/>
                </p:oleObj>
              </mc:Choice>
              <mc:Fallback>
                <p:oleObj name="Equation" r:id="rId4" imgW="190476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2226" y="2207718"/>
                        <a:ext cx="5748337" cy="1354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itle 1"/>
          <p:cNvSpPr txBox="1">
            <a:spLocks/>
          </p:cNvSpPr>
          <p:nvPr/>
        </p:nvSpPr>
        <p:spPr>
          <a:xfrm>
            <a:off x="1072226" y="4065106"/>
            <a:ext cx="7229468" cy="1143000"/>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SG" sz="2800" b="0" i="0" u="none" strike="noStrike" kern="1200" cap="none" spc="0" normalizeH="0" baseline="0" noProof="0" dirty="0" err="1" smtClean="0">
                <a:ln>
                  <a:noFill/>
                </a:ln>
                <a:solidFill>
                  <a:schemeClr val="tx1"/>
                </a:solidFill>
                <a:effectLst/>
                <a:uLnTx/>
                <a:uFillTx/>
                <a:latin typeface="+mj-lt"/>
                <a:ea typeface="+mj-ea"/>
                <a:cs typeface="+mj-cs"/>
              </a:rPr>
              <a:t>Keterangan</a:t>
            </a:r>
            <a:r>
              <a:rPr kumimoji="0" lang="en-SG" sz="2800" b="0" i="0" u="none" strike="noStrike" kern="1200" cap="none" spc="0" normalizeH="0" noProof="0" dirty="0" smtClean="0">
                <a:ln>
                  <a:noFill/>
                </a:ln>
                <a:solidFill>
                  <a:schemeClr val="tx1"/>
                </a:solidFill>
                <a:effectLst/>
                <a:uLnTx/>
                <a:uFillTx/>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lang="en-SG" sz="2800" baseline="0" dirty="0" smtClean="0">
                <a:latin typeface="+mj-lt"/>
                <a:ea typeface="+mj-ea"/>
                <a:cs typeface="+mj-cs"/>
              </a:rPr>
              <a:t>T</a:t>
            </a:r>
            <a:r>
              <a:rPr lang="en-SG" sz="2800" dirty="0" smtClean="0">
                <a:latin typeface="+mj-lt"/>
                <a:ea typeface="+mj-ea"/>
                <a:cs typeface="+mj-cs"/>
              </a:rPr>
              <a:t> = </a:t>
            </a:r>
            <a:r>
              <a:rPr lang="en-SG" sz="2800" dirty="0" err="1" smtClean="0">
                <a:latin typeface="+mj-lt"/>
                <a:ea typeface="+mj-ea"/>
                <a:cs typeface="+mj-cs"/>
              </a:rPr>
              <a:t>selisih</a:t>
            </a:r>
            <a:r>
              <a:rPr lang="en-SG" sz="2800" dirty="0" smtClean="0">
                <a:latin typeface="+mj-lt"/>
                <a:ea typeface="+mj-ea"/>
                <a:cs typeface="+mj-cs"/>
              </a:rPr>
              <a:t> </a:t>
            </a:r>
            <a:r>
              <a:rPr lang="en-SG" sz="2800" dirty="0" err="1" smtClean="0">
                <a:latin typeface="+mj-lt"/>
                <a:ea typeface="+mj-ea"/>
                <a:cs typeface="+mj-cs"/>
              </a:rPr>
              <a:t>terkecil</a:t>
            </a:r>
            <a:endParaRPr lang="en-SG" sz="2800" dirty="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n-SG" sz="2800" b="0" i="0" u="none" strike="noStrike" kern="1200" cap="none" spc="0" normalizeH="0" baseline="0" noProof="0" dirty="0" smtClean="0">
                <a:ln>
                  <a:noFill/>
                </a:ln>
                <a:solidFill>
                  <a:schemeClr val="tx1"/>
                </a:solidFill>
                <a:effectLst/>
                <a:uLnTx/>
                <a:uFillTx/>
                <a:latin typeface="+mj-lt"/>
                <a:ea typeface="+mj-ea"/>
                <a:cs typeface="+mj-cs"/>
              </a:rPr>
              <a:t>N</a:t>
            </a:r>
            <a:r>
              <a:rPr lang="en-SG" sz="2800" baseline="0" dirty="0" smtClean="0">
                <a:latin typeface="+mj-lt"/>
                <a:ea typeface="+mj-ea"/>
                <a:cs typeface="+mj-cs"/>
              </a:rPr>
              <a:t>=</a:t>
            </a:r>
            <a:r>
              <a:rPr lang="en-SG" sz="2800" dirty="0" smtClean="0">
                <a:latin typeface="+mj-lt"/>
                <a:ea typeface="+mj-ea"/>
                <a:cs typeface="+mj-cs"/>
              </a:rPr>
              <a:t> </a:t>
            </a:r>
            <a:r>
              <a:rPr lang="en-SG" sz="2800" dirty="0" err="1" smtClean="0">
                <a:latin typeface="+mj-lt"/>
                <a:ea typeface="+mj-ea"/>
                <a:cs typeface="+mj-cs"/>
              </a:rPr>
              <a:t>jumlah</a:t>
            </a:r>
            <a:r>
              <a:rPr lang="en-SG" sz="2800" dirty="0" smtClean="0">
                <a:latin typeface="+mj-lt"/>
                <a:ea typeface="+mj-ea"/>
                <a:cs typeface="+mj-cs"/>
              </a:rPr>
              <a:t> </a:t>
            </a:r>
            <a:r>
              <a:rPr lang="en-SG" sz="2800" dirty="0" err="1" smtClean="0">
                <a:latin typeface="+mj-lt"/>
                <a:ea typeface="+mj-ea"/>
                <a:cs typeface="+mj-cs"/>
              </a:rPr>
              <a:t>sampel</a:t>
            </a:r>
            <a:r>
              <a:rPr lang="en-SG" sz="2800" dirty="0" smtClean="0">
                <a:latin typeface="+mj-lt"/>
                <a:ea typeface="+mj-ea"/>
                <a:cs typeface="+mj-cs"/>
              </a:rPr>
              <a:t>, (</a:t>
            </a:r>
            <a:r>
              <a:rPr lang="en-SG" sz="2800" dirty="0" err="1" smtClean="0">
                <a:latin typeface="+mj-lt"/>
                <a:ea typeface="+mj-ea"/>
                <a:cs typeface="+mj-cs"/>
              </a:rPr>
              <a:t>angka</a:t>
            </a:r>
            <a:r>
              <a:rPr lang="en-SG" sz="2800" dirty="0" smtClean="0">
                <a:latin typeface="+mj-lt"/>
                <a:ea typeface="+mj-ea"/>
                <a:cs typeface="+mj-cs"/>
              </a:rPr>
              <a:t> yang </a:t>
            </a:r>
            <a:r>
              <a:rPr lang="en-SG" sz="2800" dirty="0" err="1" smtClean="0">
                <a:latin typeface="+mj-lt"/>
                <a:ea typeface="+mj-ea"/>
                <a:cs typeface="+mj-cs"/>
              </a:rPr>
              <a:t>sama</a:t>
            </a:r>
            <a:r>
              <a:rPr lang="en-SG" sz="2800" dirty="0" smtClean="0">
                <a:latin typeface="+mj-lt"/>
                <a:ea typeface="+mj-ea"/>
                <a:cs typeface="+mj-cs"/>
              </a:rPr>
              <a:t> </a:t>
            </a:r>
            <a:r>
              <a:rPr lang="en-SG" sz="2800" dirty="0" err="1" smtClean="0">
                <a:latin typeface="+mj-lt"/>
                <a:ea typeface="+mj-ea"/>
                <a:cs typeface="+mj-cs"/>
              </a:rPr>
              <a:t>dihilangkan</a:t>
            </a:r>
            <a:r>
              <a:rPr lang="en-SG" sz="2800" dirty="0" smtClean="0">
                <a:latin typeface="+mj-lt"/>
                <a:ea typeface="+mj-ea"/>
                <a:cs typeface="+mj-cs"/>
              </a:rPr>
              <a:t>)</a:t>
            </a:r>
            <a:endParaRPr kumimoji="0" lang="en-SG" sz="2800" b="0"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9815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18402" y="849329"/>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CONTOH:</a:t>
            </a:r>
            <a:endParaRPr lang="en-SG" dirty="0"/>
          </a:p>
        </p:txBody>
      </p:sp>
      <p:sp>
        <p:nvSpPr>
          <p:cNvPr id="6" name="Content Placeholder 2"/>
          <p:cNvSpPr txBox="1">
            <a:spLocks/>
          </p:cNvSpPr>
          <p:nvPr/>
        </p:nvSpPr>
        <p:spPr>
          <a:xfrm>
            <a:off x="1162915" y="2055815"/>
            <a:ext cx="7772400" cy="452438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r>
              <a:rPr lang="en-SG" smtClean="0"/>
              <a:t>Untuk meningkatkan kemampuan para salesman dalam memasarkan roti. Manajer Pemasaran mengikuti sertakan 15 salesman pada sebuah pelatihan Wiraniaga. Setelah itu, Manajer Pemasaran membandingkan kinerja penjualan roti dari para salesman sebelum dan sesudah mengikuti pelatihan, dengan hasil seperti berikut :</a:t>
            </a:r>
            <a:endParaRPr lang="en-SG" dirty="0"/>
          </a:p>
        </p:txBody>
      </p:sp>
    </p:spTree>
    <p:extLst>
      <p:ext uri="{BB962C8B-B14F-4D97-AF65-F5344CB8AC3E}">
        <p14:creationId xmlns:p14="http://schemas.microsoft.com/office/powerpoint/2010/main" val="69380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ontent Placeholder 4"/>
          <p:cNvGraphicFramePr>
            <a:graphicFrameLocks/>
          </p:cNvGraphicFramePr>
          <p:nvPr>
            <p:extLst>
              <p:ext uri="{D42A27DB-BD31-4B8C-83A1-F6EECF244321}">
                <p14:modId xmlns:p14="http://schemas.microsoft.com/office/powerpoint/2010/main" val="2047523498"/>
              </p:ext>
            </p:extLst>
          </p:nvPr>
        </p:nvGraphicFramePr>
        <p:xfrm>
          <a:off x="1537917" y="807115"/>
          <a:ext cx="6096740" cy="5381312"/>
        </p:xfrm>
        <a:graphic>
          <a:graphicData uri="http://schemas.openxmlformats.org/drawingml/2006/table">
            <a:tbl>
              <a:tblPr firstRow="1" bandRow="1">
                <a:tableStyleId>{5940675A-B579-460E-94D1-54222C63F5DA}</a:tableStyleId>
              </a:tblPr>
              <a:tblGrid>
                <a:gridCol w="1770022">
                  <a:extLst>
                    <a:ext uri="{9D8B030D-6E8A-4147-A177-3AD203B41FA5}">
                      <a16:colId xmlns:a16="http://schemas.microsoft.com/office/drawing/2014/main" xmlns="" val="20000"/>
                    </a:ext>
                  </a:extLst>
                </a:gridCol>
                <a:gridCol w="2065025">
                  <a:extLst>
                    <a:ext uri="{9D8B030D-6E8A-4147-A177-3AD203B41FA5}">
                      <a16:colId xmlns:a16="http://schemas.microsoft.com/office/drawing/2014/main" xmlns="" val="20001"/>
                    </a:ext>
                  </a:extLst>
                </a:gridCol>
                <a:gridCol w="2261693">
                  <a:extLst>
                    <a:ext uri="{9D8B030D-6E8A-4147-A177-3AD203B41FA5}">
                      <a16:colId xmlns:a16="http://schemas.microsoft.com/office/drawing/2014/main" xmlns="" val="20002"/>
                    </a:ext>
                  </a:extLst>
                </a:gridCol>
              </a:tblGrid>
              <a:tr h="336332">
                <a:tc>
                  <a:txBody>
                    <a:bodyPr/>
                    <a:lstStyle/>
                    <a:p>
                      <a:r>
                        <a:rPr lang="en-SG" sz="1600" dirty="0" smtClean="0">
                          <a:latin typeface="+mn-lt"/>
                        </a:rPr>
                        <a:t>Salesman</a:t>
                      </a:r>
                      <a:endParaRPr lang="en-SG" sz="1600" dirty="0">
                        <a:latin typeface="+mn-lt"/>
                      </a:endParaRPr>
                    </a:p>
                  </a:txBody>
                  <a:tcPr/>
                </a:tc>
                <a:tc>
                  <a:txBody>
                    <a:bodyPr/>
                    <a:lstStyle/>
                    <a:p>
                      <a:r>
                        <a:rPr lang="en-SG" sz="1600" dirty="0" err="1" smtClean="0">
                          <a:latin typeface="+mn-lt"/>
                        </a:rPr>
                        <a:t>Sebelum</a:t>
                      </a:r>
                      <a:endParaRPr lang="en-SG" sz="1600" dirty="0">
                        <a:latin typeface="+mn-lt"/>
                      </a:endParaRPr>
                    </a:p>
                  </a:txBody>
                  <a:tcPr/>
                </a:tc>
                <a:tc>
                  <a:txBody>
                    <a:bodyPr/>
                    <a:lstStyle/>
                    <a:p>
                      <a:r>
                        <a:rPr lang="en-SG" sz="1600" dirty="0" err="1" smtClean="0">
                          <a:latin typeface="+mn-lt"/>
                        </a:rPr>
                        <a:t>Sesudah</a:t>
                      </a:r>
                      <a:endParaRPr lang="en-SG" sz="1600" dirty="0">
                        <a:latin typeface="+mn-lt"/>
                      </a:endParaRPr>
                    </a:p>
                  </a:txBody>
                  <a:tcPr/>
                </a:tc>
                <a:extLst>
                  <a:ext uri="{0D108BD9-81ED-4DB2-BD59-A6C34878D82A}">
                    <a16:rowId xmlns:a16="http://schemas.microsoft.com/office/drawing/2014/main" xmlns="" val="10000"/>
                  </a:ext>
                </a:extLst>
              </a:tr>
              <a:tr h="336332">
                <a:tc>
                  <a:txBody>
                    <a:bodyPr/>
                    <a:lstStyle/>
                    <a:p>
                      <a:r>
                        <a:rPr lang="en-SG" sz="1600" dirty="0" smtClean="0">
                          <a:latin typeface="+mn-lt"/>
                        </a:rPr>
                        <a:t>1</a:t>
                      </a:r>
                      <a:endParaRPr lang="en-SG" sz="1600" dirty="0">
                        <a:latin typeface="+mn-lt"/>
                      </a:endParaRPr>
                    </a:p>
                  </a:txBody>
                  <a:tcPr/>
                </a:tc>
                <a:tc>
                  <a:txBody>
                    <a:bodyPr/>
                    <a:lstStyle/>
                    <a:p>
                      <a:r>
                        <a:rPr lang="en-SG" sz="1600" dirty="0" smtClean="0">
                          <a:latin typeface="+mn-lt"/>
                        </a:rPr>
                        <a:t>525</a:t>
                      </a:r>
                      <a:endParaRPr lang="en-SG" sz="1600" dirty="0">
                        <a:latin typeface="+mn-lt"/>
                      </a:endParaRPr>
                    </a:p>
                  </a:txBody>
                  <a:tcPr/>
                </a:tc>
                <a:tc>
                  <a:txBody>
                    <a:bodyPr/>
                    <a:lstStyle/>
                    <a:p>
                      <a:r>
                        <a:rPr lang="en-SG" sz="1600" dirty="0" smtClean="0">
                          <a:latin typeface="+mn-lt"/>
                        </a:rPr>
                        <a:t>554</a:t>
                      </a:r>
                      <a:endParaRPr lang="en-SG" sz="1600" dirty="0">
                        <a:latin typeface="+mn-lt"/>
                      </a:endParaRPr>
                    </a:p>
                  </a:txBody>
                  <a:tcPr/>
                </a:tc>
                <a:extLst>
                  <a:ext uri="{0D108BD9-81ED-4DB2-BD59-A6C34878D82A}">
                    <a16:rowId xmlns:a16="http://schemas.microsoft.com/office/drawing/2014/main" xmlns="" val="10001"/>
                  </a:ext>
                </a:extLst>
              </a:tr>
              <a:tr h="336332">
                <a:tc>
                  <a:txBody>
                    <a:bodyPr/>
                    <a:lstStyle/>
                    <a:p>
                      <a:r>
                        <a:rPr lang="en-SG" sz="1600" dirty="0" smtClean="0">
                          <a:latin typeface="+mn-lt"/>
                        </a:rPr>
                        <a:t>2</a:t>
                      </a:r>
                      <a:endParaRPr lang="en-SG" sz="1600" dirty="0">
                        <a:latin typeface="+mn-lt"/>
                      </a:endParaRPr>
                    </a:p>
                  </a:txBody>
                  <a:tcPr/>
                </a:tc>
                <a:tc>
                  <a:txBody>
                    <a:bodyPr/>
                    <a:lstStyle/>
                    <a:p>
                      <a:r>
                        <a:rPr lang="en-SG" sz="1600" dirty="0" smtClean="0">
                          <a:latin typeface="+mn-lt"/>
                        </a:rPr>
                        <a:t>550</a:t>
                      </a:r>
                      <a:endParaRPr lang="en-SG" sz="1600" dirty="0">
                        <a:latin typeface="+mn-lt"/>
                      </a:endParaRPr>
                    </a:p>
                  </a:txBody>
                  <a:tcPr/>
                </a:tc>
                <a:tc>
                  <a:txBody>
                    <a:bodyPr/>
                    <a:lstStyle/>
                    <a:p>
                      <a:r>
                        <a:rPr lang="en-SG" sz="1600" dirty="0" smtClean="0">
                          <a:latin typeface="+mn-lt"/>
                        </a:rPr>
                        <a:t>550</a:t>
                      </a:r>
                      <a:endParaRPr lang="en-SG" sz="1600" dirty="0">
                        <a:latin typeface="+mn-lt"/>
                      </a:endParaRPr>
                    </a:p>
                  </a:txBody>
                  <a:tcPr/>
                </a:tc>
                <a:extLst>
                  <a:ext uri="{0D108BD9-81ED-4DB2-BD59-A6C34878D82A}">
                    <a16:rowId xmlns:a16="http://schemas.microsoft.com/office/drawing/2014/main" xmlns="" val="10002"/>
                  </a:ext>
                </a:extLst>
              </a:tr>
              <a:tr h="336332">
                <a:tc>
                  <a:txBody>
                    <a:bodyPr/>
                    <a:lstStyle/>
                    <a:p>
                      <a:r>
                        <a:rPr lang="en-SG" sz="1600" dirty="0" smtClean="0">
                          <a:latin typeface="+mn-lt"/>
                        </a:rPr>
                        <a:t>3</a:t>
                      </a:r>
                      <a:endParaRPr lang="en-SG" sz="1600" dirty="0">
                        <a:latin typeface="+mn-lt"/>
                      </a:endParaRPr>
                    </a:p>
                  </a:txBody>
                  <a:tcPr/>
                </a:tc>
                <a:tc>
                  <a:txBody>
                    <a:bodyPr/>
                    <a:lstStyle/>
                    <a:p>
                      <a:r>
                        <a:rPr lang="en-SG" sz="1600" dirty="0" smtClean="0">
                          <a:latin typeface="+mn-lt"/>
                        </a:rPr>
                        <a:t>560</a:t>
                      </a:r>
                      <a:endParaRPr lang="en-SG" sz="1600" dirty="0">
                        <a:latin typeface="+mn-lt"/>
                      </a:endParaRPr>
                    </a:p>
                  </a:txBody>
                  <a:tcPr/>
                </a:tc>
                <a:tc>
                  <a:txBody>
                    <a:bodyPr/>
                    <a:lstStyle/>
                    <a:p>
                      <a:r>
                        <a:rPr lang="en-SG" sz="1600" dirty="0" smtClean="0">
                          <a:latin typeface="+mn-lt"/>
                        </a:rPr>
                        <a:t>587</a:t>
                      </a:r>
                      <a:endParaRPr lang="en-SG" sz="1600" dirty="0">
                        <a:latin typeface="+mn-lt"/>
                      </a:endParaRPr>
                    </a:p>
                  </a:txBody>
                  <a:tcPr/>
                </a:tc>
                <a:extLst>
                  <a:ext uri="{0D108BD9-81ED-4DB2-BD59-A6C34878D82A}">
                    <a16:rowId xmlns:a16="http://schemas.microsoft.com/office/drawing/2014/main" xmlns="" val="10003"/>
                  </a:ext>
                </a:extLst>
              </a:tr>
              <a:tr h="336332">
                <a:tc>
                  <a:txBody>
                    <a:bodyPr/>
                    <a:lstStyle/>
                    <a:p>
                      <a:r>
                        <a:rPr lang="en-SG" sz="1600" dirty="0" smtClean="0">
                          <a:latin typeface="+mn-lt"/>
                        </a:rPr>
                        <a:t>4</a:t>
                      </a:r>
                      <a:endParaRPr lang="en-SG" sz="1600" dirty="0">
                        <a:latin typeface="+mn-lt"/>
                      </a:endParaRPr>
                    </a:p>
                  </a:txBody>
                  <a:tcPr/>
                </a:tc>
                <a:tc>
                  <a:txBody>
                    <a:bodyPr/>
                    <a:lstStyle/>
                    <a:p>
                      <a:r>
                        <a:rPr lang="en-SG" sz="1600" dirty="0" smtClean="0">
                          <a:latin typeface="+mn-lt"/>
                        </a:rPr>
                        <a:t>450</a:t>
                      </a:r>
                      <a:endParaRPr lang="en-SG" sz="1600" dirty="0">
                        <a:latin typeface="+mn-lt"/>
                      </a:endParaRPr>
                    </a:p>
                  </a:txBody>
                  <a:tcPr/>
                </a:tc>
                <a:tc>
                  <a:txBody>
                    <a:bodyPr/>
                    <a:lstStyle/>
                    <a:p>
                      <a:r>
                        <a:rPr lang="en-SG" sz="1600" dirty="0" smtClean="0">
                          <a:latin typeface="+mn-lt"/>
                        </a:rPr>
                        <a:t>489</a:t>
                      </a:r>
                      <a:endParaRPr lang="en-SG" sz="1600" dirty="0">
                        <a:latin typeface="+mn-lt"/>
                      </a:endParaRPr>
                    </a:p>
                  </a:txBody>
                  <a:tcPr/>
                </a:tc>
                <a:extLst>
                  <a:ext uri="{0D108BD9-81ED-4DB2-BD59-A6C34878D82A}">
                    <a16:rowId xmlns:a16="http://schemas.microsoft.com/office/drawing/2014/main" xmlns="" val="10004"/>
                  </a:ext>
                </a:extLst>
              </a:tr>
              <a:tr h="336332">
                <a:tc>
                  <a:txBody>
                    <a:bodyPr/>
                    <a:lstStyle/>
                    <a:p>
                      <a:r>
                        <a:rPr lang="en-SG" sz="1600" dirty="0" smtClean="0">
                          <a:latin typeface="+mn-lt"/>
                        </a:rPr>
                        <a:t>5</a:t>
                      </a:r>
                      <a:endParaRPr lang="en-SG" sz="1600" dirty="0">
                        <a:latin typeface="+mn-lt"/>
                      </a:endParaRPr>
                    </a:p>
                  </a:txBody>
                  <a:tcPr/>
                </a:tc>
                <a:tc>
                  <a:txBody>
                    <a:bodyPr/>
                    <a:lstStyle/>
                    <a:p>
                      <a:r>
                        <a:rPr lang="en-SG" sz="1600" dirty="0" smtClean="0">
                          <a:latin typeface="+mn-lt"/>
                        </a:rPr>
                        <a:t>400</a:t>
                      </a:r>
                      <a:endParaRPr lang="en-SG" sz="1600" dirty="0">
                        <a:latin typeface="+mn-lt"/>
                      </a:endParaRPr>
                    </a:p>
                  </a:txBody>
                  <a:tcPr/>
                </a:tc>
                <a:tc>
                  <a:txBody>
                    <a:bodyPr/>
                    <a:lstStyle/>
                    <a:p>
                      <a:r>
                        <a:rPr lang="en-SG" sz="1600" dirty="0" smtClean="0">
                          <a:latin typeface="+mn-lt"/>
                        </a:rPr>
                        <a:t>450</a:t>
                      </a:r>
                      <a:endParaRPr lang="en-SG" sz="1600" dirty="0">
                        <a:latin typeface="+mn-lt"/>
                      </a:endParaRPr>
                    </a:p>
                  </a:txBody>
                  <a:tcPr/>
                </a:tc>
                <a:extLst>
                  <a:ext uri="{0D108BD9-81ED-4DB2-BD59-A6C34878D82A}">
                    <a16:rowId xmlns:a16="http://schemas.microsoft.com/office/drawing/2014/main" xmlns="" val="10005"/>
                  </a:ext>
                </a:extLst>
              </a:tr>
              <a:tr h="336332">
                <a:tc>
                  <a:txBody>
                    <a:bodyPr/>
                    <a:lstStyle/>
                    <a:p>
                      <a:r>
                        <a:rPr lang="en-SG" sz="1600" dirty="0" smtClean="0">
                          <a:latin typeface="+mn-lt"/>
                        </a:rPr>
                        <a:t>6</a:t>
                      </a:r>
                      <a:endParaRPr lang="en-SG" sz="1600" dirty="0">
                        <a:latin typeface="+mn-lt"/>
                      </a:endParaRPr>
                    </a:p>
                  </a:txBody>
                  <a:tcPr/>
                </a:tc>
                <a:tc>
                  <a:txBody>
                    <a:bodyPr/>
                    <a:lstStyle/>
                    <a:p>
                      <a:r>
                        <a:rPr lang="en-SG" sz="1600" dirty="0" smtClean="0">
                          <a:latin typeface="+mn-lt"/>
                        </a:rPr>
                        <a:t>435</a:t>
                      </a:r>
                      <a:endParaRPr lang="en-SG" sz="1600" dirty="0">
                        <a:latin typeface="+mn-lt"/>
                      </a:endParaRPr>
                    </a:p>
                  </a:txBody>
                  <a:tcPr/>
                </a:tc>
                <a:tc>
                  <a:txBody>
                    <a:bodyPr/>
                    <a:lstStyle/>
                    <a:p>
                      <a:r>
                        <a:rPr lang="en-SG" sz="1600" dirty="0" smtClean="0">
                          <a:latin typeface="+mn-lt"/>
                        </a:rPr>
                        <a:t>435</a:t>
                      </a:r>
                      <a:endParaRPr lang="en-SG" sz="1600" dirty="0">
                        <a:latin typeface="+mn-lt"/>
                      </a:endParaRPr>
                    </a:p>
                  </a:txBody>
                  <a:tcPr/>
                </a:tc>
                <a:extLst>
                  <a:ext uri="{0D108BD9-81ED-4DB2-BD59-A6C34878D82A}">
                    <a16:rowId xmlns:a16="http://schemas.microsoft.com/office/drawing/2014/main" xmlns="" val="10006"/>
                  </a:ext>
                </a:extLst>
              </a:tr>
              <a:tr h="336332">
                <a:tc>
                  <a:txBody>
                    <a:bodyPr/>
                    <a:lstStyle/>
                    <a:p>
                      <a:r>
                        <a:rPr lang="en-SG" sz="1600" dirty="0" smtClean="0">
                          <a:latin typeface="+mn-lt"/>
                        </a:rPr>
                        <a:t>7</a:t>
                      </a:r>
                      <a:endParaRPr lang="en-SG" sz="1600" dirty="0">
                        <a:latin typeface="+mn-lt"/>
                      </a:endParaRPr>
                    </a:p>
                  </a:txBody>
                  <a:tcPr/>
                </a:tc>
                <a:tc>
                  <a:txBody>
                    <a:bodyPr/>
                    <a:lstStyle/>
                    <a:p>
                      <a:r>
                        <a:rPr lang="en-SG" sz="1600" dirty="0" smtClean="0">
                          <a:latin typeface="+mn-lt"/>
                        </a:rPr>
                        <a:t>450</a:t>
                      </a:r>
                      <a:endParaRPr lang="en-SG" sz="1600" dirty="0">
                        <a:latin typeface="+mn-lt"/>
                      </a:endParaRPr>
                    </a:p>
                  </a:txBody>
                  <a:tcPr/>
                </a:tc>
                <a:tc>
                  <a:txBody>
                    <a:bodyPr/>
                    <a:lstStyle/>
                    <a:p>
                      <a:r>
                        <a:rPr lang="en-SG" sz="1600" dirty="0" smtClean="0">
                          <a:latin typeface="+mn-lt"/>
                        </a:rPr>
                        <a:t>445</a:t>
                      </a:r>
                      <a:endParaRPr lang="en-SG" sz="1600" dirty="0">
                        <a:latin typeface="+mn-lt"/>
                      </a:endParaRPr>
                    </a:p>
                  </a:txBody>
                  <a:tcPr/>
                </a:tc>
                <a:extLst>
                  <a:ext uri="{0D108BD9-81ED-4DB2-BD59-A6C34878D82A}">
                    <a16:rowId xmlns:a16="http://schemas.microsoft.com/office/drawing/2014/main" xmlns="" val="10007"/>
                  </a:ext>
                </a:extLst>
              </a:tr>
              <a:tr h="336332">
                <a:tc>
                  <a:txBody>
                    <a:bodyPr/>
                    <a:lstStyle/>
                    <a:p>
                      <a:r>
                        <a:rPr lang="en-SG" sz="1600" dirty="0" smtClean="0">
                          <a:latin typeface="+mn-lt"/>
                        </a:rPr>
                        <a:t>8</a:t>
                      </a:r>
                      <a:endParaRPr lang="en-SG" sz="1600" dirty="0">
                        <a:latin typeface="+mn-lt"/>
                      </a:endParaRPr>
                    </a:p>
                  </a:txBody>
                  <a:tcPr/>
                </a:tc>
                <a:tc>
                  <a:txBody>
                    <a:bodyPr/>
                    <a:lstStyle/>
                    <a:p>
                      <a:r>
                        <a:rPr lang="en-SG" sz="1600" dirty="0" smtClean="0">
                          <a:latin typeface="+mn-lt"/>
                        </a:rPr>
                        <a:t>445</a:t>
                      </a:r>
                      <a:endParaRPr lang="en-SG" sz="1600" dirty="0">
                        <a:latin typeface="+mn-lt"/>
                      </a:endParaRPr>
                    </a:p>
                  </a:txBody>
                  <a:tcPr/>
                </a:tc>
                <a:tc>
                  <a:txBody>
                    <a:bodyPr/>
                    <a:lstStyle/>
                    <a:p>
                      <a:r>
                        <a:rPr lang="en-SG" sz="1600" dirty="0" smtClean="0">
                          <a:latin typeface="+mn-lt"/>
                        </a:rPr>
                        <a:t>490</a:t>
                      </a:r>
                      <a:endParaRPr lang="en-SG" sz="1600" dirty="0">
                        <a:latin typeface="+mn-lt"/>
                      </a:endParaRPr>
                    </a:p>
                  </a:txBody>
                  <a:tcPr/>
                </a:tc>
                <a:extLst>
                  <a:ext uri="{0D108BD9-81ED-4DB2-BD59-A6C34878D82A}">
                    <a16:rowId xmlns:a16="http://schemas.microsoft.com/office/drawing/2014/main" xmlns="" val="10008"/>
                  </a:ext>
                </a:extLst>
              </a:tr>
              <a:tr h="336332">
                <a:tc>
                  <a:txBody>
                    <a:bodyPr/>
                    <a:lstStyle/>
                    <a:p>
                      <a:r>
                        <a:rPr lang="en-SG" sz="1600" dirty="0" smtClean="0">
                          <a:latin typeface="+mn-lt"/>
                        </a:rPr>
                        <a:t>9</a:t>
                      </a:r>
                      <a:endParaRPr lang="en-SG" sz="1600" dirty="0">
                        <a:latin typeface="+mn-lt"/>
                      </a:endParaRPr>
                    </a:p>
                  </a:txBody>
                  <a:tcPr/>
                </a:tc>
                <a:tc>
                  <a:txBody>
                    <a:bodyPr/>
                    <a:lstStyle/>
                    <a:p>
                      <a:r>
                        <a:rPr lang="en-SG" sz="1600" dirty="0" smtClean="0">
                          <a:latin typeface="+mn-lt"/>
                        </a:rPr>
                        <a:t>345</a:t>
                      </a:r>
                      <a:endParaRPr lang="en-SG" sz="1600" dirty="0">
                        <a:latin typeface="+mn-lt"/>
                      </a:endParaRPr>
                    </a:p>
                  </a:txBody>
                  <a:tcPr/>
                </a:tc>
                <a:tc>
                  <a:txBody>
                    <a:bodyPr/>
                    <a:lstStyle/>
                    <a:p>
                      <a:r>
                        <a:rPr lang="en-SG" sz="1600" dirty="0" smtClean="0">
                          <a:latin typeface="+mn-lt"/>
                        </a:rPr>
                        <a:t>375</a:t>
                      </a:r>
                      <a:endParaRPr lang="en-SG" sz="1600" dirty="0">
                        <a:latin typeface="+mn-lt"/>
                      </a:endParaRPr>
                    </a:p>
                  </a:txBody>
                  <a:tcPr/>
                </a:tc>
                <a:extLst>
                  <a:ext uri="{0D108BD9-81ED-4DB2-BD59-A6C34878D82A}">
                    <a16:rowId xmlns:a16="http://schemas.microsoft.com/office/drawing/2014/main" xmlns="" val="10009"/>
                  </a:ext>
                </a:extLst>
              </a:tr>
              <a:tr h="336332">
                <a:tc>
                  <a:txBody>
                    <a:bodyPr/>
                    <a:lstStyle/>
                    <a:p>
                      <a:r>
                        <a:rPr lang="en-SG" sz="1600" dirty="0" smtClean="0">
                          <a:latin typeface="+mn-lt"/>
                        </a:rPr>
                        <a:t>10</a:t>
                      </a:r>
                      <a:endParaRPr lang="en-SG" sz="1600" dirty="0">
                        <a:latin typeface="+mn-lt"/>
                      </a:endParaRPr>
                    </a:p>
                  </a:txBody>
                  <a:tcPr/>
                </a:tc>
                <a:tc>
                  <a:txBody>
                    <a:bodyPr/>
                    <a:lstStyle/>
                    <a:p>
                      <a:r>
                        <a:rPr lang="en-SG" sz="1600" dirty="0" smtClean="0">
                          <a:latin typeface="+mn-lt"/>
                        </a:rPr>
                        <a:t>336</a:t>
                      </a:r>
                      <a:endParaRPr lang="en-SG" sz="1600" dirty="0">
                        <a:latin typeface="+mn-lt"/>
                      </a:endParaRPr>
                    </a:p>
                  </a:txBody>
                  <a:tcPr/>
                </a:tc>
                <a:tc>
                  <a:txBody>
                    <a:bodyPr/>
                    <a:lstStyle/>
                    <a:p>
                      <a:r>
                        <a:rPr lang="en-SG" sz="1600" dirty="0" smtClean="0">
                          <a:latin typeface="+mn-lt"/>
                        </a:rPr>
                        <a:t>380</a:t>
                      </a:r>
                      <a:endParaRPr lang="en-SG" sz="1600" dirty="0">
                        <a:latin typeface="+mn-lt"/>
                      </a:endParaRPr>
                    </a:p>
                  </a:txBody>
                  <a:tcPr/>
                </a:tc>
                <a:extLst>
                  <a:ext uri="{0D108BD9-81ED-4DB2-BD59-A6C34878D82A}">
                    <a16:rowId xmlns:a16="http://schemas.microsoft.com/office/drawing/2014/main" xmlns="" val="10010"/>
                  </a:ext>
                </a:extLst>
              </a:tr>
              <a:tr h="336332">
                <a:tc>
                  <a:txBody>
                    <a:bodyPr/>
                    <a:lstStyle/>
                    <a:p>
                      <a:r>
                        <a:rPr lang="en-SG" sz="1600" dirty="0" smtClean="0">
                          <a:latin typeface="+mn-lt"/>
                        </a:rPr>
                        <a:t>11</a:t>
                      </a:r>
                      <a:endParaRPr lang="en-SG" sz="1600" dirty="0">
                        <a:latin typeface="+mn-lt"/>
                      </a:endParaRPr>
                    </a:p>
                  </a:txBody>
                  <a:tcPr/>
                </a:tc>
                <a:tc>
                  <a:txBody>
                    <a:bodyPr/>
                    <a:lstStyle/>
                    <a:p>
                      <a:r>
                        <a:rPr lang="en-SG" sz="1600" dirty="0" smtClean="0">
                          <a:latin typeface="+mn-lt"/>
                        </a:rPr>
                        <a:t>327</a:t>
                      </a:r>
                      <a:endParaRPr lang="en-SG" sz="1600" dirty="0">
                        <a:latin typeface="+mn-lt"/>
                      </a:endParaRPr>
                    </a:p>
                  </a:txBody>
                  <a:tcPr/>
                </a:tc>
                <a:tc>
                  <a:txBody>
                    <a:bodyPr/>
                    <a:lstStyle/>
                    <a:p>
                      <a:r>
                        <a:rPr lang="en-SG" sz="1600" dirty="0" smtClean="0">
                          <a:latin typeface="+mn-lt"/>
                        </a:rPr>
                        <a:t>350</a:t>
                      </a:r>
                      <a:endParaRPr lang="en-SG" sz="1600" dirty="0">
                        <a:latin typeface="+mn-lt"/>
                      </a:endParaRPr>
                    </a:p>
                  </a:txBody>
                  <a:tcPr/>
                </a:tc>
                <a:extLst>
                  <a:ext uri="{0D108BD9-81ED-4DB2-BD59-A6C34878D82A}">
                    <a16:rowId xmlns:a16="http://schemas.microsoft.com/office/drawing/2014/main" xmlns="" val="10011"/>
                  </a:ext>
                </a:extLst>
              </a:tr>
              <a:tr h="336332">
                <a:tc>
                  <a:txBody>
                    <a:bodyPr/>
                    <a:lstStyle/>
                    <a:p>
                      <a:r>
                        <a:rPr lang="en-SG" sz="1600" dirty="0" smtClean="0">
                          <a:latin typeface="+mn-lt"/>
                        </a:rPr>
                        <a:t>12</a:t>
                      </a:r>
                      <a:endParaRPr lang="en-SG" sz="1600" dirty="0">
                        <a:latin typeface="+mn-lt"/>
                      </a:endParaRPr>
                    </a:p>
                  </a:txBody>
                  <a:tcPr/>
                </a:tc>
                <a:tc>
                  <a:txBody>
                    <a:bodyPr/>
                    <a:lstStyle/>
                    <a:p>
                      <a:r>
                        <a:rPr lang="en-SG" sz="1600" dirty="0" smtClean="0">
                          <a:latin typeface="+mn-lt"/>
                        </a:rPr>
                        <a:t>329</a:t>
                      </a:r>
                      <a:endParaRPr lang="en-SG" sz="1600" dirty="0">
                        <a:latin typeface="+mn-lt"/>
                      </a:endParaRPr>
                    </a:p>
                  </a:txBody>
                  <a:tcPr/>
                </a:tc>
                <a:tc>
                  <a:txBody>
                    <a:bodyPr/>
                    <a:lstStyle/>
                    <a:p>
                      <a:r>
                        <a:rPr lang="en-SG" sz="1600" dirty="0" smtClean="0">
                          <a:latin typeface="+mn-lt"/>
                        </a:rPr>
                        <a:t>329</a:t>
                      </a:r>
                      <a:endParaRPr lang="en-SG" sz="1600" dirty="0">
                        <a:latin typeface="+mn-lt"/>
                      </a:endParaRPr>
                    </a:p>
                  </a:txBody>
                  <a:tcPr/>
                </a:tc>
                <a:extLst>
                  <a:ext uri="{0D108BD9-81ED-4DB2-BD59-A6C34878D82A}">
                    <a16:rowId xmlns:a16="http://schemas.microsoft.com/office/drawing/2014/main" xmlns="" val="10012"/>
                  </a:ext>
                </a:extLst>
              </a:tr>
              <a:tr h="336332">
                <a:tc>
                  <a:txBody>
                    <a:bodyPr/>
                    <a:lstStyle/>
                    <a:p>
                      <a:r>
                        <a:rPr lang="en-SG" sz="1600" dirty="0" smtClean="0">
                          <a:latin typeface="+mn-lt"/>
                        </a:rPr>
                        <a:t>13</a:t>
                      </a:r>
                      <a:endParaRPr lang="en-SG" sz="1600" dirty="0">
                        <a:latin typeface="+mn-lt"/>
                      </a:endParaRPr>
                    </a:p>
                  </a:txBody>
                  <a:tcPr/>
                </a:tc>
                <a:tc>
                  <a:txBody>
                    <a:bodyPr/>
                    <a:lstStyle/>
                    <a:p>
                      <a:r>
                        <a:rPr lang="en-SG" sz="1600" dirty="0" smtClean="0">
                          <a:latin typeface="+mn-lt"/>
                        </a:rPr>
                        <a:t>547</a:t>
                      </a:r>
                      <a:endParaRPr lang="en-SG" sz="1600" dirty="0">
                        <a:latin typeface="+mn-lt"/>
                      </a:endParaRPr>
                    </a:p>
                  </a:txBody>
                  <a:tcPr/>
                </a:tc>
                <a:tc>
                  <a:txBody>
                    <a:bodyPr/>
                    <a:lstStyle/>
                    <a:p>
                      <a:r>
                        <a:rPr lang="en-SG" sz="1600" dirty="0" smtClean="0">
                          <a:latin typeface="+mn-lt"/>
                        </a:rPr>
                        <a:t>549</a:t>
                      </a:r>
                      <a:endParaRPr lang="en-SG" sz="1600" dirty="0">
                        <a:latin typeface="+mn-lt"/>
                      </a:endParaRPr>
                    </a:p>
                  </a:txBody>
                  <a:tcPr/>
                </a:tc>
                <a:extLst>
                  <a:ext uri="{0D108BD9-81ED-4DB2-BD59-A6C34878D82A}">
                    <a16:rowId xmlns:a16="http://schemas.microsoft.com/office/drawing/2014/main" xmlns="" val="10013"/>
                  </a:ext>
                </a:extLst>
              </a:tr>
              <a:tr h="336332">
                <a:tc>
                  <a:txBody>
                    <a:bodyPr/>
                    <a:lstStyle/>
                    <a:p>
                      <a:r>
                        <a:rPr lang="en-SG" sz="1600" dirty="0" smtClean="0">
                          <a:latin typeface="+mn-lt"/>
                        </a:rPr>
                        <a:t>14</a:t>
                      </a:r>
                      <a:endParaRPr lang="en-SG" sz="1600" dirty="0">
                        <a:latin typeface="+mn-lt"/>
                      </a:endParaRPr>
                    </a:p>
                  </a:txBody>
                  <a:tcPr/>
                </a:tc>
                <a:tc>
                  <a:txBody>
                    <a:bodyPr/>
                    <a:lstStyle/>
                    <a:p>
                      <a:r>
                        <a:rPr lang="en-SG" sz="1600" dirty="0" smtClean="0">
                          <a:latin typeface="+mn-lt"/>
                        </a:rPr>
                        <a:t>355</a:t>
                      </a:r>
                      <a:endParaRPr lang="en-SG" sz="1600" dirty="0">
                        <a:latin typeface="+mn-lt"/>
                      </a:endParaRPr>
                    </a:p>
                  </a:txBody>
                  <a:tcPr/>
                </a:tc>
                <a:tc>
                  <a:txBody>
                    <a:bodyPr/>
                    <a:lstStyle/>
                    <a:p>
                      <a:r>
                        <a:rPr lang="en-SG" sz="1600" dirty="0" smtClean="0">
                          <a:latin typeface="+mn-lt"/>
                        </a:rPr>
                        <a:t>357</a:t>
                      </a:r>
                      <a:endParaRPr lang="en-SG" sz="1600" dirty="0">
                        <a:latin typeface="+mn-lt"/>
                      </a:endParaRPr>
                    </a:p>
                  </a:txBody>
                  <a:tcPr/>
                </a:tc>
                <a:extLst>
                  <a:ext uri="{0D108BD9-81ED-4DB2-BD59-A6C34878D82A}">
                    <a16:rowId xmlns:a16="http://schemas.microsoft.com/office/drawing/2014/main" xmlns="" val="10014"/>
                  </a:ext>
                </a:extLst>
              </a:tr>
              <a:tr h="336332">
                <a:tc>
                  <a:txBody>
                    <a:bodyPr/>
                    <a:lstStyle/>
                    <a:p>
                      <a:r>
                        <a:rPr lang="en-SG" sz="1600" dirty="0" smtClean="0">
                          <a:latin typeface="+mn-lt"/>
                        </a:rPr>
                        <a:t>15</a:t>
                      </a:r>
                      <a:endParaRPr lang="en-SG" sz="1600" dirty="0">
                        <a:latin typeface="+mn-lt"/>
                      </a:endParaRPr>
                    </a:p>
                  </a:txBody>
                  <a:tcPr/>
                </a:tc>
                <a:tc>
                  <a:txBody>
                    <a:bodyPr/>
                    <a:lstStyle/>
                    <a:p>
                      <a:r>
                        <a:rPr lang="en-SG" sz="1600" dirty="0" smtClean="0">
                          <a:latin typeface="+mn-lt"/>
                        </a:rPr>
                        <a:t>520</a:t>
                      </a:r>
                      <a:endParaRPr lang="en-SG" sz="1600" dirty="0">
                        <a:latin typeface="+mn-lt"/>
                      </a:endParaRPr>
                    </a:p>
                  </a:txBody>
                  <a:tcPr/>
                </a:tc>
                <a:tc>
                  <a:txBody>
                    <a:bodyPr/>
                    <a:lstStyle/>
                    <a:p>
                      <a:r>
                        <a:rPr lang="en-SG" sz="1600" dirty="0" smtClean="0">
                          <a:latin typeface="+mn-lt"/>
                        </a:rPr>
                        <a:t>525</a:t>
                      </a:r>
                      <a:endParaRPr lang="en-SG" sz="1600" dirty="0">
                        <a:latin typeface="+mn-lt"/>
                      </a:endParaRPr>
                    </a:p>
                  </a:txBody>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30099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173163" y="1357298"/>
            <a:ext cx="7772400" cy="473870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SG" smtClean="0"/>
              <a:t>Hipotesis</a:t>
            </a:r>
          </a:p>
          <a:p>
            <a:pPr algn="just">
              <a:buFont typeface="Arial"/>
              <a:buNone/>
            </a:pPr>
            <a:r>
              <a:rPr lang="en-SG" smtClean="0"/>
              <a:t>	</a:t>
            </a:r>
            <a:r>
              <a:rPr lang="en-SG" sz="2800" smtClean="0"/>
              <a:t>Ho : Tidak terdapat perbedaan kinerja penjualan roti sebelum dan sesudah pelatihan wiraniaga. </a:t>
            </a:r>
          </a:p>
          <a:p>
            <a:pPr algn="just">
              <a:buFont typeface="Arial"/>
              <a:buNone/>
            </a:pPr>
            <a:r>
              <a:rPr lang="en-SG" sz="2800" smtClean="0"/>
              <a:t>	Ha : Terdapat perbedaan kinerja penjualan roti sebelum dan sesudah pelatihan wiraniaga. </a:t>
            </a:r>
            <a:endParaRPr lang="en-SG" sz="2800" dirty="0"/>
          </a:p>
        </p:txBody>
      </p:sp>
    </p:spTree>
    <p:extLst>
      <p:ext uri="{BB962C8B-B14F-4D97-AF65-F5344CB8AC3E}">
        <p14:creationId xmlns:p14="http://schemas.microsoft.com/office/powerpoint/2010/main" val="92315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471487" y="621633"/>
            <a:ext cx="8229600" cy="70328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PERHITUNGAN :</a:t>
            </a:r>
            <a:endParaRPr lang="en-SG" dirty="0"/>
          </a:p>
        </p:txBody>
      </p:sp>
      <p:graphicFrame>
        <p:nvGraphicFramePr>
          <p:cNvPr id="6" name="Content Placeholder 3"/>
          <p:cNvGraphicFramePr>
            <a:graphicFrameLocks/>
          </p:cNvGraphicFramePr>
          <p:nvPr>
            <p:extLst>
              <p:ext uri="{D42A27DB-BD31-4B8C-83A1-F6EECF244321}">
                <p14:modId xmlns:p14="http://schemas.microsoft.com/office/powerpoint/2010/main" val="1612760271"/>
              </p:ext>
            </p:extLst>
          </p:nvPr>
        </p:nvGraphicFramePr>
        <p:xfrm>
          <a:off x="400621" y="1324915"/>
          <a:ext cx="8229600" cy="4852048"/>
        </p:xfrm>
        <a:graphic>
          <a:graphicData uri="http://schemas.openxmlformats.org/drawingml/2006/table">
            <a:tbl>
              <a:tblPr firstRow="1" bandRow="1">
                <a:tableStyleId>{5C22544A-7EE6-4342-B048-85BDC9FD1C3A}</a:tableStyleId>
              </a:tblPr>
              <a:tblGrid>
                <a:gridCol w="1714512">
                  <a:extLst>
                    <a:ext uri="{9D8B030D-6E8A-4147-A177-3AD203B41FA5}">
                      <a16:colId xmlns:a16="http://schemas.microsoft.com/office/drawing/2014/main" xmlns="" val="20000"/>
                    </a:ext>
                  </a:extLst>
                </a:gridCol>
                <a:gridCol w="1571636">
                  <a:extLst>
                    <a:ext uri="{9D8B030D-6E8A-4147-A177-3AD203B41FA5}">
                      <a16:colId xmlns:a16="http://schemas.microsoft.com/office/drawing/2014/main" xmlns="" val="20001"/>
                    </a:ext>
                  </a:extLst>
                </a:gridCol>
                <a:gridCol w="1651612">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03253">
                <a:tc>
                  <a:txBody>
                    <a:bodyPr/>
                    <a:lstStyle/>
                    <a:p>
                      <a:r>
                        <a:rPr lang="en-SG" dirty="0" err="1" smtClean="0"/>
                        <a:t>Sebelum</a:t>
                      </a:r>
                      <a:endParaRPr lang="en-SG" dirty="0"/>
                    </a:p>
                  </a:txBody>
                  <a:tcPr/>
                </a:tc>
                <a:tc>
                  <a:txBody>
                    <a:bodyPr/>
                    <a:lstStyle/>
                    <a:p>
                      <a:r>
                        <a:rPr lang="en-SG" dirty="0" err="1" smtClean="0"/>
                        <a:t>Sesudah</a:t>
                      </a:r>
                      <a:endParaRPr lang="en-SG" dirty="0"/>
                    </a:p>
                  </a:txBody>
                  <a:tcPr/>
                </a:tc>
                <a:tc>
                  <a:txBody>
                    <a:bodyPr/>
                    <a:lstStyle/>
                    <a:p>
                      <a:r>
                        <a:rPr lang="en-SG" dirty="0" err="1" smtClean="0"/>
                        <a:t>Selisih</a:t>
                      </a:r>
                      <a:endParaRPr lang="en-SG" dirty="0"/>
                    </a:p>
                  </a:txBody>
                  <a:tcPr/>
                </a:tc>
                <a:tc>
                  <a:txBody>
                    <a:bodyPr/>
                    <a:lstStyle/>
                    <a:p>
                      <a:r>
                        <a:rPr lang="en-SG" dirty="0" err="1" smtClean="0"/>
                        <a:t>Tanda</a:t>
                      </a:r>
                      <a:endParaRPr lang="en-SG" dirty="0"/>
                    </a:p>
                  </a:txBody>
                  <a:tcPr/>
                </a:tc>
                <a:tc>
                  <a:txBody>
                    <a:bodyPr/>
                    <a:lstStyle/>
                    <a:p>
                      <a:r>
                        <a:rPr lang="en-SG" dirty="0" smtClean="0"/>
                        <a:t>Ranking</a:t>
                      </a:r>
                      <a:endParaRPr lang="en-SG" dirty="0"/>
                    </a:p>
                  </a:txBody>
                  <a:tcPr/>
                </a:tc>
                <a:extLst>
                  <a:ext uri="{0D108BD9-81ED-4DB2-BD59-A6C34878D82A}">
                    <a16:rowId xmlns:a16="http://schemas.microsoft.com/office/drawing/2014/main" xmlns="" val="10000"/>
                  </a:ext>
                </a:extLst>
              </a:tr>
              <a:tr h="303253">
                <a:tc>
                  <a:txBody>
                    <a:bodyPr/>
                    <a:lstStyle/>
                    <a:p>
                      <a:r>
                        <a:rPr lang="en-SG" dirty="0" smtClean="0"/>
                        <a:t>525</a:t>
                      </a:r>
                      <a:endParaRPr lang="en-SG" dirty="0"/>
                    </a:p>
                  </a:txBody>
                  <a:tcPr/>
                </a:tc>
                <a:tc>
                  <a:txBody>
                    <a:bodyPr/>
                    <a:lstStyle/>
                    <a:p>
                      <a:r>
                        <a:rPr lang="en-SG" dirty="0" smtClean="0"/>
                        <a:t>554</a:t>
                      </a:r>
                      <a:endParaRPr lang="en-SG" dirty="0"/>
                    </a:p>
                  </a:txBody>
                  <a:tcPr/>
                </a:tc>
                <a:tc>
                  <a:txBody>
                    <a:bodyPr/>
                    <a:lstStyle/>
                    <a:p>
                      <a:r>
                        <a:rPr lang="en-SG" dirty="0" smtClean="0"/>
                        <a:t>29</a:t>
                      </a:r>
                      <a:endParaRPr lang="en-SG" dirty="0"/>
                    </a:p>
                  </a:txBody>
                  <a:tcPr/>
                </a:tc>
                <a:tc>
                  <a:txBody>
                    <a:bodyPr/>
                    <a:lstStyle/>
                    <a:p>
                      <a:r>
                        <a:rPr lang="en-SG" dirty="0" err="1" smtClean="0"/>
                        <a:t>positif</a:t>
                      </a:r>
                      <a:endParaRPr lang="en-SG" dirty="0"/>
                    </a:p>
                  </a:txBody>
                  <a:tcPr/>
                </a:tc>
                <a:tc>
                  <a:txBody>
                    <a:bodyPr/>
                    <a:lstStyle/>
                    <a:p>
                      <a:r>
                        <a:rPr lang="en-SG" dirty="0" smtClean="0"/>
                        <a:t>7</a:t>
                      </a:r>
                      <a:endParaRPr lang="en-SG" dirty="0"/>
                    </a:p>
                  </a:txBody>
                  <a:tcPr/>
                </a:tc>
                <a:extLst>
                  <a:ext uri="{0D108BD9-81ED-4DB2-BD59-A6C34878D82A}">
                    <a16:rowId xmlns:a16="http://schemas.microsoft.com/office/drawing/2014/main" xmlns="" val="10001"/>
                  </a:ext>
                </a:extLst>
              </a:tr>
              <a:tr h="303253">
                <a:tc>
                  <a:txBody>
                    <a:bodyPr/>
                    <a:lstStyle/>
                    <a:p>
                      <a:r>
                        <a:rPr lang="en-SG" dirty="0" smtClean="0"/>
                        <a:t>550</a:t>
                      </a:r>
                      <a:endParaRPr lang="en-SG" dirty="0"/>
                    </a:p>
                  </a:txBody>
                  <a:tcPr/>
                </a:tc>
                <a:tc>
                  <a:txBody>
                    <a:bodyPr/>
                    <a:lstStyle/>
                    <a:p>
                      <a:r>
                        <a:rPr lang="en-SG" dirty="0" smtClean="0"/>
                        <a:t>550</a:t>
                      </a:r>
                      <a:endParaRPr lang="en-SG" dirty="0"/>
                    </a:p>
                  </a:txBody>
                  <a:tcPr/>
                </a:tc>
                <a:tc>
                  <a:txBody>
                    <a:bodyPr/>
                    <a:lstStyle/>
                    <a:p>
                      <a:r>
                        <a:rPr lang="en-SG" dirty="0" smtClean="0"/>
                        <a:t>0</a:t>
                      </a:r>
                      <a:endParaRPr lang="en-SG" dirty="0"/>
                    </a:p>
                  </a:txBody>
                  <a:tcPr/>
                </a:tc>
                <a:tc>
                  <a:txBody>
                    <a:bodyPr/>
                    <a:lstStyle/>
                    <a:p>
                      <a:r>
                        <a:rPr lang="en-SG" dirty="0" err="1" smtClean="0"/>
                        <a:t>Sama</a:t>
                      </a:r>
                      <a:endParaRPr lang="en-SG" dirty="0"/>
                    </a:p>
                  </a:txBody>
                  <a:tcPr/>
                </a:tc>
                <a:tc>
                  <a:txBody>
                    <a:bodyPr/>
                    <a:lstStyle/>
                    <a:p>
                      <a:r>
                        <a:rPr lang="en-SG" dirty="0" smtClean="0"/>
                        <a:t>-</a:t>
                      </a:r>
                      <a:endParaRPr lang="en-SG" dirty="0"/>
                    </a:p>
                  </a:txBody>
                  <a:tcPr/>
                </a:tc>
                <a:extLst>
                  <a:ext uri="{0D108BD9-81ED-4DB2-BD59-A6C34878D82A}">
                    <a16:rowId xmlns:a16="http://schemas.microsoft.com/office/drawing/2014/main" xmlns="" val="10002"/>
                  </a:ext>
                </a:extLst>
              </a:tr>
              <a:tr h="303253">
                <a:tc>
                  <a:txBody>
                    <a:bodyPr/>
                    <a:lstStyle/>
                    <a:p>
                      <a:r>
                        <a:rPr lang="en-SG" dirty="0" smtClean="0"/>
                        <a:t>560</a:t>
                      </a:r>
                      <a:endParaRPr lang="en-SG" dirty="0"/>
                    </a:p>
                  </a:txBody>
                  <a:tcPr/>
                </a:tc>
                <a:tc>
                  <a:txBody>
                    <a:bodyPr/>
                    <a:lstStyle/>
                    <a:p>
                      <a:r>
                        <a:rPr lang="en-SG" dirty="0" smtClean="0"/>
                        <a:t>587</a:t>
                      </a:r>
                      <a:endParaRPr lang="en-SG" dirty="0"/>
                    </a:p>
                  </a:txBody>
                  <a:tcPr/>
                </a:tc>
                <a:tc>
                  <a:txBody>
                    <a:bodyPr/>
                    <a:lstStyle/>
                    <a:p>
                      <a:r>
                        <a:rPr lang="en-SG" dirty="0" smtClean="0"/>
                        <a:t>27</a:t>
                      </a:r>
                      <a:endParaRPr lang="en-SG" dirty="0"/>
                    </a:p>
                  </a:txBody>
                  <a:tcPr/>
                </a:tc>
                <a:tc>
                  <a:txBody>
                    <a:bodyPr/>
                    <a:lstStyle/>
                    <a:p>
                      <a:r>
                        <a:rPr lang="en-SG" smtClean="0"/>
                        <a:t>positif</a:t>
                      </a:r>
                      <a:endParaRPr lang="en-SG" dirty="0"/>
                    </a:p>
                  </a:txBody>
                  <a:tcPr/>
                </a:tc>
                <a:tc>
                  <a:txBody>
                    <a:bodyPr/>
                    <a:lstStyle/>
                    <a:p>
                      <a:r>
                        <a:rPr lang="en-SG" dirty="0" smtClean="0"/>
                        <a:t>6</a:t>
                      </a:r>
                      <a:endParaRPr lang="en-SG" dirty="0"/>
                    </a:p>
                  </a:txBody>
                  <a:tcPr/>
                </a:tc>
                <a:extLst>
                  <a:ext uri="{0D108BD9-81ED-4DB2-BD59-A6C34878D82A}">
                    <a16:rowId xmlns:a16="http://schemas.microsoft.com/office/drawing/2014/main" xmlns="" val="10003"/>
                  </a:ext>
                </a:extLst>
              </a:tr>
              <a:tr h="303253">
                <a:tc>
                  <a:txBody>
                    <a:bodyPr/>
                    <a:lstStyle/>
                    <a:p>
                      <a:r>
                        <a:rPr lang="en-SG" dirty="0" smtClean="0"/>
                        <a:t>450</a:t>
                      </a:r>
                      <a:endParaRPr lang="en-SG" dirty="0"/>
                    </a:p>
                  </a:txBody>
                  <a:tcPr/>
                </a:tc>
                <a:tc>
                  <a:txBody>
                    <a:bodyPr/>
                    <a:lstStyle/>
                    <a:p>
                      <a:r>
                        <a:rPr lang="en-SG" dirty="0" smtClean="0"/>
                        <a:t>489</a:t>
                      </a:r>
                      <a:endParaRPr lang="en-SG" dirty="0"/>
                    </a:p>
                  </a:txBody>
                  <a:tcPr/>
                </a:tc>
                <a:tc>
                  <a:txBody>
                    <a:bodyPr/>
                    <a:lstStyle/>
                    <a:p>
                      <a:r>
                        <a:rPr lang="en-SG" dirty="0" smtClean="0"/>
                        <a:t>39</a:t>
                      </a:r>
                      <a:endParaRPr lang="en-SG" dirty="0"/>
                    </a:p>
                  </a:txBody>
                  <a:tcPr/>
                </a:tc>
                <a:tc>
                  <a:txBody>
                    <a:bodyPr/>
                    <a:lstStyle/>
                    <a:p>
                      <a:r>
                        <a:rPr lang="en-SG" smtClean="0"/>
                        <a:t>positif</a:t>
                      </a:r>
                      <a:endParaRPr lang="en-SG" dirty="0"/>
                    </a:p>
                  </a:txBody>
                  <a:tcPr/>
                </a:tc>
                <a:tc>
                  <a:txBody>
                    <a:bodyPr/>
                    <a:lstStyle/>
                    <a:p>
                      <a:r>
                        <a:rPr lang="en-SG" dirty="0" smtClean="0"/>
                        <a:t>9</a:t>
                      </a:r>
                      <a:endParaRPr lang="en-SG" dirty="0"/>
                    </a:p>
                  </a:txBody>
                  <a:tcPr/>
                </a:tc>
                <a:extLst>
                  <a:ext uri="{0D108BD9-81ED-4DB2-BD59-A6C34878D82A}">
                    <a16:rowId xmlns:a16="http://schemas.microsoft.com/office/drawing/2014/main" xmlns="" val="10004"/>
                  </a:ext>
                </a:extLst>
              </a:tr>
              <a:tr h="303253">
                <a:tc>
                  <a:txBody>
                    <a:bodyPr/>
                    <a:lstStyle/>
                    <a:p>
                      <a:r>
                        <a:rPr lang="en-SG" dirty="0" smtClean="0"/>
                        <a:t>400</a:t>
                      </a:r>
                      <a:endParaRPr lang="en-SG" dirty="0"/>
                    </a:p>
                  </a:txBody>
                  <a:tcPr/>
                </a:tc>
                <a:tc>
                  <a:txBody>
                    <a:bodyPr/>
                    <a:lstStyle/>
                    <a:p>
                      <a:r>
                        <a:rPr lang="en-SG" dirty="0" smtClean="0"/>
                        <a:t>450</a:t>
                      </a:r>
                      <a:endParaRPr lang="en-SG" dirty="0"/>
                    </a:p>
                  </a:txBody>
                  <a:tcPr/>
                </a:tc>
                <a:tc>
                  <a:txBody>
                    <a:bodyPr/>
                    <a:lstStyle/>
                    <a:p>
                      <a:r>
                        <a:rPr lang="en-SG" dirty="0" smtClean="0"/>
                        <a:t>50</a:t>
                      </a:r>
                      <a:endParaRPr lang="en-SG" dirty="0"/>
                    </a:p>
                  </a:txBody>
                  <a:tcPr/>
                </a:tc>
                <a:tc>
                  <a:txBody>
                    <a:bodyPr/>
                    <a:lstStyle/>
                    <a:p>
                      <a:r>
                        <a:rPr lang="en-SG" dirty="0" err="1" smtClean="0"/>
                        <a:t>positif</a:t>
                      </a:r>
                      <a:endParaRPr lang="en-SG" dirty="0"/>
                    </a:p>
                  </a:txBody>
                  <a:tcPr/>
                </a:tc>
                <a:tc>
                  <a:txBody>
                    <a:bodyPr/>
                    <a:lstStyle/>
                    <a:p>
                      <a:r>
                        <a:rPr lang="en-SG" dirty="0" smtClean="0"/>
                        <a:t>12</a:t>
                      </a:r>
                      <a:endParaRPr lang="en-SG" dirty="0"/>
                    </a:p>
                  </a:txBody>
                  <a:tcPr/>
                </a:tc>
                <a:extLst>
                  <a:ext uri="{0D108BD9-81ED-4DB2-BD59-A6C34878D82A}">
                    <a16:rowId xmlns:a16="http://schemas.microsoft.com/office/drawing/2014/main" xmlns="" val="10005"/>
                  </a:ext>
                </a:extLst>
              </a:tr>
              <a:tr h="303253">
                <a:tc>
                  <a:txBody>
                    <a:bodyPr/>
                    <a:lstStyle/>
                    <a:p>
                      <a:r>
                        <a:rPr lang="en-SG" dirty="0" smtClean="0"/>
                        <a:t>435</a:t>
                      </a:r>
                      <a:endParaRPr lang="en-SG" dirty="0"/>
                    </a:p>
                  </a:txBody>
                  <a:tcPr/>
                </a:tc>
                <a:tc>
                  <a:txBody>
                    <a:bodyPr/>
                    <a:lstStyle/>
                    <a:p>
                      <a:r>
                        <a:rPr lang="en-SG" dirty="0" smtClean="0"/>
                        <a:t>435</a:t>
                      </a:r>
                      <a:endParaRPr lang="en-SG" dirty="0"/>
                    </a:p>
                  </a:txBody>
                  <a:tcPr/>
                </a:tc>
                <a:tc>
                  <a:txBody>
                    <a:bodyPr/>
                    <a:lstStyle/>
                    <a:p>
                      <a:r>
                        <a:rPr lang="en-SG" dirty="0" smtClean="0"/>
                        <a:t>0</a:t>
                      </a:r>
                      <a:endParaRPr lang="en-SG" dirty="0"/>
                    </a:p>
                  </a:txBody>
                  <a:tcPr/>
                </a:tc>
                <a:tc>
                  <a:txBody>
                    <a:bodyPr/>
                    <a:lstStyle/>
                    <a:p>
                      <a:r>
                        <a:rPr lang="en-SG" dirty="0" err="1" smtClean="0"/>
                        <a:t>sama</a:t>
                      </a:r>
                      <a:endParaRPr lang="en-SG" dirty="0"/>
                    </a:p>
                  </a:txBody>
                  <a:tcPr/>
                </a:tc>
                <a:tc>
                  <a:txBody>
                    <a:bodyPr/>
                    <a:lstStyle/>
                    <a:p>
                      <a:r>
                        <a:rPr lang="en-SG" dirty="0" smtClean="0"/>
                        <a:t>-</a:t>
                      </a:r>
                      <a:endParaRPr lang="en-SG" dirty="0"/>
                    </a:p>
                  </a:txBody>
                  <a:tcPr/>
                </a:tc>
                <a:extLst>
                  <a:ext uri="{0D108BD9-81ED-4DB2-BD59-A6C34878D82A}">
                    <a16:rowId xmlns:a16="http://schemas.microsoft.com/office/drawing/2014/main" xmlns="" val="10006"/>
                  </a:ext>
                </a:extLst>
              </a:tr>
              <a:tr h="303253">
                <a:tc>
                  <a:txBody>
                    <a:bodyPr/>
                    <a:lstStyle/>
                    <a:p>
                      <a:r>
                        <a:rPr lang="en-SG" dirty="0" smtClean="0"/>
                        <a:t>450</a:t>
                      </a:r>
                      <a:endParaRPr lang="en-SG" dirty="0"/>
                    </a:p>
                  </a:txBody>
                  <a:tcPr/>
                </a:tc>
                <a:tc>
                  <a:txBody>
                    <a:bodyPr/>
                    <a:lstStyle/>
                    <a:p>
                      <a:r>
                        <a:rPr lang="en-SG" dirty="0" smtClean="0"/>
                        <a:t>445</a:t>
                      </a:r>
                      <a:endParaRPr lang="en-SG" dirty="0"/>
                    </a:p>
                  </a:txBody>
                  <a:tcPr/>
                </a:tc>
                <a:tc>
                  <a:txBody>
                    <a:bodyPr/>
                    <a:lstStyle/>
                    <a:p>
                      <a:r>
                        <a:rPr lang="en-SG" dirty="0" smtClean="0"/>
                        <a:t>-5</a:t>
                      </a:r>
                      <a:endParaRPr lang="en-SG" dirty="0"/>
                    </a:p>
                  </a:txBody>
                  <a:tcPr/>
                </a:tc>
                <a:tc>
                  <a:txBody>
                    <a:bodyPr/>
                    <a:lstStyle/>
                    <a:p>
                      <a:r>
                        <a:rPr lang="en-SG" dirty="0" err="1" smtClean="0"/>
                        <a:t>negatif</a:t>
                      </a:r>
                      <a:endParaRPr lang="en-SG" dirty="0"/>
                    </a:p>
                  </a:txBody>
                  <a:tcPr/>
                </a:tc>
                <a:tc>
                  <a:txBody>
                    <a:bodyPr/>
                    <a:lstStyle/>
                    <a:p>
                      <a:r>
                        <a:rPr lang="en-SG" dirty="0" smtClean="0"/>
                        <a:t>3,5</a:t>
                      </a:r>
                      <a:endParaRPr lang="en-SG" dirty="0"/>
                    </a:p>
                  </a:txBody>
                  <a:tcPr/>
                </a:tc>
                <a:extLst>
                  <a:ext uri="{0D108BD9-81ED-4DB2-BD59-A6C34878D82A}">
                    <a16:rowId xmlns:a16="http://schemas.microsoft.com/office/drawing/2014/main" xmlns="" val="10007"/>
                  </a:ext>
                </a:extLst>
              </a:tr>
              <a:tr h="303253">
                <a:tc>
                  <a:txBody>
                    <a:bodyPr/>
                    <a:lstStyle/>
                    <a:p>
                      <a:r>
                        <a:rPr lang="en-SG" dirty="0" smtClean="0"/>
                        <a:t>445</a:t>
                      </a:r>
                      <a:endParaRPr lang="en-SG" dirty="0"/>
                    </a:p>
                  </a:txBody>
                  <a:tcPr/>
                </a:tc>
                <a:tc>
                  <a:txBody>
                    <a:bodyPr/>
                    <a:lstStyle/>
                    <a:p>
                      <a:r>
                        <a:rPr lang="en-SG" dirty="0" smtClean="0"/>
                        <a:t>490</a:t>
                      </a:r>
                      <a:endParaRPr lang="en-SG" dirty="0"/>
                    </a:p>
                  </a:txBody>
                  <a:tcPr/>
                </a:tc>
                <a:tc>
                  <a:txBody>
                    <a:bodyPr/>
                    <a:lstStyle/>
                    <a:p>
                      <a:r>
                        <a:rPr lang="en-SG" dirty="0" smtClean="0"/>
                        <a:t>45</a:t>
                      </a:r>
                      <a:endParaRPr lang="en-SG" dirty="0"/>
                    </a:p>
                  </a:txBody>
                  <a:tcPr/>
                </a:tc>
                <a:tc>
                  <a:txBody>
                    <a:bodyPr/>
                    <a:lstStyle/>
                    <a:p>
                      <a:r>
                        <a:rPr lang="en-SG" smtClean="0"/>
                        <a:t>positif</a:t>
                      </a:r>
                      <a:endParaRPr lang="en-SG" dirty="0"/>
                    </a:p>
                  </a:txBody>
                  <a:tcPr/>
                </a:tc>
                <a:tc>
                  <a:txBody>
                    <a:bodyPr/>
                    <a:lstStyle/>
                    <a:p>
                      <a:r>
                        <a:rPr lang="en-SG" dirty="0" smtClean="0"/>
                        <a:t>11</a:t>
                      </a:r>
                      <a:endParaRPr lang="en-SG" dirty="0"/>
                    </a:p>
                  </a:txBody>
                  <a:tcPr/>
                </a:tc>
                <a:extLst>
                  <a:ext uri="{0D108BD9-81ED-4DB2-BD59-A6C34878D82A}">
                    <a16:rowId xmlns:a16="http://schemas.microsoft.com/office/drawing/2014/main" xmlns="" val="10008"/>
                  </a:ext>
                </a:extLst>
              </a:tr>
              <a:tr h="303253">
                <a:tc>
                  <a:txBody>
                    <a:bodyPr/>
                    <a:lstStyle/>
                    <a:p>
                      <a:r>
                        <a:rPr lang="en-SG" dirty="0" smtClean="0"/>
                        <a:t>345</a:t>
                      </a:r>
                      <a:endParaRPr lang="en-SG" dirty="0"/>
                    </a:p>
                  </a:txBody>
                  <a:tcPr/>
                </a:tc>
                <a:tc>
                  <a:txBody>
                    <a:bodyPr/>
                    <a:lstStyle/>
                    <a:p>
                      <a:r>
                        <a:rPr lang="en-SG" dirty="0" smtClean="0"/>
                        <a:t>375</a:t>
                      </a:r>
                      <a:endParaRPr lang="en-SG" dirty="0"/>
                    </a:p>
                  </a:txBody>
                  <a:tcPr/>
                </a:tc>
                <a:tc>
                  <a:txBody>
                    <a:bodyPr/>
                    <a:lstStyle/>
                    <a:p>
                      <a:r>
                        <a:rPr lang="en-SG" dirty="0" smtClean="0"/>
                        <a:t>30</a:t>
                      </a:r>
                      <a:endParaRPr lang="en-SG" dirty="0"/>
                    </a:p>
                  </a:txBody>
                  <a:tcPr/>
                </a:tc>
                <a:tc>
                  <a:txBody>
                    <a:bodyPr/>
                    <a:lstStyle/>
                    <a:p>
                      <a:r>
                        <a:rPr lang="en-SG" smtClean="0"/>
                        <a:t>positif</a:t>
                      </a:r>
                      <a:endParaRPr lang="en-SG" dirty="0"/>
                    </a:p>
                  </a:txBody>
                  <a:tcPr/>
                </a:tc>
                <a:tc>
                  <a:txBody>
                    <a:bodyPr/>
                    <a:lstStyle/>
                    <a:p>
                      <a:r>
                        <a:rPr lang="en-SG" dirty="0" smtClean="0"/>
                        <a:t>8</a:t>
                      </a:r>
                      <a:endParaRPr lang="en-SG" dirty="0"/>
                    </a:p>
                  </a:txBody>
                  <a:tcPr/>
                </a:tc>
                <a:extLst>
                  <a:ext uri="{0D108BD9-81ED-4DB2-BD59-A6C34878D82A}">
                    <a16:rowId xmlns:a16="http://schemas.microsoft.com/office/drawing/2014/main" xmlns="" val="10009"/>
                  </a:ext>
                </a:extLst>
              </a:tr>
              <a:tr h="303253">
                <a:tc>
                  <a:txBody>
                    <a:bodyPr/>
                    <a:lstStyle/>
                    <a:p>
                      <a:r>
                        <a:rPr lang="en-SG" dirty="0" smtClean="0"/>
                        <a:t>336</a:t>
                      </a:r>
                      <a:endParaRPr lang="en-SG" dirty="0"/>
                    </a:p>
                  </a:txBody>
                  <a:tcPr/>
                </a:tc>
                <a:tc>
                  <a:txBody>
                    <a:bodyPr/>
                    <a:lstStyle/>
                    <a:p>
                      <a:r>
                        <a:rPr lang="en-SG" dirty="0" smtClean="0"/>
                        <a:t>380</a:t>
                      </a:r>
                      <a:endParaRPr lang="en-SG" dirty="0"/>
                    </a:p>
                  </a:txBody>
                  <a:tcPr/>
                </a:tc>
                <a:tc>
                  <a:txBody>
                    <a:bodyPr/>
                    <a:lstStyle/>
                    <a:p>
                      <a:r>
                        <a:rPr lang="en-SG" dirty="0" smtClean="0"/>
                        <a:t>44</a:t>
                      </a:r>
                      <a:endParaRPr lang="en-SG" dirty="0"/>
                    </a:p>
                  </a:txBody>
                  <a:tcPr/>
                </a:tc>
                <a:tc>
                  <a:txBody>
                    <a:bodyPr/>
                    <a:lstStyle/>
                    <a:p>
                      <a:r>
                        <a:rPr lang="en-SG" smtClean="0"/>
                        <a:t>positif</a:t>
                      </a:r>
                      <a:endParaRPr lang="en-SG" dirty="0"/>
                    </a:p>
                  </a:txBody>
                  <a:tcPr/>
                </a:tc>
                <a:tc>
                  <a:txBody>
                    <a:bodyPr/>
                    <a:lstStyle/>
                    <a:p>
                      <a:r>
                        <a:rPr lang="en-SG" dirty="0" smtClean="0"/>
                        <a:t>10</a:t>
                      </a:r>
                      <a:endParaRPr lang="en-SG" dirty="0"/>
                    </a:p>
                  </a:txBody>
                  <a:tcPr/>
                </a:tc>
                <a:extLst>
                  <a:ext uri="{0D108BD9-81ED-4DB2-BD59-A6C34878D82A}">
                    <a16:rowId xmlns:a16="http://schemas.microsoft.com/office/drawing/2014/main" xmlns="" val="10010"/>
                  </a:ext>
                </a:extLst>
              </a:tr>
              <a:tr h="303253">
                <a:tc>
                  <a:txBody>
                    <a:bodyPr/>
                    <a:lstStyle/>
                    <a:p>
                      <a:r>
                        <a:rPr lang="en-SG" dirty="0" smtClean="0"/>
                        <a:t>327</a:t>
                      </a:r>
                      <a:endParaRPr lang="en-SG" dirty="0"/>
                    </a:p>
                  </a:txBody>
                  <a:tcPr/>
                </a:tc>
                <a:tc>
                  <a:txBody>
                    <a:bodyPr/>
                    <a:lstStyle/>
                    <a:p>
                      <a:r>
                        <a:rPr lang="en-SG" dirty="0" smtClean="0"/>
                        <a:t>350</a:t>
                      </a:r>
                      <a:endParaRPr lang="en-SG" dirty="0"/>
                    </a:p>
                  </a:txBody>
                  <a:tcPr/>
                </a:tc>
                <a:tc>
                  <a:txBody>
                    <a:bodyPr/>
                    <a:lstStyle/>
                    <a:p>
                      <a:r>
                        <a:rPr lang="en-SG" dirty="0" smtClean="0"/>
                        <a:t>23</a:t>
                      </a:r>
                      <a:endParaRPr lang="en-SG" dirty="0"/>
                    </a:p>
                  </a:txBody>
                  <a:tcPr/>
                </a:tc>
                <a:tc>
                  <a:txBody>
                    <a:bodyPr/>
                    <a:lstStyle/>
                    <a:p>
                      <a:r>
                        <a:rPr lang="en-SG" dirty="0" err="1" smtClean="0"/>
                        <a:t>positif</a:t>
                      </a:r>
                      <a:endParaRPr lang="en-SG" dirty="0"/>
                    </a:p>
                  </a:txBody>
                  <a:tcPr/>
                </a:tc>
                <a:tc>
                  <a:txBody>
                    <a:bodyPr/>
                    <a:lstStyle/>
                    <a:p>
                      <a:r>
                        <a:rPr lang="en-SG" dirty="0" smtClean="0"/>
                        <a:t>5</a:t>
                      </a:r>
                      <a:endParaRPr lang="en-SG" dirty="0"/>
                    </a:p>
                  </a:txBody>
                  <a:tcPr/>
                </a:tc>
                <a:extLst>
                  <a:ext uri="{0D108BD9-81ED-4DB2-BD59-A6C34878D82A}">
                    <a16:rowId xmlns:a16="http://schemas.microsoft.com/office/drawing/2014/main" xmlns="" val="10011"/>
                  </a:ext>
                </a:extLst>
              </a:tr>
              <a:tr h="303253">
                <a:tc>
                  <a:txBody>
                    <a:bodyPr/>
                    <a:lstStyle/>
                    <a:p>
                      <a:r>
                        <a:rPr lang="en-SG" dirty="0" smtClean="0"/>
                        <a:t>329</a:t>
                      </a:r>
                      <a:endParaRPr lang="en-SG" dirty="0"/>
                    </a:p>
                  </a:txBody>
                  <a:tcPr/>
                </a:tc>
                <a:tc>
                  <a:txBody>
                    <a:bodyPr/>
                    <a:lstStyle/>
                    <a:p>
                      <a:r>
                        <a:rPr lang="en-SG" dirty="0" smtClean="0"/>
                        <a:t>329</a:t>
                      </a:r>
                      <a:endParaRPr lang="en-SG" dirty="0"/>
                    </a:p>
                  </a:txBody>
                  <a:tcPr/>
                </a:tc>
                <a:tc>
                  <a:txBody>
                    <a:bodyPr/>
                    <a:lstStyle/>
                    <a:p>
                      <a:r>
                        <a:rPr lang="en-SG" dirty="0" smtClean="0"/>
                        <a:t>0</a:t>
                      </a:r>
                      <a:endParaRPr lang="en-SG" dirty="0"/>
                    </a:p>
                  </a:txBody>
                  <a:tcPr/>
                </a:tc>
                <a:tc>
                  <a:txBody>
                    <a:bodyPr/>
                    <a:lstStyle/>
                    <a:p>
                      <a:r>
                        <a:rPr lang="en-SG" dirty="0" err="1" smtClean="0"/>
                        <a:t>sama</a:t>
                      </a:r>
                      <a:endParaRPr lang="en-SG" dirty="0"/>
                    </a:p>
                  </a:txBody>
                  <a:tcPr/>
                </a:tc>
                <a:tc>
                  <a:txBody>
                    <a:bodyPr/>
                    <a:lstStyle/>
                    <a:p>
                      <a:r>
                        <a:rPr lang="en-SG" dirty="0" smtClean="0"/>
                        <a:t>-</a:t>
                      </a:r>
                      <a:endParaRPr lang="en-SG" dirty="0"/>
                    </a:p>
                  </a:txBody>
                  <a:tcPr/>
                </a:tc>
                <a:extLst>
                  <a:ext uri="{0D108BD9-81ED-4DB2-BD59-A6C34878D82A}">
                    <a16:rowId xmlns:a16="http://schemas.microsoft.com/office/drawing/2014/main" xmlns="" val="10012"/>
                  </a:ext>
                </a:extLst>
              </a:tr>
              <a:tr h="303253">
                <a:tc>
                  <a:txBody>
                    <a:bodyPr/>
                    <a:lstStyle/>
                    <a:p>
                      <a:r>
                        <a:rPr lang="en-SG" dirty="0" smtClean="0"/>
                        <a:t>547</a:t>
                      </a:r>
                      <a:endParaRPr lang="en-SG" dirty="0"/>
                    </a:p>
                  </a:txBody>
                  <a:tcPr/>
                </a:tc>
                <a:tc>
                  <a:txBody>
                    <a:bodyPr/>
                    <a:lstStyle/>
                    <a:p>
                      <a:r>
                        <a:rPr lang="en-SG" dirty="0" smtClean="0"/>
                        <a:t>549</a:t>
                      </a:r>
                      <a:endParaRPr lang="en-SG" dirty="0"/>
                    </a:p>
                  </a:txBody>
                  <a:tcPr/>
                </a:tc>
                <a:tc>
                  <a:txBody>
                    <a:bodyPr/>
                    <a:lstStyle/>
                    <a:p>
                      <a:r>
                        <a:rPr lang="en-SG" dirty="0" smtClean="0"/>
                        <a:t>2</a:t>
                      </a:r>
                      <a:endParaRPr lang="en-SG" dirty="0"/>
                    </a:p>
                  </a:txBody>
                  <a:tcPr/>
                </a:tc>
                <a:tc>
                  <a:txBody>
                    <a:bodyPr/>
                    <a:lstStyle/>
                    <a:p>
                      <a:r>
                        <a:rPr lang="en-SG" smtClean="0"/>
                        <a:t>positif</a:t>
                      </a:r>
                      <a:endParaRPr lang="en-SG" dirty="0"/>
                    </a:p>
                  </a:txBody>
                  <a:tcPr/>
                </a:tc>
                <a:tc>
                  <a:txBody>
                    <a:bodyPr/>
                    <a:lstStyle/>
                    <a:p>
                      <a:r>
                        <a:rPr lang="en-SG" dirty="0" smtClean="0"/>
                        <a:t>1,5</a:t>
                      </a:r>
                      <a:endParaRPr lang="en-SG" dirty="0"/>
                    </a:p>
                  </a:txBody>
                  <a:tcPr/>
                </a:tc>
                <a:extLst>
                  <a:ext uri="{0D108BD9-81ED-4DB2-BD59-A6C34878D82A}">
                    <a16:rowId xmlns:a16="http://schemas.microsoft.com/office/drawing/2014/main" xmlns="" val="10013"/>
                  </a:ext>
                </a:extLst>
              </a:tr>
              <a:tr h="303253">
                <a:tc>
                  <a:txBody>
                    <a:bodyPr/>
                    <a:lstStyle/>
                    <a:p>
                      <a:r>
                        <a:rPr lang="en-SG" dirty="0" smtClean="0"/>
                        <a:t>355</a:t>
                      </a:r>
                      <a:endParaRPr lang="en-SG" dirty="0"/>
                    </a:p>
                  </a:txBody>
                  <a:tcPr/>
                </a:tc>
                <a:tc>
                  <a:txBody>
                    <a:bodyPr/>
                    <a:lstStyle/>
                    <a:p>
                      <a:r>
                        <a:rPr lang="en-SG" dirty="0" smtClean="0"/>
                        <a:t>357</a:t>
                      </a:r>
                      <a:endParaRPr lang="en-SG" dirty="0"/>
                    </a:p>
                  </a:txBody>
                  <a:tcPr/>
                </a:tc>
                <a:tc>
                  <a:txBody>
                    <a:bodyPr/>
                    <a:lstStyle/>
                    <a:p>
                      <a:r>
                        <a:rPr lang="en-SG" dirty="0" smtClean="0"/>
                        <a:t>2</a:t>
                      </a:r>
                      <a:endParaRPr lang="en-SG" dirty="0"/>
                    </a:p>
                  </a:txBody>
                  <a:tcPr/>
                </a:tc>
                <a:tc>
                  <a:txBody>
                    <a:bodyPr/>
                    <a:lstStyle/>
                    <a:p>
                      <a:r>
                        <a:rPr lang="en-SG" smtClean="0"/>
                        <a:t>positif</a:t>
                      </a:r>
                      <a:endParaRPr lang="en-SG" dirty="0"/>
                    </a:p>
                  </a:txBody>
                  <a:tcPr/>
                </a:tc>
                <a:tc>
                  <a:txBody>
                    <a:bodyPr/>
                    <a:lstStyle/>
                    <a:p>
                      <a:r>
                        <a:rPr lang="en-SG" dirty="0" smtClean="0"/>
                        <a:t>1,5</a:t>
                      </a:r>
                      <a:endParaRPr lang="en-SG" dirty="0"/>
                    </a:p>
                  </a:txBody>
                  <a:tcPr/>
                </a:tc>
                <a:extLst>
                  <a:ext uri="{0D108BD9-81ED-4DB2-BD59-A6C34878D82A}">
                    <a16:rowId xmlns:a16="http://schemas.microsoft.com/office/drawing/2014/main" xmlns="" val="10014"/>
                  </a:ext>
                </a:extLst>
              </a:tr>
              <a:tr h="303253">
                <a:tc>
                  <a:txBody>
                    <a:bodyPr/>
                    <a:lstStyle/>
                    <a:p>
                      <a:r>
                        <a:rPr lang="en-SG" dirty="0" smtClean="0"/>
                        <a:t>520</a:t>
                      </a:r>
                      <a:endParaRPr lang="en-SG" dirty="0"/>
                    </a:p>
                  </a:txBody>
                  <a:tcPr/>
                </a:tc>
                <a:tc>
                  <a:txBody>
                    <a:bodyPr/>
                    <a:lstStyle/>
                    <a:p>
                      <a:r>
                        <a:rPr lang="en-SG" dirty="0" smtClean="0"/>
                        <a:t>525</a:t>
                      </a:r>
                      <a:endParaRPr lang="en-SG" dirty="0"/>
                    </a:p>
                  </a:txBody>
                  <a:tcPr/>
                </a:tc>
                <a:tc>
                  <a:txBody>
                    <a:bodyPr/>
                    <a:lstStyle/>
                    <a:p>
                      <a:r>
                        <a:rPr lang="en-SG" dirty="0" smtClean="0"/>
                        <a:t>5</a:t>
                      </a:r>
                      <a:endParaRPr lang="en-SG" dirty="0"/>
                    </a:p>
                  </a:txBody>
                  <a:tcPr/>
                </a:tc>
                <a:tc>
                  <a:txBody>
                    <a:bodyPr/>
                    <a:lstStyle/>
                    <a:p>
                      <a:r>
                        <a:rPr lang="en-SG" dirty="0" err="1" smtClean="0"/>
                        <a:t>positif</a:t>
                      </a:r>
                      <a:endParaRPr lang="en-SG" dirty="0"/>
                    </a:p>
                  </a:txBody>
                  <a:tcPr/>
                </a:tc>
                <a:tc>
                  <a:txBody>
                    <a:bodyPr/>
                    <a:lstStyle/>
                    <a:p>
                      <a:r>
                        <a:rPr lang="en-SG" dirty="0" smtClean="0"/>
                        <a:t>3,5</a:t>
                      </a:r>
                      <a:endParaRPr lang="en-SG" dirty="0"/>
                    </a:p>
                  </a:txBody>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29446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Perhitungan :</a:t>
            </a:r>
            <a:endParaRPr lang="en-SG" dirty="0"/>
          </a:p>
        </p:txBody>
      </p:sp>
      <p:graphicFrame>
        <p:nvGraphicFramePr>
          <p:cNvPr id="6" name="Object 20"/>
          <p:cNvGraphicFramePr>
            <a:graphicFrameLocks noChangeAspect="1"/>
          </p:cNvGraphicFramePr>
          <p:nvPr/>
        </p:nvGraphicFramePr>
        <p:xfrm>
          <a:off x="1866900" y="1357313"/>
          <a:ext cx="4765675" cy="4857750"/>
        </p:xfrm>
        <a:graphic>
          <a:graphicData uri="http://schemas.openxmlformats.org/presentationml/2006/ole">
            <mc:AlternateContent xmlns:mc="http://schemas.openxmlformats.org/markup-compatibility/2006">
              <mc:Choice xmlns:v="urn:schemas-microsoft-com:vml" Requires="v">
                <p:oleObj spid="_x0000_s4098" name="Equation" r:id="rId4" imgW="1981080" imgH="2019240" progId="Equation.3">
                  <p:embed/>
                </p:oleObj>
              </mc:Choice>
              <mc:Fallback>
                <p:oleObj name="Equation" r:id="rId4" imgW="1981080" imgH="2019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00" y="1357313"/>
                        <a:ext cx="4765675" cy="485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011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SG" smtClean="0"/>
              <a:t>KESIMPULAN:</a:t>
            </a:r>
            <a:endParaRPr lang="en-SG" dirty="0"/>
          </a:p>
        </p:txBody>
      </p:sp>
      <p:sp>
        <p:nvSpPr>
          <p:cNvPr id="6" name="Content Placeholder 2"/>
          <p:cNvSpPr txBox="1">
            <a:spLocks/>
          </p:cNvSpPr>
          <p:nvPr/>
        </p:nvSpPr>
        <p:spPr>
          <a:xfrm>
            <a:off x="781050" y="1978025"/>
            <a:ext cx="7886700" cy="435133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just"/>
            <a:r>
              <a:rPr lang="en-US" smtClean="0"/>
              <a:t>Harga Z hitung tersebut selanjutnya dibandingkan dengan harga Z tabel. </a:t>
            </a:r>
          </a:p>
          <a:p>
            <a:r>
              <a:rPr lang="en-US" smtClean="0"/>
              <a:t>Berdadarkan perhitungan tersebut maka Z hitung lebih kecil dari nilai tabel (-2,78 &lt; -1,96). Hal ini berarti Ho ditolak atau pelatihan wiraniaga benar-benar meningkatkan kinerja penjualan para salesman.</a:t>
            </a:r>
            <a:endParaRPr lang="en-SG" dirty="0"/>
          </a:p>
        </p:txBody>
      </p:sp>
    </p:spTree>
    <p:extLst>
      <p:ext uri="{BB962C8B-B14F-4D97-AF65-F5344CB8AC3E}">
        <p14:creationId xmlns:p14="http://schemas.microsoft.com/office/powerpoint/2010/main" val="153055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TotalTime>
  <Words>272</Words>
  <Application>Microsoft Macintosh PowerPoint</Application>
  <PresentationFormat>On-screen Show (4:3)</PresentationFormat>
  <Paragraphs>150</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Uji Hipotesis Komparasi Dua Data Berpasangan (PAIRS)</dc:title>
  <dc:creator>user</dc:creator>
  <cp:lastModifiedBy>Microsoft Office User</cp:lastModifiedBy>
  <cp:revision>35</cp:revision>
  <dcterms:created xsi:type="dcterms:W3CDTF">2015-10-09T06:44:58Z</dcterms:created>
  <dcterms:modified xsi:type="dcterms:W3CDTF">2017-10-05T10:00:53Z</dcterms:modified>
</cp:coreProperties>
</file>