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71" r:id="rId5"/>
    <p:sldId id="272" r:id="rId6"/>
    <p:sldId id="273" r:id="rId7"/>
    <p:sldId id="270" r:id="rId8"/>
    <p:sldId id="275" r:id="rId9"/>
    <p:sldId id="276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6" autoAdjust="0"/>
    <p:restoredTop sz="95204"/>
  </p:normalViewPr>
  <p:slideViewPr>
    <p:cSldViewPr snapToGrid="0">
      <p:cViewPr varScale="1">
        <p:scale>
          <a:sx n="70" d="100"/>
          <a:sy n="70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8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6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5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5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9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0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9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4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256F-9E42-4422-94EE-E7254F444EA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2E21-FB25-4711-9D32-A65E7D55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3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24554" y="3250101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UJI CHI SQUARE 2 SAMPEL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2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6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PENGERTIAN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Menguji hipotesis komparatif 2 sampel bebas maupun berpasangan berarti menguji signifikansi perbedaan/kesamaan nilai-nila variabel yang ada pada 2 sampel untuk diberlakukan dalam populasi atau tidak. </a:t>
            </a:r>
          </a:p>
          <a:p>
            <a:r>
              <a:rPr lang="en-US" smtClean="0"/>
              <a:t>Chi kuadrat digunakan untuk menguji hipotesis komparatif (perbandingan) dua sampel atau lebih.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750627"/>
            <a:ext cx="7886700" cy="940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Syarat Penggunaan Uji Kai Kuadrat 2 Sampel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49" y="1825625"/>
            <a:ext cx="82423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Bila datanya berbentuk nominal (kategori) </a:t>
            </a:r>
          </a:p>
          <a:p>
            <a:r>
              <a:rPr lang="en-US" smtClean="0"/>
              <a:t>Sampelnya besar N &gt; 40</a:t>
            </a:r>
          </a:p>
          <a:p>
            <a:r>
              <a:rPr lang="en-US" smtClean="0"/>
              <a:t>Untuk memudahkan, sebaiknya mengingat tabel 2x2 disebut juga tabel kontingensi</a:t>
            </a:r>
          </a:p>
          <a:p>
            <a:r>
              <a:rPr lang="en-SG" smtClean="0"/>
              <a:t>T</a:t>
            </a:r>
            <a:r>
              <a:rPr lang="ibb-NG" smtClean="0"/>
              <a:t>idak boleh ada satu sel tabel pun yang Fh </a:t>
            </a:r>
            <a:r>
              <a:rPr lang="en-SG" smtClean="0"/>
              <a:t>(expected) &lt;</a:t>
            </a:r>
            <a:r>
              <a:rPr lang="ibb-NG" smtClean="0"/>
              <a:t>  1</a:t>
            </a:r>
            <a:endParaRPr lang="en-US" smtClean="0"/>
          </a:p>
          <a:p>
            <a:r>
              <a:rPr lang="ibb-NG" smtClean="0"/>
              <a:t>Frekuensi yang diharapkan  (fh) &lt; 5 tidak boleh lebih dari 20 persen.</a:t>
            </a:r>
            <a:endParaRPr lang="en-US" smtClean="0"/>
          </a:p>
          <a:p>
            <a:r>
              <a:rPr lang="ibb-NG" smtClean="0"/>
              <a:t>Jika ditemukan frekuensi yang diharapkan &lt; 1 atau &lt;5 lebih 20 persen maka bisa dilakukan penggabungan kategori.</a:t>
            </a:r>
            <a:endParaRPr lang="en-US" smtClean="0"/>
          </a:p>
          <a:p>
            <a:r>
              <a:rPr lang="en-SG" smtClean="0"/>
              <a:t>Bila fh ≤ 5 gunakan </a:t>
            </a:r>
            <a:r>
              <a:rPr lang="en-SG" i="1" smtClean="0"/>
              <a:t>fisher exact test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2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294" t="56296" r="23672" b="11801"/>
          <a:stretch/>
        </p:blipFill>
        <p:spPr>
          <a:xfrm>
            <a:off x="409433" y="736980"/>
            <a:ext cx="854349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Rumus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20914" y="1690689"/>
                <a:ext cx="5142907" cy="1090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𝐼𝑎𝑑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𝑏𝑐𝐼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)"/>
                                  <m:endChr m:val=""/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dPr>
                                <m:e/>
                              </m:d>
                            </m:e>
                            <m:sup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14" y="1690689"/>
                <a:ext cx="5142907" cy="10908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7134" t="46781" r="29336" b="33256"/>
          <a:stretch/>
        </p:blipFill>
        <p:spPr>
          <a:xfrm>
            <a:off x="0" y="3016252"/>
            <a:ext cx="5663821" cy="253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7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Contoh Kasus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masa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survey </a:t>
            </a:r>
            <a:r>
              <a:rPr lang="en-US" dirty="0" err="1" smtClean="0"/>
              <a:t>pengumpulan</a:t>
            </a:r>
            <a:r>
              <a:rPr lang="en-US" dirty="0" smtClean="0"/>
              <a:t> masa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 orang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20 orang.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masa </a:t>
            </a:r>
            <a:r>
              <a:rPr lang="en-US" dirty="0" err="1" smtClean="0"/>
              <a:t>kerja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50 orang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25 orang yang </a:t>
            </a:r>
            <a:r>
              <a:rPr lang="en-US" dirty="0" err="1" smtClean="0"/>
              <a:t>hipertensi</a:t>
            </a:r>
            <a:r>
              <a:rPr lang="en-US" dirty="0" smtClean="0"/>
              <a:t>. Dari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1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628650" y="1214651"/>
            <a:ext cx="7886700" cy="49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Hipotesis </a:t>
            </a:r>
          </a:p>
          <a:p>
            <a:r>
              <a:rPr lang="en-US" smtClean="0"/>
              <a:t>Ho : Tidak terdapat hubungan antara masa kerja dengan hipertensi</a:t>
            </a:r>
          </a:p>
          <a:p>
            <a:r>
              <a:rPr lang="en-US" smtClean="0"/>
              <a:t>Ha : Terdapat hubungan antara masa kerja dengan hipertensi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Penyajian Data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064276"/>
              </p:ext>
            </p:extLst>
          </p:nvPr>
        </p:nvGraphicFramePr>
        <p:xfrm>
          <a:off x="628650" y="1825623"/>
          <a:ext cx="7886700" cy="36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9060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Masa </a:t>
                      </a:r>
                      <a:r>
                        <a:rPr lang="en-US" sz="2800" dirty="0" err="1" smtClean="0">
                          <a:latin typeface="+mn-lt"/>
                        </a:rPr>
                        <a:t>Kerja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+mn-lt"/>
                        </a:rPr>
                        <a:t>Hipertensi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+mn-lt"/>
                        </a:rPr>
                        <a:t>Tidak</a:t>
                      </a:r>
                      <a:r>
                        <a:rPr lang="en-US" sz="2800" dirty="0" smtClean="0">
                          <a:latin typeface="+mn-lt"/>
                        </a:rPr>
                        <a:t> </a:t>
                      </a:r>
                      <a:r>
                        <a:rPr lang="en-US" sz="2800" dirty="0" err="1" smtClean="0">
                          <a:latin typeface="+mn-lt"/>
                        </a:rPr>
                        <a:t>Hipertensi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  <a:tr h="9060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Lama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25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50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  <a:tr h="90605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+mn-lt"/>
                        </a:rPr>
                        <a:t>Baru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20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60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  <a:tr h="906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23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Perhitungan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28650" y="1388896"/>
                <a:ext cx="7886700" cy="50119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𝐼𝑎𝑑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𝑏𝑐𝐼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155</m:t>
                        </m:r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(25×60−50×20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×155)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25+50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25+20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50+60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(20+60)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=0,93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Ternyata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harga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  <a:r>
                  <a:rPr lang="en-US" sz="22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hitung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lebih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kecil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dari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harga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  <a:r>
                  <a:rPr lang="en-US" sz="22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tabel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baik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untuk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taraf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kesalahan</a:t>
                </a: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  <a:p>
                <a:r>
                  <a:rPr lang="en-US" sz="2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Kesimpulan</a:t>
                </a: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Tidak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terdapat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hubungan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masa </a:t>
                </a:r>
                <a:r>
                  <a:rPr lang="en-US" sz="2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kerja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dengan</a:t>
                </a: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hipertensi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388896"/>
                <a:ext cx="7886700" cy="5011904"/>
              </a:xfrm>
              <a:prstGeom prst="rect">
                <a:avLst/>
              </a:prstGeom>
              <a:blipFill rotWithShape="0">
                <a:blip r:embed="rId3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72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230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CHI SQUARE 2 SAMPEL</dc:title>
  <dc:creator>macbook</dc:creator>
  <cp:lastModifiedBy>Microsoft Office User</cp:lastModifiedBy>
  <cp:revision>8</cp:revision>
  <dcterms:created xsi:type="dcterms:W3CDTF">2016-10-13T19:55:20Z</dcterms:created>
  <dcterms:modified xsi:type="dcterms:W3CDTF">2017-11-13T00:48:40Z</dcterms:modified>
</cp:coreProperties>
</file>