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oleObject"/>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69" r:id="rId2"/>
    <p:sldId id="270" r:id="rId3"/>
    <p:sldId id="271" r:id="rId4"/>
    <p:sldId id="272" r:id="rId5"/>
    <p:sldId id="273" r:id="rId6"/>
    <p:sldId id="277" r:id="rId7"/>
    <p:sldId id="278" r:id="rId8"/>
    <p:sldId id="279" r:id="rId9"/>
    <p:sldId id="276" r:id="rId10"/>
    <p:sldId id="275" r:id="rId11"/>
    <p:sldId id="27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6"/>
    <p:restoredTop sz="94671"/>
  </p:normalViewPr>
  <p:slideViewPr>
    <p:cSldViewPr>
      <p:cViewPr varScale="1">
        <p:scale>
          <a:sx n="70" d="100"/>
          <a:sy n="70" d="100"/>
        </p:scale>
        <p:origin x="184" y="6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1" Type="http://schemas.openxmlformats.org/officeDocument/2006/relationships/image" Target="../media/image3.wmf"/><Relationship Id="rId2"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3AD890-749C-44C7-B180-9BC337E79CA2}" type="datetimeFigureOut">
              <a:rPr lang="en-US" smtClean="0"/>
              <a:pPr/>
              <a:t>11/13/17</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FC96D7-85E5-48D8-9724-1A4AB48B5CBF}" type="slidenum">
              <a:rPr lang="en-SG" smtClean="0"/>
              <a:pPr/>
              <a:t>‹#›</a:t>
            </a:fld>
            <a:endParaRPr lang="en-SG"/>
          </a:p>
        </p:txBody>
      </p:sp>
    </p:spTree>
    <p:extLst>
      <p:ext uri="{BB962C8B-B14F-4D97-AF65-F5344CB8AC3E}">
        <p14:creationId xmlns:p14="http://schemas.microsoft.com/office/powerpoint/2010/main" val="2951452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C9562A-0DC6-4DFD-82A9-EBCFB82C938B}" type="datetimeFigureOut">
              <a:rPr lang="en-US" smtClean="0"/>
              <a:pPr/>
              <a:t>11/13/17</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65833624-0549-41D5-8D60-547FA37610C8}" type="slidenum">
              <a:rPr lang="en-SG" smtClean="0"/>
              <a:pPr/>
              <a:t>‹#›</a:t>
            </a:fld>
            <a:endParaRPr lang="en-SG"/>
          </a:p>
        </p:txBody>
      </p:sp>
    </p:spTree>
    <p:extLst>
      <p:ext uri="{BB962C8B-B14F-4D97-AF65-F5344CB8AC3E}">
        <p14:creationId xmlns:p14="http://schemas.microsoft.com/office/powerpoint/2010/main" val="2042875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9562A-0DC6-4DFD-82A9-EBCFB82C938B}" type="datetimeFigureOut">
              <a:rPr lang="en-US" smtClean="0"/>
              <a:pPr/>
              <a:t>11/13/17</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65833624-0549-41D5-8D60-547FA37610C8}" type="slidenum">
              <a:rPr lang="en-SG" smtClean="0"/>
              <a:pPr/>
              <a:t>‹#›</a:t>
            </a:fld>
            <a:endParaRPr lang="en-SG"/>
          </a:p>
        </p:txBody>
      </p:sp>
    </p:spTree>
    <p:extLst>
      <p:ext uri="{BB962C8B-B14F-4D97-AF65-F5344CB8AC3E}">
        <p14:creationId xmlns:p14="http://schemas.microsoft.com/office/powerpoint/2010/main" val="1846245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9562A-0DC6-4DFD-82A9-EBCFB82C938B}" type="datetimeFigureOut">
              <a:rPr lang="en-US" smtClean="0"/>
              <a:pPr/>
              <a:t>11/13/17</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65833624-0549-41D5-8D60-547FA37610C8}" type="slidenum">
              <a:rPr lang="en-SG" smtClean="0"/>
              <a:pPr/>
              <a:t>‹#›</a:t>
            </a:fld>
            <a:endParaRPr lang="en-SG"/>
          </a:p>
        </p:txBody>
      </p:sp>
    </p:spTree>
    <p:extLst>
      <p:ext uri="{BB962C8B-B14F-4D97-AF65-F5344CB8AC3E}">
        <p14:creationId xmlns:p14="http://schemas.microsoft.com/office/powerpoint/2010/main" val="863961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9562A-0DC6-4DFD-82A9-EBCFB82C938B}" type="datetimeFigureOut">
              <a:rPr lang="en-US" smtClean="0"/>
              <a:pPr/>
              <a:t>11/13/17</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65833624-0549-41D5-8D60-547FA37610C8}" type="slidenum">
              <a:rPr lang="en-SG" smtClean="0"/>
              <a:pPr/>
              <a:t>‹#›</a:t>
            </a:fld>
            <a:endParaRPr lang="en-SG"/>
          </a:p>
        </p:txBody>
      </p:sp>
    </p:spTree>
    <p:extLst>
      <p:ext uri="{BB962C8B-B14F-4D97-AF65-F5344CB8AC3E}">
        <p14:creationId xmlns:p14="http://schemas.microsoft.com/office/powerpoint/2010/main" val="648148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C9562A-0DC6-4DFD-82A9-EBCFB82C938B}" type="datetimeFigureOut">
              <a:rPr lang="en-US" smtClean="0"/>
              <a:pPr/>
              <a:t>11/13/17</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65833624-0549-41D5-8D60-547FA37610C8}" type="slidenum">
              <a:rPr lang="en-SG" smtClean="0"/>
              <a:pPr/>
              <a:t>‹#›</a:t>
            </a:fld>
            <a:endParaRPr lang="en-SG"/>
          </a:p>
        </p:txBody>
      </p:sp>
    </p:spTree>
    <p:extLst>
      <p:ext uri="{BB962C8B-B14F-4D97-AF65-F5344CB8AC3E}">
        <p14:creationId xmlns:p14="http://schemas.microsoft.com/office/powerpoint/2010/main" val="1394210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C9562A-0DC6-4DFD-82A9-EBCFB82C938B}" type="datetimeFigureOut">
              <a:rPr lang="en-US" smtClean="0"/>
              <a:pPr/>
              <a:t>11/13/17</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65833624-0549-41D5-8D60-547FA37610C8}" type="slidenum">
              <a:rPr lang="en-SG" smtClean="0"/>
              <a:pPr/>
              <a:t>‹#›</a:t>
            </a:fld>
            <a:endParaRPr lang="en-SG"/>
          </a:p>
        </p:txBody>
      </p:sp>
    </p:spTree>
    <p:extLst>
      <p:ext uri="{BB962C8B-B14F-4D97-AF65-F5344CB8AC3E}">
        <p14:creationId xmlns:p14="http://schemas.microsoft.com/office/powerpoint/2010/main" val="1301431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C9562A-0DC6-4DFD-82A9-EBCFB82C938B}" type="datetimeFigureOut">
              <a:rPr lang="en-US" smtClean="0"/>
              <a:pPr/>
              <a:t>11/13/17</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65833624-0549-41D5-8D60-547FA37610C8}" type="slidenum">
              <a:rPr lang="en-SG" smtClean="0"/>
              <a:pPr/>
              <a:t>‹#›</a:t>
            </a:fld>
            <a:endParaRPr lang="en-SG"/>
          </a:p>
        </p:txBody>
      </p:sp>
    </p:spTree>
    <p:extLst>
      <p:ext uri="{BB962C8B-B14F-4D97-AF65-F5344CB8AC3E}">
        <p14:creationId xmlns:p14="http://schemas.microsoft.com/office/powerpoint/2010/main" val="1035401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C9562A-0DC6-4DFD-82A9-EBCFB82C938B}" type="datetimeFigureOut">
              <a:rPr lang="en-US" smtClean="0"/>
              <a:pPr/>
              <a:t>11/13/17</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65833624-0549-41D5-8D60-547FA37610C8}" type="slidenum">
              <a:rPr lang="en-SG" smtClean="0"/>
              <a:pPr/>
              <a:t>‹#›</a:t>
            </a:fld>
            <a:endParaRPr lang="en-SG"/>
          </a:p>
        </p:txBody>
      </p:sp>
    </p:spTree>
    <p:extLst>
      <p:ext uri="{BB962C8B-B14F-4D97-AF65-F5344CB8AC3E}">
        <p14:creationId xmlns:p14="http://schemas.microsoft.com/office/powerpoint/2010/main" val="938195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C9562A-0DC6-4DFD-82A9-EBCFB82C938B}" type="datetimeFigureOut">
              <a:rPr lang="en-US" smtClean="0"/>
              <a:pPr/>
              <a:t>11/13/17</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65833624-0549-41D5-8D60-547FA37610C8}" type="slidenum">
              <a:rPr lang="en-SG" smtClean="0"/>
              <a:pPr/>
              <a:t>‹#›</a:t>
            </a:fld>
            <a:endParaRPr lang="en-SG"/>
          </a:p>
        </p:txBody>
      </p:sp>
    </p:spTree>
    <p:extLst>
      <p:ext uri="{BB962C8B-B14F-4D97-AF65-F5344CB8AC3E}">
        <p14:creationId xmlns:p14="http://schemas.microsoft.com/office/powerpoint/2010/main" val="1425403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C9562A-0DC6-4DFD-82A9-EBCFB82C938B}" type="datetimeFigureOut">
              <a:rPr lang="en-US" smtClean="0"/>
              <a:pPr/>
              <a:t>11/13/17</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65833624-0549-41D5-8D60-547FA37610C8}" type="slidenum">
              <a:rPr lang="en-SG" smtClean="0"/>
              <a:pPr/>
              <a:t>‹#›</a:t>
            </a:fld>
            <a:endParaRPr lang="en-SG"/>
          </a:p>
        </p:txBody>
      </p:sp>
    </p:spTree>
    <p:extLst>
      <p:ext uri="{BB962C8B-B14F-4D97-AF65-F5344CB8AC3E}">
        <p14:creationId xmlns:p14="http://schemas.microsoft.com/office/powerpoint/2010/main" val="1578743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C9562A-0DC6-4DFD-82A9-EBCFB82C938B}" type="datetimeFigureOut">
              <a:rPr lang="en-US" smtClean="0"/>
              <a:pPr/>
              <a:t>11/13/17</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65833624-0549-41D5-8D60-547FA37610C8}" type="slidenum">
              <a:rPr lang="en-SG" smtClean="0"/>
              <a:pPr/>
              <a:t>‹#›</a:t>
            </a:fld>
            <a:endParaRPr lang="en-SG"/>
          </a:p>
        </p:txBody>
      </p:sp>
    </p:spTree>
    <p:extLst>
      <p:ext uri="{BB962C8B-B14F-4D97-AF65-F5344CB8AC3E}">
        <p14:creationId xmlns:p14="http://schemas.microsoft.com/office/powerpoint/2010/main" val="17888064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5C9562A-0DC6-4DFD-82A9-EBCFB82C938B}" type="datetimeFigureOut">
              <a:rPr lang="en-US" smtClean="0"/>
              <a:pPr/>
              <a:t>11/13/17</a:t>
            </a:fld>
            <a:endParaRPr lang="en-SG"/>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5833624-0549-41D5-8D60-547FA37610C8}" type="slidenum">
              <a:rPr lang="en-SG" smtClean="0"/>
              <a:pPr/>
              <a:t>‹#›</a:t>
            </a:fld>
            <a:endParaRPr lang="en-SG"/>
          </a:p>
        </p:txBody>
      </p:sp>
    </p:spTree>
    <p:extLst>
      <p:ext uri="{BB962C8B-B14F-4D97-AF65-F5344CB8AC3E}">
        <p14:creationId xmlns:p14="http://schemas.microsoft.com/office/powerpoint/2010/main" val="13698499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oleObject" Target="../embeddings/oleObject1.bin"/><Relationship Id="rId5" Type="http://schemas.openxmlformats.org/officeDocument/2006/relationships/image" Target="../media/image3.wmf"/><Relationship Id="rId6" Type="http://schemas.openxmlformats.org/officeDocument/2006/relationships/oleObject" Target="../embeddings/oleObject2.bin"/><Relationship Id="rId7" Type="http://schemas.openxmlformats.org/officeDocument/2006/relationships/image" Target="../media/image4.wmf"/><Relationship Id="rId8" Type="http://schemas.openxmlformats.org/officeDocument/2006/relationships/oleObject" Target="../embeddings/oleObject3.bin"/><Relationship Id="rId9" Type="http://schemas.openxmlformats.org/officeDocument/2006/relationships/image" Target="../media/image5.wmf"/><Relationship Id="rId10" Type="http://schemas.openxmlformats.org/officeDocument/2006/relationships/oleObject" Target="../embeddings/oleObject4.bin"/><Relationship Id="rId11" Type="http://schemas.openxmlformats.org/officeDocument/2006/relationships/image" Target="../media/image6.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endParaRPr lang="en-US"/>
          </a:p>
        </p:txBody>
      </p:sp>
      <p:pic>
        <p:nvPicPr>
          <p:cNvPr id="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3563888" y="3212976"/>
            <a:ext cx="6858000" cy="23876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dirty="0" smtClean="0">
                <a:solidFill>
                  <a:schemeClr val="bg1"/>
                </a:solidFill>
                <a:latin typeface="Arial" charset="0"/>
                <a:ea typeface="Arial" charset="0"/>
                <a:cs typeface="Arial" charset="0"/>
              </a:rPr>
              <a:t>FISHER TEST</a:t>
            </a:r>
            <a:endParaRPr lang="en-SG"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1126685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781050" y="1196752"/>
            <a:ext cx="7886700" cy="5132611"/>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SG" sz="2800" dirty="0" err="1" smtClean="0"/>
              <a:t>Membandingkan</a:t>
            </a:r>
            <a:r>
              <a:rPr lang="en-SG" sz="2800" dirty="0" smtClean="0"/>
              <a:t> </a:t>
            </a:r>
            <a:r>
              <a:rPr lang="en-SG" sz="2800" dirty="0" err="1" smtClean="0"/>
              <a:t>antara</a:t>
            </a:r>
            <a:r>
              <a:rPr lang="en-SG" sz="2800" dirty="0" smtClean="0"/>
              <a:t> </a:t>
            </a:r>
            <a:r>
              <a:rPr lang="en-SG" sz="2800" dirty="0" err="1" smtClean="0"/>
              <a:t>nilai</a:t>
            </a:r>
            <a:r>
              <a:rPr lang="en-SG" sz="2800" dirty="0" smtClean="0"/>
              <a:t> p </a:t>
            </a:r>
            <a:r>
              <a:rPr lang="en-SG" sz="2800" dirty="0" err="1" smtClean="0"/>
              <a:t>dan</a:t>
            </a:r>
            <a:r>
              <a:rPr lang="en-SG" sz="2800" dirty="0" smtClean="0"/>
              <a:t> </a:t>
            </a:r>
            <a:r>
              <a:rPr lang="el-GR" sz="2800" dirty="0" smtClean="0">
                <a:latin typeface="Times New Roman"/>
                <a:cs typeface="Times New Roman"/>
              </a:rPr>
              <a:t>α</a:t>
            </a:r>
            <a:r>
              <a:rPr lang="en-SG" sz="2800" dirty="0" smtClean="0">
                <a:latin typeface="Times New Roman"/>
                <a:cs typeface="Times New Roman"/>
              </a:rPr>
              <a:t> </a:t>
            </a:r>
          </a:p>
          <a:p>
            <a:pPr>
              <a:buFont typeface="Arial"/>
              <a:buNone/>
            </a:pPr>
            <a:r>
              <a:rPr lang="en-SG" sz="2800" dirty="0" smtClean="0">
                <a:latin typeface="Times New Roman"/>
                <a:cs typeface="Times New Roman"/>
              </a:rPr>
              <a:t>	p = 0,298   </a:t>
            </a:r>
            <a:r>
              <a:rPr lang="el-GR" sz="2800" dirty="0" smtClean="0">
                <a:latin typeface="Times New Roman"/>
                <a:cs typeface="Times New Roman"/>
              </a:rPr>
              <a:t>α</a:t>
            </a:r>
            <a:r>
              <a:rPr lang="en-SG" sz="2800" dirty="0" smtClean="0">
                <a:latin typeface="Times New Roman"/>
                <a:cs typeface="Times New Roman"/>
              </a:rPr>
              <a:t> = 0,05</a:t>
            </a:r>
          </a:p>
          <a:p>
            <a:pPr>
              <a:buFont typeface="Arial"/>
              <a:buNone/>
            </a:pPr>
            <a:r>
              <a:rPr lang="en-SG" sz="2800" dirty="0" smtClean="0">
                <a:latin typeface="Times New Roman"/>
                <a:cs typeface="Times New Roman"/>
              </a:rPr>
              <a:t>	</a:t>
            </a:r>
            <a:r>
              <a:rPr lang="en-SG" sz="2800" dirty="0" err="1" smtClean="0">
                <a:latin typeface="Times New Roman"/>
                <a:cs typeface="Times New Roman"/>
              </a:rPr>
              <a:t>Ternyata</a:t>
            </a:r>
            <a:r>
              <a:rPr lang="en-SG" sz="2800" dirty="0" smtClean="0">
                <a:latin typeface="Times New Roman"/>
                <a:cs typeface="Times New Roman"/>
              </a:rPr>
              <a:t> p = 0,298 &gt; </a:t>
            </a:r>
            <a:r>
              <a:rPr lang="el-GR" sz="2800" dirty="0" smtClean="0">
                <a:latin typeface="Times New Roman"/>
                <a:cs typeface="Times New Roman"/>
              </a:rPr>
              <a:t>α</a:t>
            </a:r>
            <a:r>
              <a:rPr lang="en-SG" sz="2800" dirty="0" smtClean="0">
                <a:latin typeface="Times New Roman"/>
                <a:cs typeface="Times New Roman"/>
              </a:rPr>
              <a:t> = 0,05 </a:t>
            </a:r>
            <a:r>
              <a:rPr lang="en-SG" sz="2800" dirty="0" err="1" smtClean="0">
                <a:latin typeface="Times New Roman"/>
                <a:cs typeface="Times New Roman"/>
              </a:rPr>
              <a:t>maka</a:t>
            </a:r>
            <a:r>
              <a:rPr lang="en-SG" sz="2800" dirty="0" smtClean="0">
                <a:latin typeface="Times New Roman"/>
                <a:cs typeface="Times New Roman"/>
              </a:rPr>
              <a:t> </a:t>
            </a:r>
            <a:r>
              <a:rPr lang="en-SG" sz="2800" dirty="0" err="1" smtClean="0">
                <a:latin typeface="Times New Roman"/>
                <a:cs typeface="Times New Roman"/>
              </a:rPr>
              <a:t>Ho</a:t>
            </a:r>
            <a:r>
              <a:rPr lang="en-SG" sz="2800" dirty="0" smtClean="0">
                <a:latin typeface="Times New Roman"/>
                <a:cs typeface="Times New Roman"/>
              </a:rPr>
              <a:t> </a:t>
            </a:r>
            <a:r>
              <a:rPr lang="en-SG" sz="2800" dirty="0" err="1" smtClean="0">
                <a:latin typeface="Times New Roman"/>
                <a:cs typeface="Times New Roman"/>
              </a:rPr>
              <a:t>diterima</a:t>
            </a:r>
            <a:endParaRPr lang="en-SG" sz="2800" dirty="0" smtClean="0">
              <a:latin typeface="Times New Roman"/>
              <a:cs typeface="Times New Roman"/>
            </a:endParaRPr>
          </a:p>
          <a:p>
            <a:pPr>
              <a:buFont typeface="Arial"/>
              <a:buNone/>
            </a:pPr>
            <a:endParaRPr lang="en-SG" sz="2800" dirty="0" smtClean="0"/>
          </a:p>
          <a:p>
            <a:r>
              <a:rPr lang="en-SG" sz="2800" dirty="0" err="1" smtClean="0"/>
              <a:t>Kesimpulan</a:t>
            </a:r>
            <a:r>
              <a:rPr lang="en-SG" sz="2800" dirty="0" smtClean="0"/>
              <a:t> </a:t>
            </a:r>
          </a:p>
          <a:p>
            <a:pPr>
              <a:buFont typeface="Arial"/>
              <a:buNone/>
            </a:pPr>
            <a:r>
              <a:rPr lang="en-SG" sz="2800" dirty="0" smtClean="0">
                <a:latin typeface="Times New Roman"/>
                <a:cs typeface="Times New Roman"/>
              </a:rPr>
              <a:t>	</a:t>
            </a:r>
            <a:r>
              <a:rPr lang="en-SG" sz="2800" dirty="0" err="1" smtClean="0">
                <a:latin typeface="Times New Roman"/>
                <a:cs typeface="Times New Roman"/>
              </a:rPr>
              <a:t>Bila</a:t>
            </a:r>
            <a:r>
              <a:rPr lang="en-SG" sz="2800" dirty="0" smtClean="0">
                <a:latin typeface="Times New Roman"/>
                <a:cs typeface="Times New Roman"/>
              </a:rPr>
              <a:t> </a:t>
            </a:r>
            <a:r>
              <a:rPr lang="en-SG" sz="2800" dirty="0" err="1" smtClean="0">
                <a:latin typeface="Times New Roman"/>
                <a:cs typeface="Times New Roman"/>
              </a:rPr>
              <a:t>Ho</a:t>
            </a:r>
            <a:r>
              <a:rPr lang="en-SG" sz="2800" dirty="0" smtClean="0">
                <a:latin typeface="Times New Roman"/>
                <a:cs typeface="Times New Roman"/>
              </a:rPr>
              <a:t> </a:t>
            </a:r>
            <a:r>
              <a:rPr lang="en-SG" sz="2800" dirty="0" err="1" smtClean="0">
                <a:latin typeface="Times New Roman"/>
                <a:cs typeface="Times New Roman"/>
              </a:rPr>
              <a:t>ditolak</a:t>
            </a:r>
            <a:r>
              <a:rPr lang="en-SG" sz="2800" dirty="0" smtClean="0">
                <a:latin typeface="Times New Roman"/>
                <a:cs typeface="Times New Roman"/>
              </a:rPr>
              <a:t> </a:t>
            </a:r>
            <a:r>
              <a:rPr lang="en-SG" sz="2800" dirty="0" err="1" smtClean="0">
                <a:latin typeface="Times New Roman"/>
                <a:cs typeface="Times New Roman"/>
              </a:rPr>
              <a:t>keputusan</a:t>
            </a:r>
            <a:r>
              <a:rPr lang="en-SG" sz="2800" dirty="0" smtClean="0">
                <a:latin typeface="Times New Roman"/>
                <a:cs typeface="Times New Roman"/>
              </a:rPr>
              <a:t> </a:t>
            </a:r>
            <a:r>
              <a:rPr lang="en-SG" sz="2800" dirty="0" err="1" smtClean="0">
                <a:latin typeface="Times New Roman"/>
                <a:cs typeface="Times New Roman"/>
              </a:rPr>
              <a:t>tidak</a:t>
            </a:r>
            <a:r>
              <a:rPr lang="en-SG" sz="2800" dirty="0" smtClean="0">
                <a:latin typeface="Times New Roman"/>
                <a:cs typeface="Times New Roman"/>
              </a:rPr>
              <a:t> </a:t>
            </a:r>
            <a:r>
              <a:rPr lang="en-SG" sz="2800" dirty="0" err="1" smtClean="0">
                <a:latin typeface="Times New Roman"/>
                <a:cs typeface="Times New Roman"/>
              </a:rPr>
              <a:t>ada</a:t>
            </a:r>
            <a:r>
              <a:rPr lang="en-SG" sz="2800" dirty="0" smtClean="0">
                <a:latin typeface="Times New Roman"/>
                <a:cs typeface="Times New Roman"/>
              </a:rPr>
              <a:t> </a:t>
            </a:r>
            <a:r>
              <a:rPr lang="en-SG" sz="2800" dirty="0" err="1" smtClean="0">
                <a:latin typeface="Times New Roman"/>
                <a:cs typeface="Times New Roman"/>
              </a:rPr>
              <a:t>perbedaan</a:t>
            </a:r>
            <a:r>
              <a:rPr lang="en-SG" sz="2800" dirty="0" smtClean="0">
                <a:latin typeface="Times New Roman"/>
                <a:cs typeface="Times New Roman"/>
              </a:rPr>
              <a:t> </a:t>
            </a:r>
            <a:r>
              <a:rPr lang="en-SG" sz="2800" dirty="0" err="1" smtClean="0">
                <a:latin typeface="Times New Roman"/>
                <a:cs typeface="Times New Roman"/>
              </a:rPr>
              <a:t>antara</a:t>
            </a:r>
            <a:r>
              <a:rPr lang="en-SG" sz="2800" dirty="0" smtClean="0">
                <a:latin typeface="Times New Roman"/>
                <a:cs typeface="Times New Roman"/>
              </a:rPr>
              <a:t> </a:t>
            </a:r>
            <a:r>
              <a:rPr lang="en-SG" sz="2800" dirty="0" err="1" smtClean="0">
                <a:latin typeface="Times New Roman"/>
                <a:cs typeface="Times New Roman"/>
              </a:rPr>
              <a:t>anak</a:t>
            </a:r>
            <a:r>
              <a:rPr lang="en-SG" sz="2800" dirty="0" smtClean="0">
                <a:latin typeface="Times New Roman"/>
                <a:cs typeface="Times New Roman"/>
              </a:rPr>
              <a:t> </a:t>
            </a:r>
            <a:r>
              <a:rPr lang="en-SG" sz="2800" dirty="0" err="1" smtClean="0">
                <a:latin typeface="Times New Roman"/>
                <a:cs typeface="Times New Roman"/>
              </a:rPr>
              <a:t>muda</a:t>
            </a:r>
            <a:r>
              <a:rPr lang="en-SG" sz="2800" dirty="0" smtClean="0">
                <a:latin typeface="Times New Roman"/>
                <a:cs typeface="Times New Roman"/>
              </a:rPr>
              <a:t> </a:t>
            </a:r>
            <a:r>
              <a:rPr lang="en-SG" sz="2800" dirty="0" err="1" smtClean="0">
                <a:latin typeface="Times New Roman"/>
                <a:cs typeface="Times New Roman"/>
              </a:rPr>
              <a:t>dan</a:t>
            </a:r>
            <a:r>
              <a:rPr lang="en-SG" sz="2800" dirty="0" smtClean="0">
                <a:latin typeface="Times New Roman"/>
                <a:cs typeface="Times New Roman"/>
              </a:rPr>
              <a:t> orang </a:t>
            </a:r>
            <a:r>
              <a:rPr lang="en-SG" sz="2800" dirty="0" err="1" smtClean="0">
                <a:latin typeface="Times New Roman"/>
                <a:cs typeface="Times New Roman"/>
              </a:rPr>
              <a:t>tua</a:t>
            </a:r>
            <a:r>
              <a:rPr lang="en-SG" sz="2800" dirty="0" smtClean="0">
                <a:latin typeface="Times New Roman"/>
                <a:cs typeface="Times New Roman"/>
              </a:rPr>
              <a:t> </a:t>
            </a:r>
            <a:r>
              <a:rPr lang="en-SG" sz="2800" dirty="0" err="1" smtClean="0">
                <a:latin typeface="Times New Roman"/>
                <a:cs typeface="Times New Roman"/>
              </a:rPr>
              <a:t>dalam</a:t>
            </a:r>
            <a:r>
              <a:rPr lang="en-SG" sz="2800" dirty="0" smtClean="0">
                <a:latin typeface="Times New Roman"/>
                <a:cs typeface="Times New Roman"/>
              </a:rPr>
              <a:t> </a:t>
            </a:r>
            <a:r>
              <a:rPr lang="en-SG" sz="2800" dirty="0" err="1" smtClean="0">
                <a:latin typeface="Times New Roman"/>
                <a:cs typeface="Times New Roman"/>
              </a:rPr>
              <a:t>memilih</a:t>
            </a:r>
            <a:r>
              <a:rPr lang="en-SG" sz="2800" dirty="0" smtClean="0">
                <a:latin typeface="Times New Roman"/>
                <a:cs typeface="Times New Roman"/>
              </a:rPr>
              <a:t> </a:t>
            </a:r>
            <a:r>
              <a:rPr lang="en-SG" sz="2800" dirty="0" err="1" smtClean="0">
                <a:latin typeface="Times New Roman"/>
                <a:cs typeface="Times New Roman"/>
              </a:rPr>
              <a:t>jenis</a:t>
            </a:r>
            <a:r>
              <a:rPr lang="en-SG" sz="2800" dirty="0" smtClean="0">
                <a:latin typeface="Times New Roman"/>
                <a:cs typeface="Times New Roman"/>
              </a:rPr>
              <a:t> </a:t>
            </a:r>
            <a:r>
              <a:rPr lang="en-SG" sz="2800" dirty="0" err="1" smtClean="0">
                <a:latin typeface="Times New Roman"/>
                <a:cs typeface="Times New Roman"/>
              </a:rPr>
              <a:t>kartu</a:t>
            </a:r>
            <a:r>
              <a:rPr lang="en-SG" sz="2800" dirty="0" smtClean="0">
                <a:latin typeface="Times New Roman"/>
                <a:cs typeface="Times New Roman"/>
              </a:rPr>
              <a:t> </a:t>
            </a:r>
            <a:r>
              <a:rPr lang="en-SG" sz="2800" dirty="0" err="1" smtClean="0">
                <a:latin typeface="Times New Roman"/>
                <a:cs typeface="Times New Roman"/>
              </a:rPr>
              <a:t>ponsel</a:t>
            </a:r>
            <a:r>
              <a:rPr lang="en-SG" sz="2800" dirty="0" smtClean="0">
                <a:latin typeface="Times New Roman"/>
                <a:cs typeface="Times New Roman"/>
              </a:rPr>
              <a:t>.</a:t>
            </a:r>
            <a:endParaRPr lang="en-SG" sz="2800" dirty="0" smtClean="0">
              <a:latin typeface="Times New Roman"/>
              <a:cs typeface="Times New Roman"/>
            </a:endParaRPr>
          </a:p>
        </p:txBody>
      </p:sp>
    </p:spTree>
    <p:extLst>
      <p:ext uri="{BB962C8B-B14F-4D97-AF65-F5344CB8AC3E}">
        <p14:creationId xmlns:p14="http://schemas.microsoft.com/office/powerpoint/2010/main" val="557341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571472" y="3000372"/>
            <a:ext cx="7772400" cy="136207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SG" sz="4800" smtClean="0"/>
              <a:t>TERIMA KASIH</a:t>
            </a:r>
            <a:endParaRPr lang="en-SG" sz="4800" dirty="0"/>
          </a:p>
        </p:txBody>
      </p:sp>
    </p:spTree>
    <p:extLst>
      <p:ext uri="{BB962C8B-B14F-4D97-AF65-F5344CB8AC3E}">
        <p14:creationId xmlns:p14="http://schemas.microsoft.com/office/powerpoint/2010/main" val="581452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
          <p:cNvSpPr txBox="1">
            <a:spLocks noChangeArrowheads="1"/>
          </p:cNvSpPr>
          <p:nvPr/>
        </p:nvSpPr>
        <p:spPr>
          <a:xfrm>
            <a:off x="323528" y="936522"/>
            <a:ext cx="8458200" cy="8382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buClr>
                <a:srgbClr val="FFFFFF"/>
              </a:buClr>
              <a:buFont typeface="Comic Sans MS" pitchFamily="6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000" smtClean="0">
                <a:latin typeface="Arial" pitchFamily="34" charset="0"/>
                <a:cs typeface="Arial" pitchFamily="34" charset="0"/>
              </a:rPr>
              <a:t>FISHER EXACT TEST</a:t>
            </a:r>
            <a:endParaRPr lang="en-US" sz="4000" dirty="0">
              <a:latin typeface="Arial" pitchFamily="34" charset="0"/>
              <a:cs typeface="Arial" pitchFamily="34" charset="0"/>
            </a:endParaRPr>
          </a:p>
        </p:txBody>
      </p:sp>
      <p:sp>
        <p:nvSpPr>
          <p:cNvPr id="6" name="Rectangle 2"/>
          <p:cNvSpPr txBox="1">
            <a:spLocks noChangeArrowheads="1"/>
          </p:cNvSpPr>
          <p:nvPr/>
        </p:nvSpPr>
        <p:spPr>
          <a:xfrm>
            <a:off x="466404" y="1936654"/>
            <a:ext cx="8358246" cy="4945078"/>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algn="just">
              <a:lnSpc>
                <a:spcPct val="135000"/>
              </a:lnSpc>
              <a:buFont typeface="Comic Sans MS" pitchFamily="66" charset="0"/>
              <a:buChar char="o"/>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smtClean="0">
                <a:latin typeface="Comic Sans MS" pitchFamily="66" charset="0"/>
              </a:rPr>
              <a:t>Untuk menguji signifikansi hipotesis komparatif dua </a:t>
            </a:r>
            <a:r>
              <a:rPr lang="en-US" sz="2800" b="1" smtClean="0">
                <a:solidFill>
                  <a:srgbClr val="FF0000"/>
                </a:solidFill>
                <a:latin typeface="Comic Sans MS" pitchFamily="66" charset="0"/>
              </a:rPr>
              <a:t>sampel kecil independen </a:t>
            </a:r>
            <a:r>
              <a:rPr lang="en-US" sz="2800" smtClean="0">
                <a:latin typeface="Comic Sans MS" pitchFamily="66" charset="0"/>
              </a:rPr>
              <a:t>bila datanya berbentuk nominal/ordinal</a:t>
            </a:r>
          </a:p>
          <a:p>
            <a:pPr algn="just">
              <a:lnSpc>
                <a:spcPct val="135000"/>
              </a:lnSpc>
              <a:buFont typeface="Comic Sans MS" pitchFamily="66" charset="0"/>
              <a:buChar char="o"/>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smtClean="0">
                <a:latin typeface="Comic Sans MS" pitchFamily="66" charset="0"/>
              </a:rPr>
              <a:t>Merupakan alternatif, bila chi square   2 x 2 tidak dapat dipergunakan</a:t>
            </a:r>
            <a:endParaRPr lang="id-ID" sz="2800" smtClean="0">
              <a:latin typeface="Comic Sans MS" pitchFamily="66" charset="0"/>
            </a:endParaRPr>
          </a:p>
          <a:p>
            <a:pPr algn="just">
              <a:lnSpc>
                <a:spcPct val="135000"/>
              </a:lnSpc>
              <a:buFont typeface="Comic Sans MS" pitchFamily="66" charset="0"/>
              <a:buChar char="o"/>
              <a:tabLst>
                <a:tab pos="911225" algn="l"/>
                <a:tab pos="1825625" algn="l"/>
                <a:tab pos="2740025" algn="l"/>
                <a:tab pos="3654425" algn="l"/>
                <a:tab pos="4568825" algn="l"/>
                <a:tab pos="5483225" algn="l"/>
                <a:tab pos="6397625" algn="l"/>
                <a:tab pos="7312025" algn="l"/>
                <a:tab pos="8226425" algn="l"/>
                <a:tab pos="9140825" algn="l"/>
                <a:tab pos="10055225" algn="l"/>
              </a:tabLst>
            </a:pPr>
            <a:r>
              <a:rPr lang="id-ID" sz="2800" smtClean="0">
                <a:latin typeface="Comic Sans MS" pitchFamily="66" charset="0"/>
              </a:rPr>
              <a:t>Sampel &lt; 30</a:t>
            </a:r>
            <a:endParaRPr lang="en-US" sz="2800" dirty="0" smtClean="0">
              <a:latin typeface="Comic Sans MS" pitchFamily="66" charset="0"/>
            </a:endParaRPr>
          </a:p>
        </p:txBody>
      </p:sp>
    </p:spTree>
    <p:extLst>
      <p:ext uri="{BB962C8B-B14F-4D97-AF65-F5344CB8AC3E}">
        <p14:creationId xmlns:p14="http://schemas.microsoft.com/office/powerpoint/2010/main" val="2778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524754" y="859674"/>
            <a:ext cx="8229600" cy="582594"/>
          </a:xfrm>
          <a:prstGeom prst="rect">
            <a:avLst/>
          </a:prstGeom>
        </p:spPr>
        <p:txBody>
          <a:bodyPr vert="horz" lIns="91440" tIns="45720" rIns="91440" bIns="45720" rtlCol="0" anchor="ctr">
            <a:normAutofit fontScale="250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dirty="0" smtClean="0"/>
              <a:t/>
            </a:r>
            <a:br>
              <a:rPr lang="en-GB" dirty="0" smtClean="0"/>
            </a:br>
            <a:r>
              <a:rPr lang="en-GB" sz="11200" dirty="0" smtClean="0"/>
              <a:t>TABEL KONTINGENSI</a:t>
            </a:r>
            <a:r>
              <a:rPr lang="en-SG" sz="11200" dirty="0" smtClean="0"/>
              <a:t/>
            </a:r>
            <a:br>
              <a:rPr lang="en-SG" sz="11200" dirty="0" smtClean="0"/>
            </a:br>
            <a:endParaRPr lang="en-SG" sz="11200" dirty="0"/>
          </a:p>
        </p:txBody>
      </p:sp>
      <p:graphicFrame>
        <p:nvGraphicFramePr>
          <p:cNvPr id="6" name="Content Placeholder 3"/>
          <p:cNvGraphicFramePr>
            <a:graphicFrameLocks/>
          </p:cNvGraphicFramePr>
          <p:nvPr>
            <p:extLst>
              <p:ext uri="{D42A27DB-BD31-4B8C-83A1-F6EECF244321}">
                <p14:modId xmlns:p14="http://schemas.microsoft.com/office/powerpoint/2010/main" val="1034467519"/>
              </p:ext>
            </p:extLst>
          </p:nvPr>
        </p:nvGraphicFramePr>
        <p:xfrm>
          <a:off x="681858" y="1776440"/>
          <a:ext cx="8072496" cy="3966220"/>
        </p:xfrm>
        <a:graphic>
          <a:graphicData uri="http://schemas.openxmlformats.org/drawingml/2006/table">
            <a:tbl>
              <a:tblPr firstRow="1" bandRow="1">
                <a:tableStyleId>{F5AB1C69-6EDB-4FF4-983F-18BD219EF322}</a:tableStyleId>
              </a:tblPr>
              <a:tblGrid>
                <a:gridCol w="2018124">
                  <a:extLst>
                    <a:ext uri="{9D8B030D-6E8A-4147-A177-3AD203B41FA5}">
                      <a16:colId xmlns:a16="http://schemas.microsoft.com/office/drawing/2014/main" xmlns="" val="20000"/>
                    </a:ext>
                  </a:extLst>
                </a:gridCol>
                <a:gridCol w="2018124">
                  <a:extLst>
                    <a:ext uri="{9D8B030D-6E8A-4147-A177-3AD203B41FA5}">
                      <a16:colId xmlns:a16="http://schemas.microsoft.com/office/drawing/2014/main" xmlns="" val="20001"/>
                    </a:ext>
                  </a:extLst>
                </a:gridCol>
                <a:gridCol w="2018124">
                  <a:extLst>
                    <a:ext uri="{9D8B030D-6E8A-4147-A177-3AD203B41FA5}">
                      <a16:colId xmlns:a16="http://schemas.microsoft.com/office/drawing/2014/main" xmlns="" val="20002"/>
                    </a:ext>
                  </a:extLst>
                </a:gridCol>
                <a:gridCol w="2018124">
                  <a:extLst>
                    <a:ext uri="{9D8B030D-6E8A-4147-A177-3AD203B41FA5}">
                      <a16:colId xmlns:a16="http://schemas.microsoft.com/office/drawing/2014/main" xmlns="" val="20003"/>
                    </a:ext>
                  </a:extLst>
                </a:gridCol>
              </a:tblGrid>
              <a:tr h="785815">
                <a:tc rowSpan="2">
                  <a:txBody>
                    <a:bodyPr/>
                    <a:lstStyle/>
                    <a:p>
                      <a:pPr marL="457200" algn="just">
                        <a:lnSpc>
                          <a:spcPct val="150000"/>
                        </a:lnSpc>
                        <a:spcAft>
                          <a:spcPts val="0"/>
                        </a:spcAft>
                      </a:pPr>
                      <a:r>
                        <a:rPr lang="en-US" sz="1800" dirty="0" err="1">
                          <a:solidFill>
                            <a:schemeClr val="tx1"/>
                          </a:solidFill>
                          <a:latin typeface="Arial" pitchFamily="34" charset="0"/>
                          <a:cs typeface="Arial" pitchFamily="34" charset="0"/>
                        </a:rPr>
                        <a:t>Sampel</a:t>
                      </a:r>
                      <a:endParaRPr lang="en-SG" sz="1800" dirty="0">
                        <a:solidFill>
                          <a:schemeClr val="tx1"/>
                        </a:solidFill>
                        <a:latin typeface="Arial" pitchFamily="34" charset="0"/>
                        <a:ea typeface="Calibri"/>
                        <a:cs typeface="Arial" pitchFamily="34" charset="0"/>
                      </a:endParaRPr>
                    </a:p>
                  </a:txBody>
                  <a:tcPr marL="68580" marR="68580" marT="0" marB="0" anchor="ctr"/>
                </a:tc>
                <a:tc gridSpan="2">
                  <a:txBody>
                    <a:bodyPr/>
                    <a:lstStyle/>
                    <a:p>
                      <a:pPr marL="457200" algn="ctr">
                        <a:lnSpc>
                          <a:spcPct val="150000"/>
                        </a:lnSpc>
                        <a:spcAft>
                          <a:spcPts val="0"/>
                        </a:spcAft>
                      </a:pPr>
                      <a:r>
                        <a:rPr lang="en-US" sz="1800" dirty="0" err="1">
                          <a:solidFill>
                            <a:schemeClr val="tx1"/>
                          </a:solidFill>
                          <a:latin typeface="Arial" pitchFamily="34" charset="0"/>
                          <a:cs typeface="Arial" pitchFamily="34" charset="0"/>
                        </a:rPr>
                        <a:t>Frekuensi</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Pada</a:t>
                      </a:r>
                      <a:endParaRPr lang="en-SG" sz="1800" dirty="0">
                        <a:solidFill>
                          <a:schemeClr val="tx1"/>
                        </a:solidFill>
                        <a:latin typeface="Arial" pitchFamily="34" charset="0"/>
                        <a:ea typeface="Calibri"/>
                        <a:cs typeface="Arial" pitchFamily="34" charset="0"/>
                      </a:endParaRPr>
                    </a:p>
                  </a:txBody>
                  <a:tcPr marL="68580" marR="68580" marT="0" marB="0" anchor="ctr"/>
                </a:tc>
                <a:tc hMerge="1">
                  <a:txBody>
                    <a:bodyPr/>
                    <a:lstStyle/>
                    <a:p>
                      <a:endParaRPr lang="en-SG"/>
                    </a:p>
                  </a:txBody>
                  <a:tcPr/>
                </a:tc>
                <a:tc rowSpan="2">
                  <a:txBody>
                    <a:bodyPr/>
                    <a:lstStyle/>
                    <a:p>
                      <a:pPr marL="457200" algn="just">
                        <a:lnSpc>
                          <a:spcPct val="150000"/>
                        </a:lnSpc>
                        <a:spcAft>
                          <a:spcPts val="0"/>
                        </a:spcAft>
                      </a:pPr>
                      <a:r>
                        <a:rPr lang="en-US" sz="1800">
                          <a:solidFill>
                            <a:schemeClr val="tx1"/>
                          </a:solidFill>
                          <a:latin typeface="Arial" pitchFamily="34" charset="0"/>
                          <a:cs typeface="Arial" pitchFamily="34" charset="0"/>
                        </a:rPr>
                        <a:t>Jumlah Sampel</a:t>
                      </a:r>
                      <a:endParaRPr lang="en-SG" sz="1800">
                        <a:solidFill>
                          <a:schemeClr val="tx1"/>
                        </a:solidFill>
                        <a:latin typeface="Arial" pitchFamily="34" charset="0"/>
                        <a:ea typeface="Calibri"/>
                        <a:cs typeface="Arial" pitchFamily="34" charset="0"/>
                      </a:endParaRPr>
                    </a:p>
                  </a:txBody>
                  <a:tcPr marL="68580" marR="68580" marT="0" marB="0" anchor="ctr"/>
                </a:tc>
                <a:extLst>
                  <a:ext uri="{0D108BD9-81ED-4DB2-BD59-A6C34878D82A}">
                    <a16:rowId xmlns:a16="http://schemas.microsoft.com/office/drawing/2014/main" xmlns="" val="10000"/>
                  </a:ext>
                </a:extLst>
              </a:tr>
              <a:tr h="785815">
                <a:tc vMerge="1">
                  <a:txBody>
                    <a:bodyPr/>
                    <a:lstStyle/>
                    <a:p>
                      <a:endParaRPr lang="en-SG"/>
                    </a:p>
                  </a:txBody>
                  <a:tcPr/>
                </a:tc>
                <a:tc>
                  <a:txBody>
                    <a:bodyPr/>
                    <a:lstStyle/>
                    <a:p>
                      <a:pPr marL="457200" algn="just">
                        <a:lnSpc>
                          <a:spcPct val="150000"/>
                        </a:lnSpc>
                        <a:spcAft>
                          <a:spcPts val="0"/>
                        </a:spcAft>
                      </a:pPr>
                      <a:r>
                        <a:rPr lang="en-US" sz="1800" dirty="0" err="1">
                          <a:solidFill>
                            <a:schemeClr val="tx1"/>
                          </a:solidFill>
                          <a:latin typeface="Arial" pitchFamily="34" charset="0"/>
                          <a:cs typeface="Arial" pitchFamily="34" charset="0"/>
                        </a:rPr>
                        <a:t>Obyek</a:t>
                      </a:r>
                      <a:r>
                        <a:rPr lang="en-US" sz="1800" dirty="0">
                          <a:solidFill>
                            <a:schemeClr val="tx1"/>
                          </a:solidFill>
                          <a:latin typeface="Arial" pitchFamily="34" charset="0"/>
                          <a:cs typeface="Arial" pitchFamily="34" charset="0"/>
                        </a:rPr>
                        <a:t> I</a:t>
                      </a:r>
                      <a:endParaRPr lang="en-SG" sz="1800" dirty="0">
                        <a:solidFill>
                          <a:schemeClr val="tx1"/>
                        </a:solidFill>
                        <a:latin typeface="Arial" pitchFamily="34" charset="0"/>
                        <a:ea typeface="Calibri"/>
                        <a:cs typeface="Arial" pitchFamily="34" charset="0"/>
                      </a:endParaRPr>
                    </a:p>
                  </a:txBody>
                  <a:tcPr marL="68580" marR="68580" marT="0" marB="0" anchor="ctr"/>
                </a:tc>
                <a:tc>
                  <a:txBody>
                    <a:bodyPr/>
                    <a:lstStyle/>
                    <a:p>
                      <a:pPr marL="457200" algn="just">
                        <a:lnSpc>
                          <a:spcPct val="150000"/>
                        </a:lnSpc>
                        <a:spcAft>
                          <a:spcPts val="0"/>
                        </a:spcAft>
                      </a:pPr>
                      <a:r>
                        <a:rPr lang="en-US" sz="1800" dirty="0" err="1">
                          <a:solidFill>
                            <a:schemeClr val="tx1"/>
                          </a:solidFill>
                          <a:latin typeface="Arial" pitchFamily="34" charset="0"/>
                          <a:cs typeface="Arial" pitchFamily="34" charset="0"/>
                        </a:rPr>
                        <a:t>Obyek</a:t>
                      </a:r>
                      <a:r>
                        <a:rPr lang="en-US" sz="1800" dirty="0">
                          <a:solidFill>
                            <a:schemeClr val="tx1"/>
                          </a:solidFill>
                          <a:latin typeface="Arial" pitchFamily="34" charset="0"/>
                          <a:cs typeface="Arial" pitchFamily="34" charset="0"/>
                        </a:rPr>
                        <a:t> II</a:t>
                      </a:r>
                      <a:endParaRPr lang="en-SG" sz="1800" dirty="0">
                        <a:solidFill>
                          <a:schemeClr val="tx1"/>
                        </a:solidFill>
                        <a:latin typeface="Arial" pitchFamily="34" charset="0"/>
                        <a:ea typeface="Calibri"/>
                        <a:cs typeface="Arial" pitchFamily="34" charset="0"/>
                      </a:endParaRPr>
                    </a:p>
                  </a:txBody>
                  <a:tcPr marL="68580" marR="68580" marT="0" marB="0" anchor="ctr"/>
                </a:tc>
                <a:tc vMerge="1">
                  <a:txBody>
                    <a:bodyPr/>
                    <a:lstStyle/>
                    <a:p>
                      <a:endParaRPr lang="en-SG"/>
                    </a:p>
                  </a:txBody>
                  <a:tcPr/>
                </a:tc>
                <a:extLst>
                  <a:ext uri="{0D108BD9-81ED-4DB2-BD59-A6C34878D82A}">
                    <a16:rowId xmlns:a16="http://schemas.microsoft.com/office/drawing/2014/main" xmlns="" val="10001"/>
                  </a:ext>
                </a:extLst>
              </a:tr>
              <a:tr h="785815">
                <a:tc>
                  <a:txBody>
                    <a:bodyPr/>
                    <a:lstStyle/>
                    <a:p>
                      <a:pPr marL="457200" algn="just">
                        <a:lnSpc>
                          <a:spcPct val="150000"/>
                        </a:lnSpc>
                        <a:spcAft>
                          <a:spcPts val="0"/>
                        </a:spcAft>
                      </a:pPr>
                      <a:r>
                        <a:rPr lang="en-US" sz="1800">
                          <a:solidFill>
                            <a:schemeClr val="tx1"/>
                          </a:solidFill>
                          <a:latin typeface="Arial" pitchFamily="34" charset="0"/>
                          <a:cs typeface="Arial" pitchFamily="34" charset="0"/>
                        </a:rPr>
                        <a:t> Sampel A</a:t>
                      </a:r>
                      <a:endParaRPr lang="en-SG" sz="1800">
                        <a:solidFill>
                          <a:schemeClr val="tx1"/>
                        </a:solidFill>
                        <a:latin typeface="Arial" pitchFamily="34" charset="0"/>
                        <a:ea typeface="Calibri"/>
                        <a:cs typeface="Arial" pitchFamily="34" charset="0"/>
                      </a:endParaRPr>
                    </a:p>
                  </a:txBody>
                  <a:tcPr marL="68580" marR="68580" marT="0" marB="0"/>
                </a:tc>
                <a:tc>
                  <a:txBody>
                    <a:bodyPr/>
                    <a:lstStyle/>
                    <a:p>
                      <a:pPr marL="457200" algn="just">
                        <a:lnSpc>
                          <a:spcPct val="150000"/>
                        </a:lnSpc>
                        <a:spcAft>
                          <a:spcPts val="0"/>
                        </a:spcAft>
                      </a:pPr>
                      <a:r>
                        <a:rPr lang="en-US" sz="1800">
                          <a:solidFill>
                            <a:schemeClr val="tx1"/>
                          </a:solidFill>
                          <a:latin typeface="Arial" pitchFamily="34" charset="0"/>
                          <a:cs typeface="Arial" pitchFamily="34" charset="0"/>
                        </a:rPr>
                        <a:t>a</a:t>
                      </a:r>
                      <a:endParaRPr lang="en-SG" sz="1800">
                        <a:solidFill>
                          <a:schemeClr val="tx1"/>
                        </a:solidFill>
                        <a:latin typeface="Arial" pitchFamily="34" charset="0"/>
                        <a:ea typeface="Calibri"/>
                        <a:cs typeface="Arial" pitchFamily="34" charset="0"/>
                      </a:endParaRPr>
                    </a:p>
                  </a:txBody>
                  <a:tcPr marL="68580" marR="68580" marT="0" marB="0"/>
                </a:tc>
                <a:tc>
                  <a:txBody>
                    <a:bodyPr/>
                    <a:lstStyle/>
                    <a:p>
                      <a:pPr marL="457200" algn="just">
                        <a:lnSpc>
                          <a:spcPct val="150000"/>
                        </a:lnSpc>
                        <a:spcAft>
                          <a:spcPts val="0"/>
                        </a:spcAft>
                      </a:pPr>
                      <a:r>
                        <a:rPr lang="en-US" sz="1800" dirty="0">
                          <a:solidFill>
                            <a:schemeClr val="tx1"/>
                          </a:solidFill>
                          <a:latin typeface="Arial" pitchFamily="34" charset="0"/>
                          <a:cs typeface="Arial" pitchFamily="34" charset="0"/>
                        </a:rPr>
                        <a:t>b</a:t>
                      </a:r>
                      <a:endParaRPr lang="en-SG" sz="1800" dirty="0">
                        <a:solidFill>
                          <a:schemeClr val="tx1"/>
                        </a:solidFill>
                        <a:latin typeface="Arial" pitchFamily="34" charset="0"/>
                        <a:ea typeface="Calibri"/>
                        <a:cs typeface="Arial" pitchFamily="34" charset="0"/>
                      </a:endParaRPr>
                    </a:p>
                  </a:txBody>
                  <a:tcPr marL="68580" marR="68580" marT="0" marB="0"/>
                </a:tc>
                <a:tc>
                  <a:txBody>
                    <a:bodyPr/>
                    <a:lstStyle/>
                    <a:p>
                      <a:pPr marL="457200" algn="just">
                        <a:lnSpc>
                          <a:spcPct val="150000"/>
                        </a:lnSpc>
                        <a:spcAft>
                          <a:spcPts val="0"/>
                        </a:spcAft>
                      </a:pPr>
                      <a:r>
                        <a:rPr lang="en-US" sz="1800">
                          <a:solidFill>
                            <a:schemeClr val="tx1"/>
                          </a:solidFill>
                          <a:latin typeface="Arial" pitchFamily="34" charset="0"/>
                          <a:cs typeface="Arial" pitchFamily="34" charset="0"/>
                        </a:rPr>
                        <a:t>a + b</a:t>
                      </a:r>
                      <a:endParaRPr lang="en-SG" sz="1800">
                        <a:solidFill>
                          <a:schemeClr val="tx1"/>
                        </a:solidFill>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xmlns="" val="10002"/>
                  </a:ext>
                </a:extLst>
              </a:tr>
              <a:tr h="785815">
                <a:tc>
                  <a:txBody>
                    <a:bodyPr/>
                    <a:lstStyle/>
                    <a:p>
                      <a:pPr marL="457200" algn="just">
                        <a:lnSpc>
                          <a:spcPct val="150000"/>
                        </a:lnSpc>
                        <a:spcAft>
                          <a:spcPts val="0"/>
                        </a:spcAft>
                      </a:pPr>
                      <a:r>
                        <a:rPr lang="en-US" sz="1800">
                          <a:solidFill>
                            <a:schemeClr val="tx1"/>
                          </a:solidFill>
                          <a:latin typeface="Arial" pitchFamily="34" charset="0"/>
                          <a:cs typeface="Arial" pitchFamily="34" charset="0"/>
                        </a:rPr>
                        <a:t>Sampel B</a:t>
                      </a:r>
                      <a:endParaRPr lang="en-SG" sz="1800">
                        <a:solidFill>
                          <a:schemeClr val="tx1"/>
                        </a:solidFill>
                        <a:latin typeface="Arial" pitchFamily="34" charset="0"/>
                        <a:ea typeface="Calibri"/>
                        <a:cs typeface="Arial" pitchFamily="34" charset="0"/>
                      </a:endParaRPr>
                    </a:p>
                  </a:txBody>
                  <a:tcPr marL="68580" marR="68580" marT="0" marB="0"/>
                </a:tc>
                <a:tc>
                  <a:txBody>
                    <a:bodyPr/>
                    <a:lstStyle/>
                    <a:p>
                      <a:pPr marL="457200" algn="just">
                        <a:lnSpc>
                          <a:spcPct val="150000"/>
                        </a:lnSpc>
                        <a:spcAft>
                          <a:spcPts val="0"/>
                        </a:spcAft>
                      </a:pPr>
                      <a:r>
                        <a:rPr lang="en-US" sz="1800">
                          <a:solidFill>
                            <a:schemeClr val="tx1"/>
                          </a:solidFill>
                          <a:latin typeface="Arial" pitchFamily="34" charset="0"/>
                          <a:cs typeface="Arial" pitchFamily="34" charset="0"/>
                        </a:rPr>
                        <a:t>c</a:t>
                      </a:r>
                      <a:endParaRPr lang="en-SG" sz="1800">
                        <a:solidFill>
                          <a:schemeClr val="tx1"/>
                        </a:solidFill>
                        <a:latin typeface="Arial" pitchFamily="34" charset="0"/>
                        <a:ea typeface="Calibri"/>
                        <a:cs typeface="Arial" pitchFamily="34" charset="0"/>
                      </a:endParaRPr>
                    </a:p>
                  </a:txBody>
                  <a:tcPr marL="68580" marR="68580" marT="0" marB="0"/>
                </a:tc>
                <a:tc>
                  <a:txBody>
                    <a:bodyPr/>
                    <a:lstStyle/>
                    <a:p>
                      <a:pPr marL="457200" algn="just">
                        <a:lnSpc>
                          <a:spcPct val="150000"/>
                        </a:lnSpc>
                        <a:spcAft>
                          <a:spcPts val="0"/>
                        </a:spcAft>
                      </a:pPr>
                      <a:r>
                        <a:rPr lang="en-US" sz="1800" dirty="0">
                          <a:solidFill>
                            <a:schemeClr val="tx1"/>
                          </a:solidFill>
                          <a:latin typeface="Arial" pitchFamily="34" charset="0"/>
                          <a:cs typeface="Arial" pitchFamily="34" charset="0"/>
                        </a:rPr>
                        <a:t>d</a:t>
                      </a:r>
                      <a:endParaRPr lang="en-SG" sz="1800" dirty="0">
                        <a:solidFill>
                          <a:schemeClr val="tx1"/>
                        </a:solidFill>
                        <a:latin typeface="Arial" pitchFamily="34" charset="0"/>
                        <a:ea typeface="Calibri"/>
                        <a:cs typeface="Arial" pitchFamily="34" charset="0"/>
                      </a:endParaRPr>
                    </a:p>
                  </a:txBody>
                  <a:tcPr marL="68580" marR="68580" marT="0" marB="0"/>
                </a:tc>
                <a:tc>
                  <a:txBody>
                    <a:bodyPr/>
                    <a:lstStyle/>
                    <a:p>
                      <a:pPr marL="457200" algn="just">
                        <a:lnSpc>
                          <a:spcPct val="150000"/>
                        </a:lnSpc>
                        <a:spcAft>
                          <a:spcPts val="0"/>
                        </a:spcAft>
                      </a:pPr>
                      <a:r>
                        <a:rPr lang="en-US" sz="1800">
                          <a:solidFill>
                            <a:schemeClr val="tx1"/>
                          </a:solidFill>
                          <a:latin typeface="Arial" pitchFamily="34" charset="0"/>
                          <a:cs typeface="Arial" pitchFamily="34" charset="0"/>
                        </a:rPr>
                        <a:t>c + d</a:t>
                      </a:r>
                      <a:endParaRPr lang="en-SG" sz="1800">
                        <a:solidFill>
                          <a:schemeClr val="tx1"/>
                        </a:solidFill>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xmlns="" val="10003"/>
                  </a:ext>
                </a:extLst>
              </a:tr>
              <a:tr h="785815">
                <a:tc>
                  <a:txBody>
                    <a:bodyPr/>
                    <a:lstStyle/>
                    <a:p>
                      <a:pPr marL="457200" algn="just">
                        <a:lnSpc>
                          <a:spcPct val="150000"/>
                        </a:lnSpc>
                        <a:spcAft>
                          <a:spcPts val="0"/>
                        </a:spcAft>
                      </a:pPr>
                      <a:r>
                        <a:rPr lang="en-US" sz="1800">
                          <a:solidFill>
                            <a:schemeClr val="tx1"/>
                          </a:solidFill>
                          <a:latin typeface="Arial" pitchFamily="34" charset="0"/>
                          <a:cs typeface="Arial" pitchFamily="34" charset="0"/>
                        </a:rPr>
                        <a:t>Jumlah</a:t>
                      </a:r>
                      <a:endParaRPr lang="en-SG" sz="1800">
                        <a:solidFill>
                          <a:schemeClr val="tx1"/>
                        </a:solidFill>
                        <a:latin typeface="Arial" pitchFamily="34" charset="0"/>
                        <a:ea typeface="Calibri"/>
                        <a:cs typeface="Arial" pitchFamily="34" charset="0"/>
                      </a:endParaRPr>
                    </a:p>
                  </a:txBody>
                  <a:tcPr marL="68580" marR="68580" marT="0" marB="0"/>
                </a:tc>
                <a:tc>
                  <a:txBody>
                    <a:bodyPr/>
                    <a:lstStyle/>
                    <a:p>
                      <a:pPr marL="457200" algn="just">
                        <a:lnSpc>
                          <a:spcPct val="150000"/>
                        </a:lnSpc>
                        <a:spcAft>
                          <a:spcPts val="0"/>
                        </a:spcAft>
                      </a:pPr>
                      <a:r>
                        <a:rPr lang="en-US" sz="1800">
                          <a:solidFill>
                            <a:schemeClr val="tx1"/>
                          </a:solidFill>
                          <a:latin typeface="Arial" pitchFamily="34" charset="0"/>
                          <a:cs typeface="Arial" pitchFamily="34" charset="0"/>
                        </a:rPr>
                        <a:t>a + c</a:t>
                      </a:r>
                      <a:endParaRPr lang="en-SG" sz="1800">
                        <a:solidFill>
                          <a:schemeClr val="tx1"/>
                        </a:solidFill>
                        <a:latin typeface="Arial" pitchFamily="34" charset="0"/>
                        <a:ea typeface="Calibri"/>
                        <a:cs typeface="Arial" pitchFamily="34" charset="0"/>
                      </a:endParaRPr>
                    </a:p>
                  </a:txBody>
                  <a:tcPr marL="68580" marR="68580" marT="0" marB="0"/>
                </a:tc>
                <a:tc>
                  <a:txBody>
                    <a:bodyPr/>
                    <a:lstStyle/>
                    <a:p>
                      <a:pPr marL="457200" algn="just">
                        <a:lnSpc>
                          <a:spcPct val="150000"/>
                        </a:lnSpc>
                        <a:spcAft>
                          <a:spcPts val="0"/>
                        </a:spcAft>
                      </a:pPr>
                      <a:r>
                        <a:rPr lang="en-US" sz="1800" dirty="0">
                          <a:solidFill>
                            <a:schemeClr val="tx1"/>
                          </a:solidFill>
                          <a:latin typeface="Arial" pitchFamily="34" charset="0"/>
                          <a:cs typeface="Arial" pitchFamily="34" charset="0"/>
                        </a:rPr>
                        <a:t>b + d</a:t>
                      </a:r>
                      <a:endParaRPr lang="en-SG" sz="1800" dirty="0">
                        <a:solidFill>
                          <a:schemeClr val="tx1"/>
                        </a:solidFill>
                        <a:latin typeface="Arial" pitchFamily="34" charset="0"/>
                        <a:ea typeface="Calibri"/>
                        <a:cs typeface="Arial" pitchFamily="34" charset="0"/>
                      </a:endParaRPr>
                    </a:p>
                  </a:txBody>
                  <a:tcPr marL="68580" marR="68580" marT="0" marB="0"/>
                </a:tc>
                <a:tc>
                  <a:txBody>
                    <a:bodyPr/>
                    <a:lstStyle/>
                    <a:p>
                      <a:pPr marL="457200" algn="just">
                        <a:lnSpc>
                          <a:spcPct val="150000"/>
                        </a:lnSpc>
                        <a:spcAft>
                          <a:spcPts val="0"/>
                        </a:spcAft>
                      </a:pPr>
                      <a:r>
                        <a:rPr lang="en-US" sz="1800" dirty="0">
                          <a:solidFill>
                            <a:schemeClr val="tx1"/>
                          </a:solidFill>
                          <a:latin typeface="Arial" pitchFamily="34" charset="0"/>
                          <a:cs typeface="Arial" pitchFamily="34" charset="0"/>
                        </a:rPr>
                        <a:t>n = </a:t>
                      </a:r>
                      <a:r>
                        <a:rPr lang="en-US" sz="1800" dirty="0" err="1">
                          <a:solidFill>
                            <a:schemeClr val="tx1"/>
                          </a:solidFill>
                          <a:latin typeface="Arial" pitchFamily="34" charset="0"/>
                          <a:cs typeface="Arial" pitchFamily="34" charset="0"/>
                        </a:rPr>
                        <a:t>jumlah</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sampel</a:t>
                      </a:r>
                      <a:endParaRPr lang="en-SG" sz="1800" dirty="0">
                        <a:solidFill>
                          <a:schemeClr val="tx1"/>
                        </a:solidFill>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309323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
          <p:cNvSpPr txBox="1">
            <a:spLocks noChangeArrowheads="1"/>
          </p:cNvSpPr>
          <p:nvPr/>
        </p:nvSpPr>
        <p:spPr>
          <a:xfrm>
            <a:off x="651773" y="1013678"/>
            <a:ext cx="8229600" cy="785812"/>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buFont typeface="Comic Sans MS" pitchFamily="6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b="1" dirty="0" err="1" smtClean="0">
                <a:solidFill>
                  <a:schemeClr val="tx2">
                    <a:satMod val="200000"/>
                  </a:schemeClr>
                </a:solidFill>
                <a:latin typeface="Comic Sans MS" pitchFamily="64" charset="0"/>
              </a:rPr>
              <a:t>Rumus</a:t>
            </a:r>
            <a:r>
              <a:rPr lang="en-US" b="1" dirty="0" smtClean="0">
                <a:solidFill>
                  <a:schemeClr val="tx2">
                    <a:satMod val="200000"/>
                  </a:schemeClr>
                </a:solidFill>
                <a:latin typeface="Comic Sans MS" pitchFamily="64" charset="0"/>
              </a:rPr>
              <a:t> </a:t>
            </a:r>
            <a:r>
              <a:rPr lang="en-US" b="1" dirty="0" err="1" smtClean="0">
                <a:solidFill>
                  <a:schemeClr val="tx2">
                    <a:satMod val="200000"/>
                  </a:schemeClr>
                </a:solidFill>
                <a:latin typeface="Comic Sans MS" pitchFamily="64" charset="0"/>
              </a:rPr>
              <a:t>Uji</a:t>
            </a:r>
            <a:r>
              <a:rPr lang="en-US" b="1" dirty="0" smtClean="0">
                <a:solidFill>
                  <a:schemeClr val="tx2">
                    <a:satMod val="200000"/>
                  </a:schemeClr>
                </a:solidFill>
                <a:latin typeface="Comic Sans MS" pitchFamily="64" charset="0"/>
              </a:rPr>
              <a:t> Fisher</a:t>
            </a:r>
            <a:endParaRPr lang="en-US" b="1" dirty="0">
              <a:solidFill>
                <a:schemeClr val="tx2">
                  <a:satMod val="200000"/>
                </a:schemeClr>
              </a:solidFill>
              <a:latin typeface="Comic Sans MS" pitchFamily="64" charset="0"/>
            </a:endParaRPr>
          </a:p>
        </p:txBody>
      </p:sp>
      <p:sp>
        <p:nvSpPr>
          <p:cNvPr id="6" name="Rectangle 2"/>
          <p:cNvSpPr txBox="1">
            <a:spLocks noChangeArrowheads="1"/>
          </p:cNvSpPr>
          <p:nvPr/>
        </p:nvSpPr>
        <p:spPr>
          <a:xfrm>
            <a:off x="1032773" y="2294791"/>
            <a:ext cx="7772400" cy="239554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1" dirty="0" smtClean="0">
                <a:latin typeface="Comic Sans MS" pitchFamily="66" charset="0"/>
              </a:rPr>
              <a:t>     </a:t>
            </a:r>
            <a:r>
              <a:rPr lang="en-US" sz="2800" b="1" dirty="0" smtClean="0">
                <a:latin typeface="Comic Sans MS" charset="0"/>
                <a:ea typeface="Comic Sans MS" charset="0"/>
                <a:cs typeface="Comic Sans MS" charset="0"/>
              </a:rPr>
              <a:t>(</a:t>
            </a:r>
            <a:r>
              <a:rPr lang="en-US" sz="2800" b="1" dirty="0" err="1" smtClean="0">
                <a:latin typeface="Comic Sans MS" charset="0"/>
                <a:ea typeface="Comic Sans MS" charset="0"/>
                <a:cs typeface="Comic Sans MS" charset="0"/>
              </a:rPr>
              <a:t>a+b</a:t>
            </a:r>
            <a:r>
              <a:rPr lang="en-US" sz="2800" b="1" dirty="0" smtClean="0">
                <a:latin typeface="Comic Sans MS" charset="0"/>
                <a:ea typeface="Comic Sans MS" charset="0"/>
                <a:cs typeface="Comic Sans MS" charset="0"/>
              </a:rPr>
              <a:t>)! (</a:t>
            </a:r>
            <a:r>
              <a:rPr lang="en-US" sz="2800" b="1" dirty="0" err="1" smtClean="0">
                <a:latin typeface="Comic Sans MS" charset="0"/>
                <a:ea typeface="Comic Sans MS" charset="0"/>
                <a:cs typeface="Comic Sans MS" charset="0"/>
              </a:rPr>
              <a:t>c+d</a:t>
            </a:r>
            <a:r>
              <a:rPr lang="en-US" sz="2800" b="1" dirty="0" smtClean="0">
                <a:latin typeface="Comic Sans MS" charset="0"/>
                <a:ea typeface="Comic Sans MS" charset="0"/>
                <a:cs typeface="Comic Sans MS" charset="0"/>
              </a:rPr>
              <a:t>)! (</a:t>
            </a:r>
            <a:r>
              <a:rPr lang="en-US" sz="2800" b="1" dirty="0" err="1" smtClean="0">
                <a:latin typeface="Comic Sans MS" charset="0"/>
                <a:ea typeface="Comic Sans MS" charset="0"/>
                <a:cs typeface="Comic Sans MS" charset="0"/>
              </a:rPr>
              <a:t>b+d</a:t>
            </a:r>
            <a:r>
              <a:rPr lang="en-US" sz="2800" b="1" dirty="0" smtClean="0">
                <a:latin typeface="Comic Sans MS" charset="0"/>
                <a:ea typeface="Comic Sans MS" charset="0"/>
                <a:cs typeface="Comic Sans MS" charset="0"/>
              </a:rPr>
              <a:t>)! (</a:t>
            </a:r>
            <a:r>
              <a:rPr lang="en-US" sz="2800" b="1" dirty="0" err="1" smtClean="0">
                <a:latin typeface="Comic Sans MS" charset="0"/>
                <a:ea typeface="Comic Sans MS" charset="0"/>
                <a:cs typeface="Comic Sans MS" charset="0"/>
              </a:rPr>
              <a:t>a+c</a:t>
            </a:r>
            <a:r>
              <a:rPr lang="en-US" sz="2800" b="1" dirty="0" smtClean="0">
                <a:latin typeface="Comic Sans MS" charset="0"/>
                <a:ea typeface="Comic Sans MS" charset="0"/>
                <a:cs typeface="Comic Sans MS" charset="0"/>
              </a:rPr>
              <a:t>)!</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smtClean="0">
                <a:latin typeface="Comic Sans MS" charset="0"/>
                <a:ea typeface="Comic Sans MS" charset="0"/>
                <a:cs typeface="Comic Sans MS" charset="0"/>
              </a:rPr>
              <a:t>p= ---------------------</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smtClean="0">
                <a:latin typeface="Comic Sans MS" charset="0"/>
                <a:ea typeface="Comic Sans MS" charset="0"/>
                <a:cs typeface="Comic Sans MS" charset="0"/>
              </a:rPr>
              <a:t>         n! a!  b!  c!  d!  </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smtClean="0">
                <a:latin typeface="Comic Sans MS" charset="0"/>
                <a:ea typeface="Comic Sans MS" charset="0"/>
                <a:cs typeface="Comic Sans MS" charset="0"/>
              </a:rPr>
              <a:t> </a:t>
            </a:r>
          </a:p>
        </p:txBody>
      </p:sp>
    </p:spTree>
    <p:extLst>
      <p:ext uri="{BB962C8B-B14F-4D97-AF65-F5344CB8AC3E}">
        <p14:creationId xmlns:p14="http://schemas.microsoft.com/office/powerpoint/2010/main" val="849130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781050" y="517526"/>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SG" smtClean="0"/>
              <a:t>CONTOH</a:t>
            </a:r>
            <a:endParaRPr lang="en-SG" dirty="0"/>
          </a:p>
        </p:txBody>
      </p:sp>
      <p:sp>
        <p:nvSpPr>
          <p:cNvPr id="6" name="Content Placeholder 2"/>
          <p:cNvSpPr txBox="1">
            <a:spLocks/>
          </p:cNvSpPr>
          <p:nvPr/>
        </p:nvSpPr>
        <p:spPr>
          <a:xfrm>
            <a:off x="781050" y="1978025"/>
            <a:ext cx="7886700" cy="4351338"/>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algn="just"/>
            <a:r>
              <a:rPr lang="en-SG" sz="2400" smtClean="0"/>
              <a:t>Penelitian dilakukan untuk membuktikan opini yang menyatakan anak muda lebih menyukai kartu IM3 untuk kartu ponsel mereka dibandingkan dengan orang tua. Dari pengamatan yang dilakukan terhadap tujuh orang anak muda.  Lima orang menggunakan IM3 dan dua orang  tidak menggunakan kartu IM3, sedangkan pengamatan yang dilakukan terhadap  enam orang  tua, tiga orang  menggunakan kartu IM3  dan tiga orang tidak menggunakan kartu IM3. Dengan taraf signifikansi 5%  ujilah kebenaran pendapat tersebut.</a:t>
            </a:r>
            <a:endParaRPr lang="en-SG" sz="2400" dirty="0"/>
          </a:p>
        </p:txBody>
      </p:sp>
    </p:spTree>
    <p:extLst>
      <p:ext uri="{BB962C8B-B14F-4D97-AF65-F5344CB8AC3E}">
        <p14:creationId xmlns:p14="http://schemas.microsoft.com/office/powerpoint/2010/main" val="88579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457200" y="1556792"/>
            <a:ext cx="8229600" cy="4569371"/>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algn="just"/>
            <a:r>
              <a:rPr lang="en-SG" sz="2800" dirty="0" err="1" smtClean="0"/>
              <a:t>Judul</a:t>
            </a:r>
            <a:r>
              <a:rPr lang="en-SG" sz="2800" dirty="0" smtClean="0"/>
              <a:t> </a:t>
            </a:r>
            <a:r>
              <a:rPr lang="en-SG" sz="2800" dirty="0" err="1" smtClean="0"/>
              <a:t>penelitian</a:t>
            </a:r>
            <a:endParaRPr lang="en-SG" sz="2800" dirty="0" smtClean="0"/>
          </a:p>
          <a:p>
            <a:pPr algn="just">
              <a:buFont typeface="Arial"/>
              <a:buNone/>
            </a:pPr>
            <a:r>
              <a:rPr lang="en-SG" sz="2800" dirty="0" smtClean="0"/>
              <a:t>	</a:t>
            </a:r>
            <a:r>
              <a:rPr lang="en-SG" sz="2800" dirty="0" err="1" smtClean="0"/>
              <a:t>Perbedaan</a:t>
            </a:r>
            <a:r>
              <a:rPr lang="en-SG" sz="2800" dirty="0" smtClean="0"/>
              <a:t> </a:t>
            </a:r>
            <a:r>
              <a:rPr lang="en-SG" sz="2800" dirty="0" err="1" smtClean="0"/>
              <a:t>antara</a:t>
            </a:r>
            <a:r>
              <a:rPr lang="en-SG" sz="2800" dirty="0" smtClean="0"/>
              <a:t> </a:t>
            </a:r>
            <a:r>
              <a:rPr lang="en-SG" sz="2800" dirty="0" err="1" smtClean="0"/>
              <a:t>anak</a:t>
            </a:r>
            <a:r>
              <a:rPr lang="en-SG" sz="2800" dirty="0" smtClean="0"/>
              <a:t> </a:t>
            </a:r>
            <a:r>
              <a:rPr lang="en-SG" sz="2800" dirty="0" err="1" smtClean="0"/>
              <a:t>muda</a:t>
            </a:r>
            <a:r>
              <a:rPr lang="en-SG" sz="2800" dirty="0" smtClean="0"/>
              <a:t> </a:t>
            </a:r>
            <a:r>
              <a:rPr lang="en-SG" sz="2800" dirty="0" err="1" smtClean="0"/>
              <a:t>dan</a:t>
            </a:r>
            <a:r>
              <a:rPr lang="en-SG" sz="2800" dirty="0" smtClean="0"/>
              <a:t> orang </a:t>
            </a:r>
            <a:r>
              <a:rPr lang="en-SG" sz="2800" dirty="0" err="1" smtClean="0"/>
              <a:t>tua</a:t>
            </a:r>
            <a:r>
              <a:rPr lang="en-SG" sz="2800" dirty="0" smtClean="0"/>
              <a:t> </a:t>
            </a:r>
            <a:r>
              <a:rPr lang="en-SG" sz="2800" dirty="0" err="1" smtClean="0"/>
              <a:t>dalam</a:t>
            </a:r>
            <a:r>
              <a:rPr lang="en-SG" sz="2800" dirty="0" smtClean="0"/>
              <a:t> </a:t>
            </a:r>
            <a:r>
              <a:rPr lang="en-SG" sz="2800" dirty="0" err="1" smtClean="0"/>
              <a:t>memilih</a:t>
            </a:r>
            <a:r>
              <a:rPr lang="en-SG" sz="2800" dirty="0" smtClean="0"/>
              <a:t> </a:t>
            </a:r>
            <a:r>
              <a:rPr lang="en-SG" sz="2800" dirty="0" err="1" smtClean="0"/>
              <a:t>jenis</a:t>
            </a:r>
            <a:r>
              <a:rPr lang="en-SG" sz="2800" dirty="0" smtClean="0"/>
              <a:t> </a:t>
            </a:r>
            <a:r>
              <a:rPr lang="en-SG" sz="2800" dirty="0" err="1" smtClean="0"/>
              <a:t>kartu</a:t>
            </a:r>
            <a:r>
              <a:rPr lang="en-SG" sz="2800" dirty="0" smtClean="0"/>
              <a:t> </a:t>
            </a:r>
            <a:r>
              <a:rPr lang="en-SG" sz="2800" dirty="0" err="1" smtClean="0"/>
              <a:t>ponsel</a:t>
            </a:r>
            <a:endParaRPr lang="en-SG" sz="2800" dirty="0" smtClean="0"/>
          </a:p>
          <a:p>
            <a:pPr algn="just"/>
            <a:r>
              <a:rPr lang="en-SG" sz="2800" dirty="0" err="1" smtClean="0"/>
              <a:t>Variabel</a:t>
            </a:r>
            <a:endParaRPr lang="en-SG" sz="2800" dirty="0" smtClean="0"/>
          </a:p>
          <a:p>
            <a:pPr algn="just">
              <a:buFont typeface="Arial"/>
              <a:buNone/>
            </a:pPr>
            <a:r>
              <a:rPr lang="en-SG" sz="2800" dirty="0" smtClean="0"/>
              <a:t>	- </a:t>
            </a:r>
            <a:r>
              <a:rPr lang="en-SG" sz="2800" dirty="0" err="1" smtClean="0"/>
              <a:t>Variabel</a:t>
            </a:r>
            <a:r>
              <a:rPr lang="en-SG" sz="2800" dirty="0" smtClean="0"/>
              <a:t> Independent : </a:t>
            </a:r>
            <a:r>
              <a:rPr lang="en-SG" sz="2800" dirty="0" err="1" smtClean="0"/>
              <a:t>anak</a:t>
            </a:r>
            <a:r>
              <a:rPr lang="en-SG" sz="2800" dirty="0" smtClean="0"/>
              <a:t> </a:t>
            </a:r>
            <a:r>
              <a:rPr lang="en-SG" sz="2800" dirty="0" err="1" smtClean="0"/>
              <a:t>muda</a:t>
            </a:r>
            <a:r>
              <a:rPr lang="en-SG" sz="2800" dirty="0" smtClean="0"/>
              <a:t> </a:t>
            </a:r>
            <a:r>
              <a:rPr lang="en-SG" sz="2800" dirty="0" err="1" smtClean="0"/>
              <a:t>dan</a:t>
            </a:r>
            <a:r>
              <a:rPr lang="en-SG" sz="2800" dirty="0"/>
              <a:t> </a:t>
            </a:r>
            <a:r>
              <a:rPr lang="en-SG" sz="2800" dirty="0" smtClean="0"/>
              <a:t>orang </a:t>
            </a:r>
            <a:r>
              <a:rPr lang="en-SG" sz="2800" dirty="0" err="1" smtClean="0"/>
              <a:t>tua</a:t>
            </a:r>
            <a:endParaRPr lang="en-SG" sz="2800" dirty="0" smtClean="0"/>
          </a:p>
          <a:p>
            <a:pPr algn="just">
              <a:buFont typeface="Arial"/>
              <a:buNone/>
            </a:pPr>
            <a:r>
              <a:rPr lang="en-SG" sz="2800" dirty="0" smtClean="0"/>
              <a:t>	- </a:t>
            </a:r>
            <a:r>
              <a:rPr lang="en-SG" sz="2800" dirty="0" err="1" smtClean="0"/>
              <a:t>Variabel</a:t>
            </a:r>
            <a:r>
              <a:rPr lang="en-SG" sz="2800" dirty="0" smtClean="0"/>
              <a:t> dependent : </a:t>
            </a:r>
            <a:r>
              <a:rPr lang="en-SG" sz="2800" dirty="0" err="1" smtClean="0"/>
              <a:t>Jenis</a:t>
            </a:r>
            <a:r>
              <a:rPr lang="en-SG" sz="2800" dirty="0" smtClean="0"/>
              <a:t> </a:t>
            </a:r>
            <a:r>
              <a:rPr lang="en-SG" sz="2800" dirty="0" err="1" smtClean="0"/>
              <a:t>kartu</a:t>
            </a:r>
            <a:r>
              <a:rPr lang="en-SG" sz="2800" dirty="0" smtClean="0"/>
              <a:t> </a:t>
            </a:r>
            <a:r>
              <a:rPr lang="en-SG" sz="2800" dirty="0" err="1" smtClean="0"/>
              <a:t>ponsel</a:t>
            </a:r>
            <a:endParaRPr lang="en-SG" sz="2800" dirty="0"/>
          </a:p>
        </p:txBody>
      </p:sp>
    </p:spTree>
    <p:extLst>
      <p:ext uri="{BB962C8B-B14F-4D97-AF65-F5344CB8AC3E}">
        <p14:creationId xmlns:p14="http://schemas.microsoft.com/office/powerpoint/2010/main" val="963486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457200" y="1412776"/>
            <a:ext cx="8229600" cy="4713387"/>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algn="just"/>
            <a:r>
              <a:rPr lang="en-SG" sz="2800" dirty="0" err="1" smtClean="0"/>
              <a:t>Rumusan</a:t>
            </a:r>
            <a:r>
              <a:rPr lang="en-SG" sz="2800" dirty="0" smtClean="0"/>
              <a:t> </a:t>
            </a:r>
            <a:r>
              <a:rPr lang="en-SG" sz="2800" dirty="0" err="1" smtClean="0"/>
              <a:t>masalah</a:t>
            </a:r>
            <a:r>
              <a:rPr lang="en-SG" sz="2800" dirty="0" smtClean="0"/>
              <a:t> :</a:t>
            </a:r>
          </a:p>
          <a:p>
            <a:pPr algn="just">
              <a:buFont typeface="Arial"/>
              <a:buNone/>
            </a:pPr>
            <a:r>
              <a:rPr lang="en-SG" sz="2800" dirty="0" smtClean="0"/>
              <a:t>	</a:t>
            </a:r>
            <a:r>
              <a:rPr lang="en-SG" sz="2800" dirty="0" err="1" smtClean="0"/>
              <a:t>Apakah</a:t>
            </a:r>
            <a:r>
              <a:rPr lang="en-SG" sz="2800" dirty="0" smtClean="0"/>
              <a:t> </a:t>
            </a:r>
            <a:r>
              <a:rPr lang="en-SG" sz="2800" dirty="0" err="1" smtClean="0"/>
              <a:t>ada</a:t>
            </a:r>
            <a:r>
              <a:rPr lang="en-SG" sz="2800" dirty="0" smtClean="0"/>
              <a:t> </a:t>
            </a:r>
            <a:r>
              <a:rPr lang="en-SG" sz="2800" dirty="0" err="1" smtClean="0"/>
              <a:t>perbedaan</a:t>
            </a:r>
            <a:r>
              <a:rPr lang="en-SG" sz="2800" dirty="0" smtClean="0"/>
              <a:t> </a:t>
            </a:r>
            <a:r>
              <a:rPr lang="en-SG" sz="2800" dirty="0" err="1" smtClean="0"/>
              <a:t>antara</a:t>
            </a:r>
            <a:r>
              <a:rPr lang="en-SG" sz="2800" dirty="0" smtClean="0"/>
              <a:t> </a:t>
            </a:r>
            <a:r>
              <a:rPr lang="en-SG" sz="2800" dirty="0" err="1" smtClean="0"/>
              <a:t>anak</a:t>
            </a:r>
            <a:r>
              <a:rPr lang="en-SG" sz="2800" dirty="0" smtClean="0"/>
              <a:t> </a:t>
            </a:r>
            <a:r>
              <a:rPr lang="en-SG" sz="2800" dirty="0" err="1" smtClean="0"/>
              <a:t>muda</a:t>
            </a:r>
            <a:r>
              <a:rPr lang="en-SG" sz="2800" dirty="0" smtClean="0"/>
              <a:t> </a:t>
            </a:r>
            <a:r>
              <a:rPr lang="en-SG" sz="2800" dirty="0" err="1" smtClean="0"/>
              <a:t>dan</a:t>
            </a:r>
            <a:r>
              <a:rPr lang="en-SG" sz="2800" dirty="0" smtClean="0"/>
              <a:t> orang </a:t>
            </a:r>
            <a:r>
              <a:rPr lang="en-SG" sz="2800" dirty="0" err="1" smtClean="0"/>
              <a:t>tua</a:t>
            </a:r>
            <a:r>
              <a:rPr lang="en-SG" sz="2800" dirty="0" smtClean="0"/>
              <a:t> </a:t>
            </a:r>
            <a:r>
              <a:rPr lang="en-SG" sz="2800" dirty="0" err="1" smtClean="0"/>
              <a:t>dalam</a:t>
            </a:r>
            <a:r>
              <a:rPr lang="en-SG" sz="2800" dirty="0" smtClean="0"/>
              <a:t> </a:t>
            </a:r>
            <a:r>
              <a:rPr lang="en-SG" sz="2800" dirty="0" err="1" smtClean="0"/>
              <a:t>memilih</a:t>
            </a:r>
            <a:r>
              <a:rPr lang="en-SG" sz="2800" dirty="0" smtClean="0"/>
              <a:t> </a:t>
            </a:r>
            <a:r>
              <a:rPr lang="en-SG" sz="2800" dirty="0" err="1" smtClean="0"/>
              <a:t>jenis</a:t>
            </a:r>
            <a:r>
              <a:rPr lang="en-SG" sz="2800" dirty="0" smtClean="0"/>
              <a:t> </a:t>
            </a:r>
            <a:r>
              <a:rPr lang="en-SG" sz="2800" dirty="0" err="1" smtClean="0"/>
              <a:t>kartu</a:t>
            </a:r>
            <a:r>
              <a:rPr lang="en-SG" sz="2800" dirty="0" smtClean="0"/>
              <a:t> </a:t>
            </a:r>
            <a:r>
              <a:rPr lang="en-SG" sz="2800" dirty="0" err="1" smtClean="0"/>
              <a:t>ponsel</a:t>
            </a:r>
            <a:r>
              <a:rPr lang="en-SG" sz="2800" dirty="0" smtClean="0"/>
              <a:t>?</a:t>
            </a:r>
          </a:p>
          <a:p>
            <a:pPr algn="just"/>
            <a:r>
              <a:rPr lang="en-SG" sz="2800" dirty="0" err="1" smtClean="0"/>
              <a:t>Hipotesis</a:t>
            </a:r>
            <a:endParaRPr lang="en-SG" sz="2800" dirty="0" smtClean="0"/>
          </a:p>
          <a:p>
            <a:pPr algn="just">
              <a:buFont typeface="Arial"/>
              <a:buNone/>
            </a:pPr>
            <a:r>
              <a:rPr lang="en-SG" sz="2800" dirty="0" err="1" smtClean="0"/>
              <a:t>Ho</a:t>
            </a:r>
            <a:r>
              <a:rPr lang="en-SG" sz="2800" dirty="0" smtClean="0"/>
              <a:t> : </a:t>
            </a:r>
            <a:r>
              <a:rPr lang="en-SG" sz="2800" dirty="0" err="1" smtClean="0"/>
              <a:t>Tidak</a:t>
            </a:r>
            <a:r>
              <a:rPr lang="en-SG" sz="2800" dirty="0" smtClean="0"/>
              <a:t> </a:t>
            </a:r>
            <a:r>
              <a:rPr lang="en-SG" sz="2800" dirty="0" err="1" smtClean="0"/>
              <a:t>ada</a:t>
            </a:r>
            <a:r>
              <a:rPr lang="en-SG" sz="2800" dirty="0" smtClean="0"/>
              <a:t> </a:t>
            </a:r>
            <a:r>
              <a:rPr lang="en-SG" sz="2800" dirty="0" err="1" smtClean="0"/>
              <a:t>perbedaan</a:t>
            </a:r>
            <a:r>
              <a:rPr lang="en-SG" sz="2800" dirty="0" smtClean="0"/>
              <a:t> </a:t>
            </a:r>
            <a:r>
              <a:rPr lang="en-SG" sz="2800" dirty="0" err="1" smtClean="0"/>
              <a:t>antara</a:t>
            </a:r>
            <a:r>
              <a:rPr lang="en-SG" sz="2800" dirty="0" smtClean="0"/>
              <a:t> </a:t>
            </a:r>
            <a:r>
              <a:rPr lang="en-SG" sz="2800" dirty="0" err="1" smtClean="0"/>
              <a:t>anak</a:t>
            </a:r>
            <a:r>
              <a:rPr lang="en-SG" sz="2800" dirty="0" smtClean="0"/>
              <a:t> </a:t>
            </a:r>
            <a:r>
              <a:rPr lang="en-SG" sz="2800" dirty="0" err="1" smtClean="0"/>
              <a:t>muda</a:t>
            </a:r>
            <a:r>
              <a:rPr lang="en-SG" sz="2800" dirty="0" smtClean="0"/>
              <a:t> </a:t>
            </a:r>
            <a:r>
              <a:rPr lang="en-SG" sz="2800" dirty="0" err="1" smtClean="0"/>
              <a:t>dan</a:t>
            </a:r>
            <a:r>
              <a:rPr lang="en-SG" sz="2800" dirty="0" smtClean="0"/>
              <a:t> orang </a:t>
            </a:r>
            <a:r>
              <a:rPr lang="en-SG" sz="2800" dirty="0" err="1" smtClean="0"/>
              <a:t>tua</a:t>
            </a:r>
            <a:r>
              <a:rPr lang="en-SG" sz="2800" dirty="0" smtClean="0"/>
              <a:t> </a:t>
            </a:r>
            <a:r>
              <a:rPr lang="en-SG" sz="2800" dirty="0" err="1" smtClean="0"/>
              <a:t>dalam</a:t>
            </a:r>
            <a:r>
              <a:rPr lang="en-SG" sz="2800" dirty="0" smtClean="0"/>
              <a:t> </a:t>
            </a:r>
            <a:r>
              <a:rPr lang="en-SG" sz="2800" dirty="0" err="1" smtClean="0"/>
              <a:t>memilih</a:t>
            </a:r>
            <a:r>
              <a:rPr lang="en-SG" sz="2800" dirty="0" smtClean="0"/>
              <a:t> </a:t>
            </a:r>
            <a:r>
              <a:rPr lang="en-SG" sz="2800" dirty="0" err="1" smtClean="0"/>
              <a:t>jenis</a:t>
            </a:r>
            <a:r>
              <a:rPr lang="en-SG" sz="2800" dirty="0" smtClean="0"/>
              <a:t> </a:t>
            </a:r>
            <a:r>
              <a:rPr lang="en-SG" sz="2800" dirty="0" err="1" smtClean="0"/>
              <a:t>kartu</a:t>
            </a:r>
            <a:r>
              <a:rPr lang="en-SG" sz="2800" dirty="0" smtClean="0"/>
              <a:t> </a:t>
            </a:r>
            <a:r>
              <a:rPr lang="en-SG" sz="2800" dirty="0" err="1" smtClean="0"/>
              <a:t>ponsel</a:t>
            </a:r>
            <a:endParaRPr lang="en-SG" sz="2800" dirty="0" smtClean="0"/>
          </a:p>
          <a:p>
            <a:pPr algn="just">
              <a:buFont typeface="Arial"/>
              <a:buNone/>
            </a:pPr>
            <a:r>
              <a:rPr lang="en-SG" sz="2800" dirty="0" smtClean="0"/>
              <a:t>Ha : Ada </a:t>
            </a:r>
            <a:r>
              <a:rPr lang="en-SG" sz="2800" dirty="0" err="1" smtClean="0"/>
              <a:t>perbedaan</a:t>
            </a:r>
            <a:r>
              <a:rPr lang="en-SG" sz="2800" dirty="0" smtClean="0"/>
              <a:t> </a:t>
            </a:r>
            <a:r>
              <a:rPr lang="en-SG" sz="2800" dirty="0" err="1" smtClean="0"/>
              <a:t>antara</a:t>
            </a:r>
            <a:r>
              <a:rPr lang="en-SG" sz="2800" dirty="0" smtClean="0"/>
              <a:t> </a:t>
            </a:r>
            <a:r>
              <a:rPr lang="en-SG" sz="2800" dirty="0" err="1" smtClean="0"/>
              <a:t>anak</a:t>
            </a:r>
            <a:r>
              <a:rPr lang="en-SG" sz="2800" dirty="0" smtClean="0"/>
              <a:t> </a:t>
            </a:r>
            <a:r>
              <a:rPr lang="en-SG" sz="2800" dirty="0" err="1" smtClean="0"/>
              <a:t>muda</a:t>
            </a:r>
            <a:r>
              <a:rPr lang="en-SG" sz="2800" dirty="0" smtClean="0"/>
              <a:t> orang </a:t>
            </a:r>
            <a:r>
              <a:rPr lang="en-SG" sz="2800" dirty="0" err="1" smtClean="0"/>
              <a:t>tua</a:t>
            </a:r>
            <a:r>
              <a:rPr lang="en-SG" sz="2800" dirty="0" smtClean="0"/>
              <a:t> </a:t>
            </a:r>
            <a:r>
              <a:rPr lang="en-SG" sz="2800" dirty="0" err="1" smtClean="0"/>
              <a:t>dalm</a:t>
            </a:r>
            <a:r>
              <a:rPr lang="en-SG" sz="2800" dirty="0" smtClean="0"/>
              <a:t> </a:t>
            </a:r>
            <a:r>
              <a:rPr lang="en-SG" sz="2800" dirty="0" err="1" smtClean="0"/>
              <a:t>memilih</a:t>
            </a:r>
            <a:r>
              <a:rPr lang="en-SG" sz="2800" dirty="0" smtClean="0"/>
              <a:t> </a:t>
            </a:r>
            <a:r>
              <a:rPr lang="en-SG" sz="2800" dirty="0" err="1" smtClean="0"/>
              <a:t>jenis</a:t>
            </a:r>
            <a:r>
              <a:rPr lang="en-SG" sz="2800" dirty="0" smtClean="0"/>
              <a:t> </a:t>
            </a:r>
            <a:r>
              <a:rPr lang="en-SG" sz="2800" dirty="0" err="1" smtClean="0"/>
              <a:t>kartu</a:t>
            </a:r>
            <a:r>
              <a:rPr lang="en-SG" sz="2800" dirty="0" smtClean="0"/>
              <a:t> </a:t>
            </a:r>
            <a:r>
              <a:rPr lang="en-SG" sz="2800" dirty="0" err="1" smtClean="0"/>
              <a:t>ponsel</a:t>
            </a:r>
            <a:endParaRPr lang="en-SG" sz="2800" dirty="0"/>
          </a:p>
        </p:txBody>
      </p:sp>
    </p:spTree>
    <p:extLst>
      <p:ext uri="{BB962C8B-B14F-4D97-AF65-F5344CB8AC3E}">
        <p14:creationId xmlns:p14="http://schemas.microsoft.com/office/powerpoint/2010/main" val="1467388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28650" y="730252"/>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SG" sz="3600" smtClean="0"/>
              <a:t>MEMBUAT TABEL PENOLONG</a:t>
            </a:r>
            <a:endParaRPr lang="en-SG" sz="3600" dirty="0"/>
          </a:p>
        </p:txBody>
      </p:sp>
      <p:graphicFrame>
        <p:nvGraphicFramePr>
          <p:cNvPr id="6" name="Content Placeholder 3"/>
          <p:cNvGraphicFramePr>
            <a:graphicFrameLocks/>
          </p:cNvGraphicFramePr>
          <p:nvPr>
            <p:extLst>
              <p:ext uri="{D42A27DB-BD31-4B8C-83A1-F6EECF244321}">
                <p14:modId xmlns:p14="http://schemas.microsoft.com/office/powerpoint/2010/main" val="2138899090"/>
              </p:ext>
            </p:extLst>
          </p:nvPr>
        </p:nvGraphicFramePr>
        <p:xfrm>
          <a:off x="642910" y="2079614"/>
          <a:ext cx="8072496" cy="3929075"/>
        </p:xfrm>
        <a:graphic>
          <a:graphicData uri="http://schemas.openxmlformats.org/drawingml/2006/table">
            <a:tbl>
              <a:tblPr firstRow="1" bandRow="1">
                <a:tableStyleId>{00A15C55-8517-42AA-B614-E9B94910E393}</a:tableStyleId>
              </a:tblPr>
              <a:tblGrid>
                <a:gridCol w="2018124">
                  <a:extLst>
                    <a:ext uri="{9D8B030D-6E8A-4147-A177-3AD203B41FA5}">
                      <a16:colId xmlns:a16="http://schemas.microsoft.com/office/drawing/2014/main" xmlns="" val="20000"/>
                    </a:ext>
                  </a:extLst>
                </a:gridCol>
                <a:gridCol w="2018124">
                  <a:extLst>
                    <a:ext uri="{9D8B030D-6E8A-4147-A177-3AD203B41FA5}">
                      <a16:colId xmlns:a16="http://schemas.microsoft.com/office/drawing/2014/main" xmlns="" val="20001"/>
                    </a:ext>
                  </a:extLst>
                </a:gridCol>
                <a:gridCol w="2018124">
                  <a:extLst>
                    <a:ext uri="{9D8B030D-6E8A-4147-A177-3AD203B41FA5}">
                      <a16:colId xmlns:a16="http://schemas.microsoft.com/office/drawing/2014/main" xmlns="" val="20002"/>
                    </a:ext>
                  </a:extLst>
                </a:gridCol>
                <a:gridCol w="2018124">
                  <a:extLst>
                    <a:ext uri="{9D8B030D-6E8A-4147-A177-3AD203B41FA5}">
                      <a16:colId xmlns:a16="http://schemas.microsoft.com/office/drawing/2014/main" xmlns="" val="20003"/>
                    </a:ext>
                  </a:extLst>
                </a:gridCol>
              </a:tblGrid>
              <a:tr h="785815">
                <a:tc rowSpan="2">
                  <a:txBody>
                    <a:bodyPr/>
                    <a:lstStyle/>
                    <a:p>
                      <a:pPr marL="457200" algn="just">
                        <a:lnSpc>
                          <a:spcPct val="150000"/>
                        </a:lnSpc>
                        <a:spcAft>
                          <a:spcPts val="0"/>
                        </a:spcAft>
                      </a:pPr>
                      <a:r>
                        <a:rPr lang="en-US" sz="2400" dirty="0" err="1"/>
                        <a:t>Sampel</a:t>
                      </a:r>
                      <a:endParaRPr lang="en-SG" sz="2400" dirty="0">
                        <a:solidFill>
                          <a:schemeClr val="tx1"/>
                        </a:solidFill>
                        <a:latin typeface="Arial" pitchFamily="34" charset="0"/>
                        <a:ea typeface="Calibri"/>
                        <a:cs typeface="Arial" pitchFamily="34" charset="0"/>
                      </a:endParaRPr>
                    </a:p>
                  </a:txBody>
                  <a:tcPr marL="68580" marR="68580" marT="0" marB="0" anchor="ctr"/>
                </a:tc>
                <a:tc gridSpan="2">
                  <a:txBody>
                    <a:bodyPr/>
                    <a:lstStyle/>
                    <a:p>
                      <a:pPr marL="457200" algn="ctr">
                        <a:lnSpc>
                          <a:spcPct val="150000"/>
                        </a:lnSpc>
                        <a:spcAft>
                          <a:spcPts val="0"/>
                        </a:spcAft>
                      </a:pPr>
                      <a:r>
                        <a:rPr lang="en-US" sz="2400" dirty="0" err="1" smtClean="0"/>
                        <a:t>Menggunakan</a:t>
                      </a:r>
                      <a:r>
                        <a:rPr lang="en-US" sz="2400" dirty="0" smtClean="0"/>
                        <a:t> </a:t>
                      </a:r>
                      <a:r>
                        <a:rPr lang="en-US" sz="2400" dirty="0" err="1" smtClean="0"/>
                        <a:t>kartu</a:t>
                      </a:r>
                      <a:r>
                        <a:rPr lang="en-US" sz="2400" dirty="0" smtClean="0"/>
                        <a:t> IM3</a:t>
                      </a:r>
                      <a:endParaRPr lang="en-SG" sz="2400" dirty="0">
                        <a:solidFill>
                          <a:schemeClr val="tx1"/>
                        </a:solidFill>
                        <a:latin typeface="Arial" pitchFamily="34" charset="0"/>
                        <a:ea typeface="Calibri"/>
                        <a:cs typeface="Arial" pitchFamily="34" charset="0"/>
                      </a:endParaRPr>
                    </a:p>
                  </a:txBody>
                  <a:tcPr marL="68580" marR="68580" marT="0" marB="0" anchor="ctr"/>
                </a:tc>
                <a:tc hMerge="1">
                  <a:txBody>
                    <a:bodyPr/>
                    <a:lstStyle/>
                    <a:p>
                      <a:endParaRPr lang="en-SG"/>
                    </a:p>
                  </a:txBody>
                  <a:tcPr/>
                </a:tc>
                <a:tc rowSpan="2">
                  <a:txBody>
                    <a:bodyPr/>
                    <a:lstStyle/>
                    <a:p>
                      <a:pPr marL="457200" algn="just">
                        <a:lnSpc>
                          <a:spcPct val="150000"/>
                        </a:lnSpc>
                        <a:spcAft>
                          <a:spcPts val="0"/>
                        </a:spcAft>
                      </a:pPr>
                      <a:r>
                        <a:rPr lang="en-US" sz="2400" dirty="0" err="1"/>
                        <a:t>Jumlah</a:t>
                      </a:r>
                      <a:r>
                        <a:rPr lang="en-US" sz="2400" dirty="0"/>
                        <a:t> </a:t>
                      </a:r>
                      <a:r>
                        <a:rPr lang="en-US" sz="2400" dirty="0" err="1"/>
                        <a:t>Sampel</a:t>
                      </a:r>
                      <a:endParaRPr lang="en-SG" sz="2400" dirty="0">
                        <a:solidFill>
                          <a:schemeClr val="tx1"/>
                        </a:solidFill>
                        <a:latin typeface="Arial" pitchFamily="34" charset="0"/>
                        <a:ea typeface="Calibri"/>
                        <a:cs typeface="Arial" pitchFamily="34" charset="0"/>
                      </a:endParaRPr>
                    </a:p>
                  </a:txBody>
                  <a:tcPr marL="68580" marR="68580" marT="0" marB="0" anchor="ctr"/>
                </a:tc>
                <a:extLst>
                  <a:ext uri="{0D108BD9-81ED-4DB2-BD59-A6C34878D82A}">
                    <a16:rowId xmlns:a16="http://schemas.microsoft.com/office/drawing/2014/main" xmlns="" val="10000"/>
                  </a:ext>
                </a:extLst>
              </a:tr>
              <a:tr h="785815">
                <a:tc vMerge="1">
                  <a:txBody>
                    <a:bodyPr/>
                    <a:lstStyle/>
                    <a:p>
                      <a:endParaRPr lang="en-SG"/>
                    </a:p>
                  </a:txBody>
                  <a:tcPr/>
                </a:tc>
                <a:tc>
                  <a:txBody>
                    <a:bodyPr/>
                    <a:lstStyle/>
                    <a:p>
                      <a:pPr marL="457200" algn="just">
                        <a:lnSpc>
                          <a:spcPct val="150000"/>
                        </a:lnSpc>
                        <a:spcAft>
                          <a:spcPts val="0"/>
                        </a:spcAft>
                      </a:pPr>
                      <a:r>
                        <a:rPr lang="en-US" sz="2400" dirty="0" err="1" smtClean="0"/>
                        <a:t>Ya</a:t>
                      </a:r>
                      <a:endParaRPr lang="en-SG" sz="2400" dirty="0">
                        <a:solidFill>
                          <a:schemeClr val="tx1"/>
                        </a:solidFill>
                        <a:latin typeface="Arial" pitchFamily="34" charset="0"/>
                        <a:ea typeface="Calibri"/>
                        <a:cs typeface="Arial" pitchFamily="34" charset="0"/>
                      </a:endParaRPr>
                    </a:p>
                  </a:txBody>
                  <a:tcPr marL="68580" marR="68580" marT="0" marB="0" anchor="ctr"/>
                </a:tc>
                <a:tc>
                  <a:txBody>
                    <a:bodyPr/>
                    <a:lstStyle/>
                    <a:p>
                      <a:pPr marL="457200" algn="just">
                        <a:lnSpc>
                          <a:spcPct val="150000"/>
                        </a:lnSpc>
                        <a:spcAft>
                          <a:spcPts val="0"/>
                        </a:spcAft>
                      </a:pPr>
                      <a:r>
                        <a:rPr lang="en-US" sz="2400" dirty="0" err="1" smtClean="0"/>
                        <a:t>Tidak</a:t>
                      </a:r>
                      <a:endParaRPr lang="en-SG" sz="2400" dirty="0">
                        <a:solidFill>
                          <a:schemeClr val="tx1"/>
                        </a:solidFill>
                        <a:latin typeface="Arial" pitchFamily="34" charset="0"/>
                        <a:ea typeface="Calibri"/>
                        <a:cs typeface="Arial" pitchFamily="34" charset="0"/>
                      </a:endParaRPr>
                    </a:p>
                  </a:txBody>
                  <a:tcPr marL="68580" marR="68580" marT="0" marB="0" anchor="ctr"/>
                </a:tc>
                <a:tc vMerge="1">
                  <a:txBody>
                    <a:bodyPr/>
                    <a:lstStyle/>
                    <a:p>
                      <a:endParaRPr lang="en-SG"/>
                    </a:p>
                  </a:txBody>
                  <a:tcPr/>
                </a:tc>
                <a:extLst>
                  <a:ext uri="{0D108BD9-81ED-4DB2-BD59-A6C34878D82A}">
                    <a16:rowId xmlns:a16="http://schemas.microsoft.com/office/drawing/2014/main" xmlns="" val="10001"/>
                  </a:ext>
                </a:extLst>
              </a:tr>
              <a:tr h="785815">
                <a:tc>
                  <a:txBody>
                    <a:bodyPr/>
                    <a:lstStyle/>
                    <a:p>
                      <a:pPr marL="457200" algn="just">
                        <a:lnSpc>
                          <a:spcPct val="150000"/>
                        </a:lnSpc>
                        <a:spcAft>
                          <a:spcPts val="0"/>
                        </a:spcAft>
                      </a:pPr>
                      <a:r>
                        <a:rPr lang="en-US" sz="2400" dirty="0" err="1" smtClean="0"/>
                        <a:t>Anak</a:t>
                      </a:r>
                      <a:r>
                        <a:rPr lang="en-US" sz="2400" dirty="0" smtClean="0"/>
                        <a:t> </a:t>
                      </a:r>
                      <a:r>
                        <a:rPr lang="en-US" sz="2400" dirty="0" err="1" smtClean="0"/>
                        <a:t>muda</a:t>
                      </a:r>
                      <a:endParaRPr lang="en-SG" sz="2400" dirty="0">
                        <a:solidFill>
                          <a:schemeClr val="tx1"/>
                        </a:solidFill>
                        <a:latin typeface="Arial" pitchFamily="34" charset="0"/>
                        <a:ea typeface="Calibri"/>
                        <a:cs typeface="Arial" pitchFamily="34" charset="0"/>
                      </a:endParaRPr>
                    </a:p>
                  </a:txBody>
                  <a:tcPr marL="68580" marR="68580" marT="0" marB="0"/>
                </a:tc>
                <a:tc>
                  <a:txBody>
                    <a:bodyPr/>
                    <a:lstStyle/>
                    <a:p>
                      <a:pPr marL="457200" algn="just">
                        <a:lnSpc>
                          <a:spcPct val="150000"/>
                        </a:lnSpc>
                        <a:spcAft>
                          <a:spcPts val="0"/>
                        </a:spcAft>
                      </a:pPr>
                      <a:r>
                        <a:rPr lang="en-SG" sz="2400" dirty="0" smtClean="0">
                          <a:solidFill>
                            <a:schemeClr val="tx1"/>
                          </a:solidFill>
                          <a:latin typeface="Arial" pitchFamily="34" charset="0"/>
                          <a:ea typeface="Calibri"/>
                          <a:cs typeface="Arial" pitchFamily="34" charset="0"/>
                        </a:rPr>
                        <a:t>5</a:t>
                      </a:r>
                      <a:endParaRPr lang="en-SG" sz="2400" dirty="0">
                        <a:solidFill>
                          <a:schemeClr val="tx1"/>
                        </a:solidFill>
                        <a:latin typeface="Arial" pitchFamily="34" charset="0"/>
                        <a:ea typeface="Calibri"/>
                        <a:cs typeface="Arial" pitchFamily="34" charset="0"/>
                      </a:endParaRPr>
                    </a:p>
                  </a:txBody>
                  <a:tcPr marL="68580" marR="68580" marT="0" marB="0"/>
                </a:tc>
                <a:tc>
                  <a:txBody>
                    <a:bodyPr/>
                    <a:lstStyle/>
                    <a:p>
                      <a:pPr marL="457200" algn="just">
                        <a:lnSpc>
                          <a:spcPct val="150000"/>
                        </a:lnSpc>
                        <a:spcAft>
                          <a:spcPts val="0"/>
                        </a:spcAft>
                      </a:pPr>
                      <a:r>
                        <a:rPr lang="en-SG" sz="2400" dirty="0" smtClean="0">
                          <a:solidFill>
                            <a:schemeClr val="tx1"/>
                          </a:solidFill>
                          <a:latin typeface="Arial" pitchFamily="34" charset="0"/>
                          <a:ea typeface="Calibri"/>
                          <a:cs typeface="Arial" pitchFamily="34" charset="0"/>
                        </a:rPr>
                        <a:t>2</a:t>
                      </a:r>
                      <a:endParaRPr lang="en-SG" sz="2400" dirty="0">
                        <a:solidFill>
                          <a:schemeClr val="tx1"/>
                        </a:solidFill>
                        <a:latin typeface="Arial" pitchFamily="34" charset="0"/>
                        <a:ea typeface="Calibri"/>
                        <a:cs typeface="Arial" pitchFamily="34" charset="0"/>
                      </a:endParaRPr>
                    </a:p>
                  </a:txBody>
                  <a:tcPr marL="68580" marR="68580" marT="0" marB="0"/>
                </a:tc>
                <a:tc>
                  <a:txBody>
                    <a:bodyPr/>
                    <a:lstStyle/>
                    <a:p>
                      <a:pPr marL="457200" algn="just">
                        <a:lnSpc>
                          <a:spcPct val="150000"/>
                        </a:lnSpc>
                        <a:spcAft>
                          <a:spcPts val="0"/>
                        </a:spcAft>
                      </a:pPr>
                      <a:r>
                        <a:rPr lang="en-US" sz="2400" dirty="0" smtClean="0"/>
                        <a:t>7</a:t>
                      </a:r>
                      <a:endParaRPr lang="en-SG" sz="2400" dirty="0">
                        <a:solidFill>
                          <a:schemeClr val="tx1"/>
                        </a:solidFill>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xmlns="" val="10002"/>
                  </a:ext>
                </a:extLst>
              </a:tr>
              <a:tr h="785815">
                <a:tc>
                  <a:txBody>
                    <a:bodyPr/>
                    <a:lstStyle/>
                    <a:p>
                      <a:pPr marL="457200" algn="just">
                        <a:lnSpc>
                          <a:spcPct val="150000"/>
                        </a:lnSpc>
                        <a:spcAft>
                          <a:spcPts val="0"/>
                        </a:spcAft>
                      </a:pPr>
                      <a:r>
                        <a:rPr lang="en-US" sz="2400" dirty="0" err="1" smtClean="0"/>
                        <a:t>Orang</a:t>
                      </a:r>
                      <a:r>
                        <a:rPr lang="en-US" sz="2400" dirty="0" smtClean="0"/>
                        <a:t> </a:t>
                      </a:r>
                      <a:r>
                        <a:rPr lang="en-US" sz="2400" dirty="0" err="1" smtClean="0"/>
                        <a:t>tua</a:t>
                      </a:r>
                      <a:endParaRPr lang="en-SG" sz="2400" dirty="0">
                        <a:solidFill>
                          <a:schemeClr val="tx1"/>
                        </a:solidFill>
                        <a:latin typeface="Arial" pitchFamily="34" charset="0"/>
                        <a:ea typeface="Calibri"/>
                        <a:cs typeface="Arial" pitchFamily="34" charset="0"/>
                      </a:endParaRPr>
                    </a:p>
                  </a:txBody>
                  <a:tcPr marL="68580" marR="68580" marT="0" marB="0"/>
                </a:tc>
                <a:tc>
                  <a:txBody>
                    <a:bodyPr/>
                    <a:lstStyle/>
                    <a:p>
                      <a:pPr marL="457200" algn="just">
                        <a:lnSpc>
                          <a:spcPct val="150000"/>
                        </a:lnSpc>
                        <a:spcAft>
                          <a:spcPts val="0"/>
                        </a:spcAft>
                      </a:pPr>
                      <a:r>
                        <a:rPr lang="en-SG" sz="2400" dirty="0" smtClean="0">
                          <a:solidFill>
                            <a:schemeClr val="tx1"/>
                          </a:solidFill>
                          <a:latin typeface="Arial" pitchFamily="34" charset="0"/>
                          <a:ea typeface="Calibri"/>
                          <a:cs typeface="Arial" pitchFamily="34" charset="0"/>
                        </a:rPr>
                        <a:t>3</a:t>
                      </a:r>
                      <a:endParaRPr lang="en-SG" sz="2400" dirty="0">
                        <a:solidFill>
                          <a:schemeClr val="tx1"/>
                        </a:solidFill>
                        <a:latin typeface="Arial" pitchFamily="34" charset="0"/>
                        <a:ea typeface="Calibri"/>
                        <a:cs typeface="Arial" pitchFamily="34" charset="0"/>
                      </a:endParaRPr>
                    </a:p>
                  </a:txBody>
                  <a:tcPr marL="68580" marR="68580" marT="0" marB="0"/>
                </a:tc>
                <a:tc>
                  <a:txBody>
                    <a:bodyPr/>
                    <a:lstStyle/>
                    <a:p>
                      <a:pPr marL="457200" algn="just">
                        <a:lnSpc>
                          <a:spcPct val="150000"/>
                        </a:lnSpc>
                        <a:spcAft>
                          <a:spcPts val="0"/>
                        </a:spcAft>
                      </a:pPr>
                      <a:r>
                        <a:rPr lang="en-SG" sz="2400" dirty="0" smtClean="0">
                          <a:solidFill>
                            <a:schemeClr val="tx1"/>
                          </a:solidFill>
                          <a:latin typeface="Arial" pitchFamily="34" charset="0"/>
                          <a:ea typeface="Calibri"/>
                          <a:cs typeface="Arial" pitchFamily="34" charset="0"/>
                        </a:rPr>
                        <a:t>3</a:t>
                      </a:r>
                      <a:endParaRPr lang="en-SG" sz="2400" dirty="0">
                        <a:solidFill>
                          <a:schemeClr val="tx1"/>
                        </a:solidFill>
                        <a:latin typeface="Arial" pitchFamily="34" charset="0"/>
                        <a:ea typeface="Calibri"/>
                        <a:cs typeface="Arial" pitchFamily="34" charset="0"/>
                      </a:endParaRPr>
                    </a:p>
                  </a:txBody>
                  <a:tcPr marL="68580" marR="68580" marT="0" marB="0"/>
                </a:tc>
                <a:tc>
                  <a:txBody>
                    <a:bodyPr/>
                    <a:lstStyle/>
                    <a:p>
                      <a:pPr marL="457200" algn="just">
                        <a:lnSpc>
                          <a:spcPct val="150000"/>
                        </a:lnSpc>
                        <a:spcAft>
                          <a:spcPts val="0"/>
                        </a:spcAft>
                      </a:pPr>
                      <a:r>
                        <a:rPr lang="en-US" sz="2400" dirty="0" smtClean="0"/>
                        <a:t>6</a:t>
                      </a:r>
                      <a:endParaRPr lang="en-SG" sz="2400" dirty="0">
                        <a:solidFill>
                          <a:schemeClr val="tx1"/>
                        </a:solidFill>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xmlns="" val="10003"/>
                  </a:ext>
                </a:extLst>
              </a:tr>
              <a:tr h="785815">
                <a:tc>
                  <a:txBody>
                    <a:bodyPr/>
                    <a:lstStyle/>
                    <a:p>
                      <a:pPr marL="457200" algn="just">
                        <a:lnSpc>
                          <a:spcPct val="150000"/>
                        </a:lnSpc>
                        <a:spcAft>
                          <a:spcPts val="0"/>
                        </a:spcAft>
                      </a:pPr>
                      <a:r>
                        <a:rPr lang="en-US" sz="2400"/>
                        <a:t>Jumlah</a:t>
                      </a:r>
                      <a:endParaRPr lang="en-SG" sz="2400">
                        <a:solidFill>
                          <a:schemeClr val="tx1"/>
                        </a:solidFill>
                        <a:latin typeface="Arial" pitchFamily="34" charset="0"/>
                        <a:ea typeface="Calibri"/>
                        <a:cs typeface="Arial" pitchFamily="34" charset="0"/>
                      </a:endParaRPr>
                    </a:p>
                  </a:txBody>
                  <a:tcPr marL="68580" marR="68580" marT="0" marB="0"/>
                </a:tc>
                <a:tc>
                  <a:txBody>
                    <a:bodyPr/>
                    <a:lstStyle/>
                    <a:p>
                      <a:pPr marL="457200" algn="just">
                        <a:lnSpc>
                          <a:spcPct val="150000"/>
                        </a:lnSpc>
                        <a:spcAft>
                          <a:spcPts val="0"/>
                        </a:spcAft>
                      </a:pPr>
                      <a:r>
                        <a:rPr lang="en-SG" sz="2400" dirty="0" smtClean="0">
                          <a:solidFill>
                            <a:schemeClr val="tx1"/>
                          </a:solidFill>
                          <a:latin typeface="Arial" pitchFamily="34" charset="0"/>
                          <a:ea typeface="Calibri"/>
                          <a:cs typeface="Arial" pitchFamily="34" charset="0"/>
                        </a:rPr>
                        <a:t>8</a:t>
                      </a:r>
                      <a:endParaRPr lang="en-SG" sz="2400" dirty="0">
                        <a:solidFill>
                          <a:schemeClr val="tx1"/>
                        </a:solidFill>
                        <a:latin typeface="Arial" pitchFamily="34" charset="0"/>
                        <a:ea typeface="Calibri"/>
                        <a:cs typeface="Arial" pitchFamily="34" charset="0"/>
                      </a:endParaRPr>
                    </a:p>
                  </a:txBody>
                  <a:tcPr marL="68580" marR="68580" marT="0" marB="0"/>
                </a:tc>
                <a:tc>
                  <a:txBody>
                    <a:bodyPr/>
                    <a:lstStyle/>
                    <a:p>
                      <a:pPr marL="457200" algn="just">
                        <a:lnSpc>
                          <a:spcPct val="150000"/>
                        </a:lnSpc>
                        <a:spcAft>
                          <a:spcPts val="0"/>
                        </a:spcAft>
                      </a:pPr>
                      <a:r>
                        <a:rPr lang="en-SG" sz="2400" dirty="0" smtClean="0">
                          <a:solidFill>
                            <a:schemeClr val="tx1"/>
                          </a:solidFill>
                          <a:latin typeface="Arial" pitchFamily="34" charset="0"/>
                          <a:ea typeface="Calibri"/>
                          <a:cs typeface="Arial" pitchFamily="34" charset="0"/>
                        </a:rPr>
                        <a:t>5</a:t>
                      </a:r>
                      <a:endParaRPr lang="en-SG" sz="2400" dirty="0">
                        <a:solidFill>
                          <a:schemeClr val="tx1"/>
                        </a:solidFill>
                        <a:latin typeface="Arial" pitchFamily="34" charset="0"/>
                        <a:ea typeface="Calibri"/>
                        <a:cs typeface="Arial" pitchFamily="34" charset="0"/>
                      </a:endParaRPr>
                    </a:p>
                  </a:txBody>
                  <a:tcPr marL="68580" marR="68580" marT="0" marB="0"/>
                </a:tc>
                <a:tc>
                  <a:txBody>
                    <a:bodyPr/>
                    <a:lstStyle/>
                    <a:p>
                      <a:pPr marL="457200" algn="just">
                        <a:lnSpc>
                          <a:spcPct val="150000"/>
                        </a:lnSpc>
                        <a:spcAft>
                          <a:spcPts val="0"/>
                        </a:spcAft>
                      </a:pPr>
                      <a:r>
                        <a:rPr lang="en-US" sz="2400" dirty="0" smtClean="0"/>
                        <a:t>13</a:t>
                      </a:r>
                      <a:endParaRPr lang="en-SG" sz="2400" dirty="0">
                        <a:solidFill>
                          <a:schemeClr val="tx1"/>
                        </a:solidFill>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795723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SG" smtClean="0"/>
              <a:t>MENGHITUNG NILAI P</a:t>
            </a:r>
            <a:endParaRPr lang="en-SG" dirty="0"/>
          </a:p>
        </p:txBody>
      </p:sp>
      <p:graphicFrame>
        <p:nvGraphicFramePr>
          <p:cNvPr id="6" name="Object 5"/>
          <p:cNvGraphicFramePr>
            <a:graphicFrameLocks noChangeAspect="1"/>
          </p:cNvGraphicFramePr>
          <p:nvPr>
            <p:extLst>
              <p:ext uri="{D42A27DB-BD31-4B8C-83A1-F6EECF244321}">
                <p14:modId xmlns:p14="http://schemas.microsoft.com/office/powerpoint/2010/main" val="1716796417"/>
              </p:ext>
            </p:extLst>
          </p:nvPr>
        </p:nvGraphicFramePr>
        <p:xfrm>
          <a:off x="1255713" y="1825625"/>
          <a:ext cx="4132262" cy="776288"/>
        </p:xfrm>
        <a:graphic>
          <a:graphicData uri="http://schemas.openxmlformats.org/presentationml/2006/ole">
            <mc:AlternateContent xmlns:mc="http://schemas.openxmlformats.org/markup-compatibility/2006">
              <mc:Choice xmlns:v="urn:schemas-microsoft-com:vml" Requires="v">
                <p:oleObj spid="_x0000_s2057" name="Equation" r:id="rId4" imgW="2095200" imgH="393480" progId="Equation.3">
                  <p:embed/>
                </p:oleObj>
              </mc:Choice>
              <mc:Fallback>
                <p:oleObj name="Equation" r:id="rId4" imgW="2095200" imgH="393480" progId="Equation.3">
                  <p:embed/>
                  <p:pic>
                    <p:nvPicPr>
                      <p:cNvPr id="0" name=""/>
                      <p:cNvPicPr>
                        <a:picLocks noChangeAspect="1" noChangeArrowheads="1"/>
                      </p:cNvPicPr>
                      <p:nvPr/>
                    </p:nvPicPr>
                    <p:blipFill>
                      <a:blip r:embed="rId5"/>
                      <a:srcRect/>
                      <a:stretch>
                        <a:fillRect/>
                      </a:stretch>
                    </p:blipFill>
                    <p:spPr bwMode="auto">
                      <a:xfrm>
                        <a:off x="1255713" y="1825625"/>
                        <a:ext cx="4132262" cy="776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1214414" y="2857496"/>
          <a:ext cx="5021263" cy="919163"/>
        </p:xfrm>
        <a:graphic>
          <a:graphicData uri="http://schemas.openxmlformats.org/presentationml/2006/ole">
            <mc:AlternateContent xmlns:mc="http://schemas.openxmlformats.org/markup-compatibility/2006">
              <mc:Choice xmlns:v="urn:schemas-microsoft-com:vml" Requires="v">
                <p:oleObj spid="_x0000_s2058" name="Equation" r:id="rId6" imgW="2031840" imgH="393480" progId="Equation.3">
                  <p:embed/>
                </p:oleObj>
              </mc:Choice>
              <mc:Fallback>
                <p:oleObj name="Equation" r:id="rId6" imgW="2031840" imgH="393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14414" y="2857496"/>
                        <a:ext cx="5021263" cy="919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1000125" y="4071938"/>
          <a:ext cx="4618038" cy="912812"/>
        </p:xfrm>
        <a:graphic>
          <a:graphicData uri="http://schemas.openxmlformats.org/presentationml/2006/ole">
            <mc:AlternateContent xmlns:mc="http://schemas.openxmlformats.org/markup-compatibility/2006">
              <mc:Choice xmlns:v="urn:schemas-microsoft-com:vml" Requires="v">
                <p:oleObj spid="_x0000_s2059" name="Equation" r:id="rId8" imgW="2044440" imgH="419040" progId="Equation.3">
                  <p:embed/>
                </p:oleObj>
              </mc:Choice>
              <mc:Fallback>
                <p:oleObj name="Equation" r:id="rId8" imgW="2044440" imgH="41904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00125" y="4071938"/>
                        <a:ext cx="4618038" cy="912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nvGraphicFramePr>
        <p:xfrm>
          <a:off x="1000100" y="5429264"/>
          <a:ext cx="1714512" cy="434975"/>
        </p:xfrm>
        <a:graphic>
          <a:graphicData uri="http://schemas.openxmlformats.org/presentationml/2006/ole">
            <mc:AlternateContent xmlns:mc="http://schemas.openxmlformats.org/markup-compatibility/2006">
              <mc:Choice xmlns:v="urn:schemas-microsoft-com:vml" Requires="v">
                <p:oleObj spid="_x0000_s2060" name="Equation" r:id="rId10" imgW="634680" imgH="203040" progId="Equation.3">
                  <p:embed/>
                </p:oleObj>
              </mc:Choice>
              <mc:Fallback>
                <p:oleObj name="Equation" r:id="rId10" imgW="634680" imgH="20304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0100" y="5429264"/>
                        <a:ext cx="1714512"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1737542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391</TotalTime>
  <Words>217</Words>
  <Application>Microsoft Macintosh PowerPoint</Application>
  <PresentationFormat>On-screen Show (4:3)</PresentationFormat>
  <Paragraphs>66</Paragraphs>
  <Slides>11</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Arial</vt:lpstr>
      <vt:lpstr>Calibri</vt:lpstr>
      <vt:lpstr>Calibri Light</vt:lpstr>
      <vt:lpstr>Comic Sans MS</vt:lpstr>
      <vt:lpstr>Times New Roman</vt:lpstr>
      <vt:lpstr>Wingdings</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Microsoft Office User</cp:lastModifiedBy>
  <cp:revision>24</cp:revision>
  <dcterms:created xsi:type="dcterms:W3CDTF">2015-10-30T06:27:34Z</dcterms:created>
  <dcterms:modified xsi:type="dcterms:W3CDTF">2017-11-13T00:55:59Z</dcterms:modified>
</cp:coreProperties>
</file>