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vml" ContentType="application/vnd.openxmlformats-officedocument.vmlDrawing"/>
  <Default Extension="gif" ContentType="image/gif"/>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6" r:id="rId2"/>
    <p:sldId id="277" r:id="rId3"/>
    <p:sldId id="278" r:id="rId4"/>
    <p:sldId id="279" r:id="rId5"/>
    <p:sldId id="280" r:id="rId6"/>
    <p:sldId id="275" r:id="rId7"/>
    <p:sldId id="281" r:id="rId8"/>
    <p:sldId id="282" r:id="rId9"/>
    <p:sldId id="283" r:id="rId10"/>
    <p:sldId id="284" r:id="rId11"/>
    <p:sldId id="264" r:id="rId12"/>
    <p:sldId id="285" r:id="rId13"/>
    <p:sldId id="286" r:id="rId14"/>
    <p:sldId id="287" r:id="rId15"/>
    <p:sldId id="288" r:id="rId16"/>
    <p:sldId id="289" r:id="rId17"/>
    <p:sldId id="290" r:id="rId18"/>
    <p:sldId id="291" r:id="rId19"/>
    <p:sldId id="292"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6" autoAdjust="0"/>
    <p:restoredTop sz="95204"/>
  </p:normalViewPr>
  <p:slideViewPr>
    <p:cSldViewPr snapToGrid="0">
      <p:cViewPr varScale="1">
        <p:scale>
          <a:sx n="70" d="100"/>
          <a:sy n="70" d="100"/>
        </p:scale>
        <p:origin x="200" y="6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 Id="rId2" Type="http://schemas.openxmlformats.org/officeDocument/2006/relationships/image" Target="../media/image6.wmf"/><Relationship Id="rId3" Type="http://schemas.openxmlformats.org/officeDocument/2006/relationships/image" Target="../media/image7.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15FEA75-7EF4-4FA2-912C-B15996CEB084}"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501A8-D262-46C6-B483-E072E0EC3466}" type="slidenum">
              <a:rPr lang="en-US" smtClean="0"/>
              <a:t>‹#›</a:t>
            </a:fld>
            <a:endParaRPr lang="en-US"/>
          </a:p>
        </p:txBody>
      </p:sp>
    </p:spTree>
    <p:extLst>
      <p:ext uri="{BB962C8B-B14F-4D97-AF65-F5344CB8AC3E}">
        <p14:creationId xmlns:p14="http://schemas.microsoft.com/office/powerpoint/2010/main" val="1765425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FEA75-7EF4-4FA2-912C-B15996CEB084}"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501A8-D262-46C6-B483-E072E0EC3466}" type="slidenum">
              <a:rPr lang="en-US" smtClean="0"/>
              <a:t>‹#›</a:t>
            </a:fld>
            <a:endParaRPr lang="en-US"/>
          </a:p>
        </p:txBody>
      </p:sp>
    </p:spTree>
    <p:extLst>
      <p:ext uri="{BB962C8B-B14F-4D97-AF65-F5344CB8AC3E}">
        <p14:creationId xmlns:p14="http://schemas.microsoft.com/office/powerpoint/2010/main" val="143045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FEA75-7EF4-4FA2-912C-B15996CEB084}"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501A8-D262-46C6-B483-E072E0EC3466}" type="slidenum">
              <a:rPr lang="en-US" smtClean="0"/>
              <a:t>‹#›</a:t>
            </a:fld>
            <a:endParaRPr lang="en-US"/>
          </a:p>
        </p:txBody>
      </p:sp>
    </p:spTree>
    <p:extLst>
      <p:ext uri="{BB962C8B-B14F-4D97-AF65-F5344CB8AC3E}">
        <p14:creationId xmlns:p14="http://schemas.microsoft.com/office/powerpoint/2010/main" val="11880020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15FEA75-7EF4-4FA2-912C-B15996CEB084}"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501A8-D262-46C6-B483-E072E0EC3466}" type="slidenum">
              <a:rPr lang="en-US" smtClean="0"/>
              <a:t>‹#›</a:t>
            </a:fld>
            <a:endParaRPr lang="en-US"/>
          </a:p>
        </p:txBody>
      </p:sp>
    </p:spTree>
    <p:extLst>
      <p:ext uri="{BB962C8B-B14F-4D97-AF65-F5344CB8AC3E}">
        <p14:creationId xmlns:p14="http://schemas.microsoft.com/office/powerpoint/2010/main" val="3039475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15FEA75-7EF4-4FA2-912C-B15996CEB084}" type="datetimeFigureOut">
              <a:rPr lang="en-US" smtClean="0"/>
              <a:t>11/13/17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1501A8-D262-46C6-B483-E072E0EC3466}" type="slidenum">
              <a:rPr lang="en-US" smtClean="0"/>
              <a:t>‹#›</a:t>
            </a:fld>
            <a:endParaRPr lang="en-US"/>
          </a:p>
        </p:txBody>
      </p:sp>
    </p:spTree>
    <p:extLst>
      <p:ext uri="{BB962C8B-B14F-4D97-AF65-F5344CB8AC3E}">
        <p14:creationId xmlns:p14="http://schemas.microsoft.com/office/powerpoint/2010/main" val="3230415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15FEA75-7EF4-4FA2-912C-B15996CEB084}"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501A8-D262-46C6-B483-E072E0EC3466}" type="slidenum">
              <a:rPr lang="en-US" smtClean="0"/>
              <a:t>‹#›</a:t>
            </a:fld>
            <a:endParaRPr lang="en-US"/>
          </a:p>
        </p:txBody>
      </p:sp>
    </p:spTree>
    <p:extLst>
      <p:ext uri="{BB962C8B-B14F-4D97-AF65-F5344CB8AC3E}">
        <p14:creationId xmlns:p14="http://schemas.microsoft.com/office/powerpoint/2010/main" val="2227840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15FEA75-7EF4-4FA2-912C-B15996CEB084}" type="datetimeFigureOut">
              <a:rPr lang="en-US" smtClean="0"/>
              <a:t>11/13/17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1501A8-D262-46C6-B483-E072E0EC3466}" type="slidenum">
              <a:rPr lang="en-US" smtClean="0"/>
              <a:t>‹#›</a:t>
            </a:fld>
            <a:endParaRPr lang="en-US"/>
          </a:p>
        </p:txBody>
      </p:sp>
    </p:spTree>
    <p:extLst>
      <p:ext uri="{BB962C8B-B14F-4D97-AF65-F5344CB8AC3E}">
        <p14:creationId xmlns:p14="http://schemas.microsoft.com/office/powerpoint/2010/main" val="2941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15FEA75-7EF4-4FA2-912C-B15996CEB084}" type="datetimeFigureOut">
              <a:rPr lang="en-US" smtClean="0"/>
              <a:t>11/13/17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1501A8-D262-46C6-B483-E072E0EC3466}" type="slidenum">
              <a:rPr lang="en-US" smtClean="0"/>
              <a:t>‹#›</a:t>
            </a:fld>
            <a:endParaRPr lang="en-US"/>
          </a:p>
        </p:txBody>
      </p:sp>
    </p:spTree>
    <p:extLst>
      <p:ext uri="{BB962C8B-B14F-4D97-AF65-F5344CB8AC3E}">
        <p14:creationId xmlns:p14="http://schemas.microsoft.com/office/powerpoint/2010/main" val="4102659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5FEA75-7EF4-4FA2-912C-B15996CEB084}" type="datetimeFigureOut">
              <a:rPr lang="en-US" smtClean="0"/>
              <a:t>11/13/17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1501A8-D262-46C6-B483-E072E0EC3466}" type="slidenum">
              <a:rPr lang="en-US" smtClean="0"/>
              <a:t>‹#›</a:t>
            </a:fld>
            <a:endParaRPr lang="en-US"/>
          </a:p>
        </p:txBody>
      </p:sp>
    </p:spTree>
    <p:extLst>
      <p:ext uri="{BB962C8B-B14F-4D97-AF65-F5344CB8AC3E}">
        <p14:creationId xmlns:p14="http://schemas.microsoft.com/office/powerpoint/2010/main" val="28129074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5FEA75-7EF4-4FA2-912C-B15996CEB084}"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501A8-D262-46C6-B483-E072E0EC3466}" type="slidenum">
              <a:rPr lang="en-US" smtClean="0"/>
              <a:t>‹#›</a:t>
            </a:fld>
            <a:endParaRPr lang="en-US"/>
          </a:p>
        </p:txBody>
      </p:sp>
    </p:spTree>
    <p:extLst>
      <p:ext uri="{BB962C8B-B14F-4D97-AF65-F5344CB8AC3E}">
        <p14:creationId xmlns:p14="http://schemas.microsoft.com/office/powerpoint/2010/main" val="578945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15FEA75-7EF4-4FA2-912C-B15996CEB084}" type="datetimeFigureOut">
              <a:rPr lang="en-US" smtClean="0"/>
              <a:t>11/13/17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1501A8-D262-46C6-B483-E072E0EC3466}" type="slidenum">
              <a:rPr lang="en-US" smtClean="0"/>
              <a:t>‹#›</a:t>
            </a:fld>
            <a:endParaRPr lang="en-US"/>
          </a:p>
        </p:txBody>
      </p:sp>
    </p:spTree>
    <p:extLst>
      <p:ext uri="{BB962C8B-B14F-4D97-AF65-F5344CB8AC3E}">
        <p14:creationId xmlns:p14="http://schemas.microsoft.com/office/powerpoint/2010/main" val="35113363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FEA75-7EF4-4FA2-912C-B15996CEB084}" type="datetimeFigureOut">
              <a:rPr lang="en-US" smtClean="0"/>
              <a:t>11/13/17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501A8-D262-46C6-B483-E072E0EC3466}" type="slidenum">
              <a:rPr lang="en-US" smtClean="0"/>
              <a:t>‹#›</a:t>
            </a:fld>
            <a:endParaRPr lang="en-US"/>
          </a:p>
        </p:txBody>
      </p:sp>
    </p:spTree>
    <p:extLst>
      <p:ext uri="{BB962C8B-B14F-4D97-AF65-F5344CB8AC3E}">
        <p14:creationId xmlns:p14="http://schemas.microsoft.com/office/powerpoint/2010/main" val="1189626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oleObject" Target="../embeddings/oleObject1.bin"/><Relationship Id="rId5" Type="http://schemas.openxmlformats.org/officeDocument/2006/relationships/image" Target="../media/image5.wmf"/><Relationship Id="rId6" Type="http://schemas.openxmlformats.org/officeDocument/2006/relationships/oleObject" Target="../embeddings/oleObject2.bin"/><Relationship Id="rId7" Type="http://schemas.openxmlformats.org/officeDocument/2006/relationships/image" Target="../media/image6.wmf"/><Relationship Id="rId8" Type="http://schemas.openxmlformats.org/officeDocument/2006/relationships/oleObject" Target="../embeddings/oleObject3.bin"/><Relationship Id="rId9"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0" y="304800"/>
            <a:ext cx="9144000"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3107267" y="4148667"/>
            <a:ext cx="7772400" cy="1134534"/>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smtClean="0"/>
              <a:t>MANN WHITNEY (UJI U)</a:t>
            </a:r>
            <a:r>
              <a:rPr lang="en-US" smtClean="0"/>
              <a:t/>
            </a:r>
            <a:br>
              <a:rPr lang="en-US" smtClean="0"/>
            </a:br>
            <a:endParaRPr lang="en-US" dirty="0"/>
          </a:p>
        </p:txBody>
      </p:sp>
    </p:spTree>
    <p:extLst>
      <p:ext uri="{BB962C8B-B14F-4D97-AF65-F5344CB8AC3E}">
        <p14:creationId xmlns:p14="http://schemas.microsoft.com/office/powerpoint/2010/main" val="1438814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150125" y="558800"/>
            <a:ext cx="8993875" cy="1131888"/>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500" dirty="0" err="1" smtClean="0"/>
              <a:t>Membuat</a:t>
            </a:r>
            <a:r>
              <a:rPr lang="en-US" sz="2500" dirty="0" smtClean="0"/>
              <a:t> </a:t>
            </a:r>
            <a:r>
              <a:rPr lang="en-US" sz="2500" dirty="0" err="1" smtClean="0"/>
              <a:t>tabel</a:t>
            </a:r>
            <a:r>
              <a:rPr lang="en-US" sz="2500" dirty="0" smtClean="0"/>
              <a:t> </a:t>
            </a:r>
            <a:r>
              <a:rPr lang="en-US" sz="2500" dirty="0" err="1" smtClean="0"/>
              <a:t>penolong</a:t>
            </a:r>
            <a:r>
              <a:rPr lang="en-US" sz="2500" dirty="0" smtClean="0"/>
              <a:t> </a:t>
            </a:r>
            <a:r>
              <a:rPr lang="en-US" sz="2500" dirty="0" err="1" smtClean="0"/>
              <a:t>untuk</a:t>
            </a:r>
            <a:r>
              <a:rPr lang="en-US" sz="2500" dirty="0" smtClean="0"/>
              <a:t> </a:t>
            </a:r>
            <a:r>
              <a:rPr lang="en-US" sz="2500" dirty="0" err="1" smtClean="0"/>
              <a:t>menghitung</a:t>
            </a:r>
            <a:r>
              <a:rPr lang="en-US" sz="2500" dirty="0" smtClean="0"/>
              <a:t> R1 </a:t>
            </a:r>
            <a:r>
              <a:rPr lang="en-US" sz="2500" dirty="0" err="1" smtClean="0"/>
              <a:t>dan</a:t>
            </a:r>
            <a:r>
              <a:rPr lang="en-US" sz="2500" dirty="0" smtClean="0"/>
              <a:t> R2</a:t>
            </a:r>
            <a:r>
              <a:rPr lang="en-US" dirty="0" smtClean="0"/>
              <a:t/>
            </a:r>
            <a:br>
              <a:rPr lang="en-US" dirty="0" smtClean="0"/>
            </a:b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831339487"/>
              </p:ext>
            </p:extLst>
          </p:nvPr>
        </p:nvGraphicFramePr>
        <p:xfrm>
          <a:off x="368488" y="1119116"/>
          <a:ext cx="8325137" cy="5120640"/>
        </p:xfrm>
        <a:graphic>
          <a:graphicData uri="http://schemas.openxmlformats.org/drawingml/2006/table">
            <a:tbl>
              <a:tblPr>
                <a:tableStyleId>{5940675A-B579-460E-94D1-54222C63F5DA}</a:tableStyleId>
              </a:tblPr>
              <a:tblGrid>
                <a:gridCol w="732179">
                  <a:extLst>
                    <a:ext uri="{9D8B030D-6E8A-4147-A177-3AD203B41FA5}">
                      <a16:colId xmlns="" xmlns:a16="http://schemas.microsoft.com/office/drawing/2014/main" val="2783825080"/>
                    </a:ext>
                  </a:extLst>
                </a:gridCol>
                <a:gridCol w="1676400">
                  <a:extLst>
                    <a:ext uri="{9D8B030D-6E8A-4147-A177-3AD203B41FA5}">
                      <a16:colId xmlns="" xmlns:a16="http://schemas.microsoft.com/office/drawing/2014/main" val="154722998"/>
                    </a:ext>
                  </a:extLst>
                </a:gridCol>
                <a:gridCol w="1052096">
                  <a:extLst>
                    <a:ext uri="{9D8B030D-6E8A-4147-A177-3AD203B41FA5}">
                      <a16:colId xmlns="" xmlns:a16="http://schemas.microsoft.com/office/drawing/2014/main" val="2217017228"/>
                    </a:ext>
                  </a:extLst>
                </a:gridCol>
                <a:gridCol w="1216115">
                  <a:extLst>
                    <a:ext uri="{9D8B030D-6E8A-4147-A177-3AD203B41FA5}">
                      <a16:colId xmlns="" xmlns:a16="http://schemas.microsoft.com/office/drawing/2014/main" val="3578925337"/>
                    </a:ext>
                  </a:extLst>
                </a:gridCol>
                <a:gridCol w="1063834">
                  <a:extLst>
                    <a:ext uri="{9D8B030D-6E8A-4147-A177-3AD203B41FA5}">
                      <a16:colId xmlns="" xmlns:a16="http://schemas.microsoft.com/office/drawing/2014/main" val="1694443066"/>
                    </a:ext>
                  </a:extLst>
                </a:gridCol>
                <a:gridCol w="1368398">
                  <a:extLst>
                    <a:ext uri="{9D8B030D-6E8A-4147-A177-3AD203B41FA5}">
                      <a16:colId xmlns="" xmlns:a16="http://schemas.microsoft.com/office/drawing/2014/main" val="2002893343"/>
                    </a:ext>
                  </a:extLst>
                </a:gridCol>
                <a:gridCol w="1216115">
                  <a:extLst>
                    <a:ext uri="{9D8B030D-6E8A-4147-A177-3AD203B41FA5}">
                      <a16:colId xmlns="" xmlns:a16="http://schemas.microsoft.com/office/drawing/2014/main" val="31102489"/>
                    </a:ext>
                  </a:extLst>
                </a:gridCol>
              </a:tblGrid>
              <a:tr h="724011">
                <a:tc>
                  <a:txBody>
                    <a:bodyPr/>
                    <a:lstStyle/>
                    <a:p>
                      <a:pPr marL="0" marR="0" algn="ctr">
                        <a:lnSpc>
                          <a:spcPct val="150000"/>
                        </a:lnSpc>
                        <a:spcBef>
                          <a:spcPts val="0"/>
                        </a:spcBef>
                        <a:spcAft>
                          <a:spcPts val="0"/>
                        </a:spcAft>
                        <a:tabLst>
                          <a:tab pos="457200" algn="l"/>
                          <a:tab pos="-2514600" algn="l"/>
                        </a:tabLst>
                      </a:pPr>
                      <a:r>
                        <a:rPr lang="en-US" sz="1600" dirty="0">
                          <a:effectLst/>
                        </a:rPr>
                        <a:t>No</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dirty="0" err="1">
                          <a:effectLst/>
                        </a:rPr>
                        <a:t>Sampel</a:t>
                      </a:r>
                      <a:r>
                        <a:rPr lang="en-US" sz="1600" dirty="0">
                          <a:effectLst/>
                        </a:rPr>
                        <a:t> </a:t>
                      </a:r>
                      <a:r>
                        <a:rPr lang="en-US" sz="1600" dirty="0" err="1">
                          <a:effectLst/>
                        </a:rPr>
                        <a:t>gabungan</a:t>
                      </a:r>
                      <a:r>
                        <a:rPr lang="en-US" sz="1600" dirty="0">
                          <a:effectLst/>
                        </a:rPr>
                        <a:t> (X1, X2)</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dirty="0">
                          <a:effectLst/>
                        </a:rPr>
                        <a:t>Rank (R)</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a:effectLst/>
                        </a:rPr>
                        <a:t>Sampel 1</a:t>
                      </a:r>
                    </a:p>
                    <a:p>
                      <a:pPr marL="0" marR="0" algn="ctr">
                        <a:lnSpc>
                          <a:spcPct val="150000"/>
                        </a:lnSpc>
                        <a:spcBef>
                          <a:spcPts val="0"/>
                        </a:spcBef>
                        <a:spcAft>
                          <a:spcPts val="0"/>
                        </a:spcAft>
                        <a:tabLst>
                          <a:tab pos="457200" algn="l"/>
                          <a:tab pos="-2514600" algn="l"/>
                        </a:tabLst>
                      </a:pPr>
                      <a:r>
                        <a:rPr lang="en-US" sz="1600">
                          <a:effectLst/>
                        </a:rPr>
                        <a:t>X1</a:t>
                      </a:r>
                      <a:endParaRPr lang="en-US" sz="160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a:effectLst/>
                        </a:rPr>
                        <a:t>R1</a:t>
                      </a:r>
                      <a:endParaRPr lang="en-US" sz="160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dirty="0" err="1">
                          <a:effectLst/>
                        </a:rPr>
                        <a:t>Sampel</a:t>
                      </a:r>
                      <a:r>
                        <a:rPr lang="en-US" sz="1600" dirty="0">
                          <a:effectLst/>
                        </a:rPr>
                        <a:t> 2</a:t>
                      </a:r>
                    </a:p>
                    <a:p>
                      <a:pPr marL="0" marR="0" algn="ctr">
                        <a:lnSpc>
                          <a:spcPct val="150000"/>
                        </a:lnSpc>
                        <a:spcBef>
                          <a:spcPts val="0"/>
                        </a:spcBef>
                        <a:spcAft>
                          <a:spcPts val="0"/>
                        </a:spcAft>
                        <a:tabLst>
                          <a:tab pos="457200" algn="l"/>
                          <a:tab pos="-2514600" algn="l"/>
                        </a:tabLst>
                      </a:pPr>
                      <a:r>
                        <a:rPr lang="en-US" sz="1600" dirty="0">
                          <a:effectLst/>
                        </a:rPr>
                        <a:t>X2</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a:effectLst/>
                        </a:rPr>
                        <a:t>R2</a:t>
                      </a:r>
                      <a:endParaRPr lang="en-US" sz="1600">
                        <a:effectLst/>
                        <a:latin typeface="Times New Roman" panose="02020603050405020304" pitchFamily="18" charset="0"/>
                        <a:ea typeface="Times New Roman" panose="02020603050405020304" pitchFamily="18" charset="0"/>
                      </a:endParaRPr>
                    </a:p>
                  </a:txBody>
                  <a:tcPr marL="67990" marR="67990" marT="0" marB="0"/>
                </a:tc>
                <a:extLst>
                  <a:ext uri="{0D108BD9-81ED-4DB2-BD59-A6C34878D82A}">
                    <a16:rowId xmlns="" xmlns:a16="http://schemas.microsoft.com/office/drawing/2014/main" val="2522057440"/>
                  </a:ext>
                </a:extLst>
              </a:tr>
              <a:tr h="3333720">
                <a:tc>
                  <a:txBody>
                    <a:bodyPr/>
                    <a:lstStyle/>
                    <a:p>
                      <a:pPr marL="0" marR="0" algn="ctr">
                        <a:lnSpc>
                          <a:spcPct val="150000"/>
                        </a:lnSpc>
                        <a:spcBef>
                          <a:spcPts val="0"/>
                        </a:spcBef>
                        <a:spcAft>
                          <a:spcPts val="0"/>
                        </a:spcAft>
                        <a:tabLst>
                          <a:tab pos="457200" algn="l"/>
                          <a:tab pos="-2514600" algn="l"/>
                        </a:tabLst>
                      </a:pPr>
                      <a:r>
                        <a:rPr lang="en-US" sz="1600">
                          <a:effectLst/>
                        </a:rPr>
                        <a:t>1</a:t>
                      </a:r>
                    </a:p>
                    <a:p>
                      <a:pPr marL="0" marR="0" algn="ctr">
                        <a:lnSpc>
                          <a:spcPct val="150000"/>
                        </a:lnSpc>
                        <a:spcBef>
                          <a:spcPts val="0"/>
                        </a:spcBef>
                        <a:spcAft>
                          <a:spcPts val="0"/>
                        </a:spcAft>
                        <a:tabLst>
                          <a:tab pos="457200" algn="l"/>
                          <a:tab pos="-2514600" algn="l"/>
                        </a:tabLst>
                      </a:pPr>
                      <a:r>
                        <a:rPr lang="en-US" sz="1600">
                          <a:effectLst/>
                        </a:rPr>
                        <a:t>2</a:t>
                      </a:r>
                    </a:p>
                    <a:p>
                      <a:pPr marL="0" marR="0" algn="ctr">
                        <a:lnSpc>
                          <a:spcPct val="150000"/>
                        </a:lnSpc>
                        <a:spcBef>
                          <a:spcPts val="0"/>
                        </a:spcBef>
                        <a:spcAft>
                          <a:spcPts val="0"/>
                        </a:spcAft>
                        <a:tabLst>
                          <a:tab pos="457200" algn="l"/>
                          <a:tab pos="-2514600" algn="l"/>
                        </a:tabLst>
                      </a:pPr>
                      <a:r>
                        <a:rPr lang="en-US" sz="1600">
                          <a:effectLst/>
                        </a:rPr>
                        <a:t>3</a:t>
                      </a:r>
                    </a:p>
                    <a:p>
                      <a:pPr marL="0" marR="0" algn="ctr">
                        <a:lnSpc>
                          <a:spcPct val="150000"/>
                        </a:lnSpc>
                        <a:spcBef>
                          <a:spcPts val="0"/>
                        </a:spcBef>
                        <a:spcAft>
                          <a:spcPts val="0"/>
                        </a:spcAft>
                        <a:tabLst>
                          <a:tab pos="457200" algn="l"/>
                          <a:tab pos="-2514600" algn="l"/>
                        </a:tabLst>
                      </a:pPr>
                      <a:r>
                        <a:rPr lang="en-US" sz="1600">
                          <a:effectLst/>
                        </a:rPr>
                        <a:t>4</a:t>
                      </a:r>
                    </a:p>
                    <a:p>
                      <a:pPr marL="0" marR="0" algn="ctr">
                        <a:lnSpc>
                          <a:spcPct val="150000"/>
                        </a:lnSpc>
                        <a:spcBef>
                          <a:spcPts val="0"/>
                        </a:spcBef>
                        <a:spcAft>
                          <a:spcPts val="0"/>
                        </a:spcAft>
                        <a:tabLst>
                          <a:tab pos="457200" algn="l"/>
                          <a:tab pos="-2514600" algn="l"/>
                        </a:tabLst>
                      </a:pPr>
                      <a:r>
                        <a:rPr lang="en-US" sz="1600">
                          <a:effectLst/>
                        </a:rPr>
                        <a:t>5</a:t>
                      </a:r>
                    </a:p>
                    <a:p>
                      <a:pPr marL="0" marR="0" algn="ctr">
                        <a:lnSpc>
                          <a:spcPct val="150000"/>
                        </a:lnSpc>
                        <a:spcBef>
                          <a:spcPts val="0"/>
                        </a:spcBef>
                        <a:spcAft>
                          <a:spcPts val="0"/>
                        </a:spcAft>
                        <a:tabLst>
                          <a:tab pos="457200" algn="l"/>
                          <a:tab pos="-2514600" algn="l"/>
                        </a:tabLst>
                      </a:pPr>
                      <a:r>
                        <a:rPr lang="en-US" sz="1600">
                          <a:effectLst/>
                        </a:rPr>
                        <a:t>6</a:t>
                      </a:r>
                    </a:p>
                    <a:p>
                      <a:pPr marL="0" marR="0" algn="ctr">
                        <a:lnSpc>
                          <a:spcPct val="150000"/>
                        </a:lnSpc>
                        <a:spcBef>
                          <a:spcPts val="0"/>
                        </a:spcBef>
                        <a:spcAft>
                          <a:spcPts val="0"/>
                        </a:spcAft>
                        <a:tabLst>
                          <a:tab pos="457200" algn="l"/>
                          <a:tab pos="-2514600" algn="l"/>
                        </a:tabLst>
                      </a:pPr>
                      <a:r>
                        <a:rPr lang="en-US" sz="1600">
                          <a:effectLst/>
                        </a:rPr>
                        <a:t>7</a:t>
                      </a:r>
                    </a:p>
                    <a:p>
                      <a:pPr marL="0" marR="0" algn="ctr">
                        <a:lnSpc>
                          <a:spcPct val="150000"/>
                        </a:lnSpc>
                        <a:spcBef>
                          <a:spcPts val="0"/>
                        </a:spcBef>
                        <a:spcAft>
                          <a:spcPts val="0"/>
                        </a:spcAft>
                        <a:tabLst>
                          <a:tab pos="457200" algn="l"/>
                          <a:tab pos="-2514600" algn="l"/>
                        </a:tabLst>
                      </a:pPr>
                      <a:r>
                        <a:rPr lang="en-US" sz="1600">
                          <a:effectLst/>
                        </a:rPr>
                        <a:t>8</a:t>
                      </a:r>
                    </a:p>
                    <a:p>
                      <a:pPr marL="0" marR="0" algn="ctr">
                        <a:lnSpc>
                          <a:spcPct val="150000"/>
                        </a:lnSpc>
                        <a:spcBef>
                          <a:spcPts val="0"/>
                        </a:spcBef>
                        <a:spcAft>
                          <a:spcPts val="0"/>
                        </a:spcAft>
                        <a:tabLst>
                          <a:tab pos="457200" algn="l"/>
                          <a:tab pos="-2514600" algn="l"/>
                        </a:tabLst>
                      </a:pPr>
                      <a:r>
                        <a:rPr lang="en-US" sz="1600">
                          <a:effectLst/>
                        </a:rPr>
                        <a:t>9</a:t>
                      </a:r>
                    </a:p>
                    <a:p>
                      <a:pPr marL="0" marR="0" algn="ctr">
                        <a:lnSpc>
                          <a:spcPct val="150000"/>
                        </a:lnSpc>
                        <a:spcBef>
                          <a:spcPts val="0"/>
                        </a:spcBef>
                        <a:spcAft>
                          <a:spcPts val="0"/>
                        </a:spcAft>
                        <a:tabLst>
                          <a:tab pos="457200" algn="l"/>
                          <a:tab pos="-2514600" algn="l"/>
                          <a:tab pos="457200" algn="l"/>
                        </a:tabLst>
                      </a:pPr>
                      <a:r>
                        <a:rPr lang="en-US" sz="1600">
                          <a:effectLst/>
                        </a:rPr>
                        <a:t>10</a:t>
                      </a:r>
                      <a:endParaRPr lang="en-US" sz="160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dirty="0">
                          <a:effectLst/>
                        </a:rPr>
                        <a:t>40</a:t>
                      </a:r>
                    </a:p>
                    <a:p>
                      <a:pPr marL="0" marR="0" algn="ctr">
                        <a:lnSpc>
                          <a:spcPct val="150000"/>
                        </a:lnSpc>
                        <a:spcBef>
                          <a:spcPts val="0"/>
                        </a:spcBef>
                        <a:spcAft>
                          <a:spcPts val="0"/>
                        </a:spcAft>
                        <a:tabLst>
                          <a:tab pos="457200" algn="l"/>
                          <a:tab pos="-2514600" algn="l"/>
                        </a:tabLst>
                      </a:pPr>
                      <a:r>
                        <a:rPr lang="en-US" sz="1600" dirty="0">
                          <a:effectLst/>
                        </a:rPr>
                        <a:t>43</a:t>
                      </a:r>
                    </a:p>
                    <a:p>
                      <a:pPr marL="0" marR="0" algn="ctr">
                        <a:lnSpc>
                          <a:spcPct val="150000"/>
                        </a:lnSpc>
                        <a:spcBef>
                          <a:spcPts val="0"/>
                        </a:spcBef>
                        <a:spcAft>
                          <a:spcPts val="0"/>
                        </a:spcAft>
                        <a:tabLst>
                          <a:tab pos="457200" algn="l"/>
                          <a:tab pos="-2514600" algn="l"/>
                        </a:tabLst>
                      </a:pPr>
                      <a:r>
                        <a:rPr lang="en-US" sz="1600" dirty="0">
                          <a:effectLst/>
                        </a:rPr>
                        <a:t>51</a:t>
                      </a:r>
                    </a:p>
                    <a:p>
                      <a:pPr marL="0" marR="0" algn="ctr">
                        <a:lnSpc>
                          <a:spcPct val="150000"/>
                        </a:lnSpc>
                        <a:spcBef>
                          <a:spcPts val="0"/>
                        </a:spcBef>
                        <a:spcAft>
                          <a:spcPts val="0"/>
                        </a:spcAft>
                        <a:tabLst>
                          <a:tab pos="457200" algn="l"/>
                          <a:tab pos="-2514600" algn="l"/>
                        </a:tabLst>
                      </a:pPr>
                      <a:r>
                        <a:rPr lang="en-US" sz="1600" dirty="0">
                          <a:effectLst/>
                        </a:rPr>
                        <a:t>56</a:t>
                      </a:r>
                    </a:p>
                    <a:p>
                      <a:pPr marL="0" marR="0" algn="ctr">
                        <a:lnSpc>
                          <a:spcPct val="150000"/>
                        </a:lnSpc>
                        <a:spcBef>
                          <a:spcPts val="0"/>
                        </a:spcBef>
                        <a:spcAft>
                          <a:spcPts val="0"/>
                        </a:spcAft>
                        <a:tabLst>
                          <a:tab pos="457200" algn="l"/>
                          <a:tab pos="-2514600" algn="l"/>
                        </a:tabLst>
                      </a:pPr>
                      <a:r>
                        <a:rPr lang="en-US" sz="1600" dirty="0">
                          <a:effectLst/>
                        </a:rPr>
                        <a:t>72</a:t>
                      </a:r>
                    </a:p>
                    <a:p>
                      <a:pPr marL="0" marR="0" algn="ctr">
                        <a:lnSpc>
                          <a:spcPct val="150000"/>
                        </a:lnSpc>
                        <a:spcBef>
                          <a:spcPts val="0"/>
                        </a:spcBef>
                        <a:spcAft>
                          <a:spcPts val="0"/>
                        </a:spcAft>
                        <a:tabLst>
                          <a:tab pos="457200" algn="l"/>
                          <a:tab pos="-2514600" algn="l"/>
                        </a:tabLst>
                      </a:pPr>
                      <a:r>
                        <a:rPr lang="en-US" sz="1600" dirty="0">
                          <a:effectLst/>
                        </a:rPr>
                        <a:t>73</a:t>
                      </a:r>
                    </a:p>
                    <a:p>
                      <a:pPr marL="0" marR="0" algn="ctr">
                        <a:lnSpc>
                          <a:spcPct val="150000"/>
                        </a:lnSpc>
                        <a:spcBef>
                          <a:spcPts val="0"/>
                        </a:spcBef>
                        <a:spcAft>
                          <a:spcPts val="0"/>
                        </a:spcAft>
                        <a:tabLst>
                          <a:tab pos="457200" algn="l"/>
                          <a:tab pos="-2514600" algn="l"/>
                        </a:tabLst>
                      </a:pPr>
                      <a:r>
                        <a:rPr lang="en-US" sz="1600" dirty="0">
                          <a:effectLst/>
                        </a:rPr>
                        <a:t>84</a:t>
                      </a:r>
                    </a:p>
                    <a:p>
                      <a:pPr marL="0" marR="0" algn="ctr">
                        <a:lnSpc>
                          <a:spcPct val="150000"/>
                        </a:lnSpc>
                        <a:spcBef>
                          <a:spcPts val="0"/>
                        </a:spcBef>
                        <a:spcAft>
                          <a:spcPts val="0"/>
                        </a:spcAft>
                        <a:tabLst>
                          <a:tab pos="457200" algn="l"/>
                          <a:tab pos="-2514600" algn="l"/>
                        </a:tabLst>
                      </a:pPr>
                      <a:r>
                        <a:rPr lang="en-US" sz="1600" dirty="0">
                          <a:effectLst/>
                        </a:rPr>
                        <a:t>87</a:t>
                      </a:r>
                    </a:p>
                    <a:p>
                      <a:pPr marL="0" marR="0" algn="ctr">
                        <a:lnSpc>
                          <a:spcPct val="150000"/>
                        </a:lnSpc>
                        <a:spcBef>
                          <a:spcPts val="0"/>
                        </a:spcBef>
                        <a:spcAft>
                          <a:spcPts val="0"/>
                        </a:spcAft>
                        <a:tabLst>
                          <a:tab pos="457200" algn="l"/>
                          <a:tab pos="-2514600" algn="l"/>
                        </a:tabLst>
                      </a:pPr>
                      <a:r>
                        <a:rPr lang="en-US" sz="1600" dirty="0">
                          <a:effectLst/>
                        </a:rPr>
                        <a:t>87</a:t>
                      </a:r>
                    </a:p>
                    <a:p>
                      <a:pPr marL="0" marR="0" algn="ctr">
                        <a:lnSpc>
                          <a:spcPct val="150000"/>
                        </a:lnSpc>
                        <a:spcBef>
                          <a:spcPts val="0"/>
                        </a:spcBef>
                        <a:spcAft>
                          <a:spcPts val="0"/>
                        </a:spcAft>
                        <a:tabLst>
                          <a:tab pos="457200" algn="l"/>
                          <a:tab pos="-2514600" algn="l"/>
                        </a:tabLst>
                      </a:pPr>
                      <a:r>
                        <a:rPr lang="en-US" sz="1600" dirty="0">
                          <a:effectLst/>
                        </a:rPr>
                        <a:t>95</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dirty="0">
                          <a:effectLst/>
                        </a:rPr>
                        <a:t>1</a:t>
                      </a:r>
                    </a:p>
                    <a:p>
                      <a:pPr marL="0" marR="0" algn="ctr">
                        <a:lnSpc>
                          <a:spcPct val="150000"/>
                        </a:lnSpc>
                        <a:spcBef>
                          <a:spcPts val="0"/>
                        </a:spcBef>
                        <a:spcAft>
                          <a:spcPts val="0"/>
                        </a:spcAft>
                        <a:tabLst>
                          <a:tab pos="457200" algn="l"/>
                          <a:tab pos="-2514600" algn="l"/>
                        </a:tabLst>
                      </a:pPr>
                      <a:r>
                        <a:rPr lang="en-US" sz="1600" dirty="0">
                          <a:effectLst/>
                        </a:rPr>
                        <a:t>2</a:t>
                      </a:r>
                    </a:p>
                    <a:p>
                      <a:pPr marL="0" marR="0" algn="ctr">
                        <a:lnSpc>
                          <a:spcPct val="150000"/>
                        </a:lnSpc>
                        <a:spcBef>
                          <a:spcPts val="0"/>
                        </a:spcBef>
                        <a:spcAft>
                          <a:spcPts val="0"/>
                        </a:spcAft>
                        <a:tabLst>
                          <a:tab pos="457200" algn="l"/>
                          <a:tab pos="-2514600" algn="l"/>
                        </a:tabLst>
                      </a:pPr>
                      <a:r>
                        <a:rPr lang="en-US" sz="1600" dirty="0">
                          <a:effectLst/>
                        </a:rPr>
                        <a:t>3</a:t>
                      </a:r>
                    </a:p>
                    <a:p>
                      <a:pPr marL="0" marR="0" algn="ctr">
                        <a:lnSpc>
                          <a:spcPct val="150000"/>
                        </a:lnSpc>
                        <a:spcBef>
                          <a:spcPts val="0"/>
                        </a:spcBef>
                        <a:spcAft>
                          <a:spcPts val="0"/>
                        </a:spcAft>
                        <a:tabLst>
                          <a:tab pos="457200" algn="l"/>
                          <a:tab pos="-2514600" algn="l"/>
                        </a:tabLst>
                      </a:pPr>
                      <a:r>
                        <a:rPr lang="en-US" sz="1600" dirty="0">
                          <a:effectLst/>
                        </a:rPr>
                        <a:t>4</a:t>
                      </a:r>
                    </a:p>
                    <a:p>
                      <a:pPr marL="0" marR="0" algn="ctr">
                        <a:lnSpc>
                          <a:spcPct val="150000"/>
                        </a:lnSpc>
                        <a:spcBef>
                          <a:spcPts val="0"/>
                        </a:spcBef>
                        <a:spcAft>
                          <a:spcPts val="0"/>
                        </a:spcAft>
                        <a:tabLst>
                          <a:tab pos="457200" algn="l"/>
                          <a:tab pos="-2514600" algn="l"/>
                        </a:tabLst>
                      </a:pPr>
                      <a:r>
                        <a:rPr lang="en-US" sz="1600" dirty="0">
                          <a:effectLst/>
                        </a:rPr>
                        <a:t>5</a:t>
                      </a:r>
                    </a:p>
                    <a:p>
                      <a:pPr marL="0" marR="0" algn="ctr">
                        <a:lnSpc>
                          <a:spcPct val="150000"/>
                        </a:lnSpc>
                        <a:spcBef>
                          <a:spcPts val="0"/>
                        </a:spcBef>
                        <a:spcAft>
                          <a:spcPts val="0"/>
                        </a:spcAft>
                        <a:tabLst>
                          <a:tab pos="457200" algn="l"/>
                          <a:tab pos="-2514600" algn="l"/>
                        </a:tabLst>
                      </a:pPr>
                      <a:r>
                        <a:rPr lang="en-US" sz="1600" dirty="0">
                          <a:effectLst/>
                        </a:rPr>
                        <a:t>6</a:t>
                      </a:r>
                    </a:p>
                    <a:p>
                      <a:pPr marL="0" marR="0" algn="ctr">
                        <a:lnSpc>
                          <a:spcPct val="150000"/>
                        </a:lnSpc>
                        <a:spcBef>
                          <a:spcPts val="0"/>
                        </a:spcBef>
                        <a:spcAft>
                          <a:spcPts val="0"/>
                        </a:spcAft>
                        <a:tabLst>
                          <a:tab pos="457200" algn="l"/>
                          <a:tab pos="-2514600" algn="l"/>
                        </a:tabLst>
                      </a:pPr>
                      <a:r>
                        <a:rPr lang="en-US" sz="1600" dirty="0">
                          <a:effectLst/>
                        </a:rPr>
                        <a:t>7</a:t>
                      </a:r>
                    </a:p>
                    <a:p>
                      <a:pPr marL="0" marR="0" algn="ctr">
                        <a:lnSpc>
                          <a:spcPct val="150000"/>
                        </a:lnSpc>
                        <a:spcBef>
                          <a:spcPts val="0"/>
                        </a:spcBef>
                        <a:spcAft>
                          <a:spcPts val="0"/>
                        </a:spcAft>
                        <a:tabLst>
                          <a:tab pos="457200" algn="l"/>
                          <a:tab pos="-2514600" algn="l"/>
                        </a:tabLst>
                      </a:pPr>
                      <a:r>
                        <a:rPr lang="en-US" sz="1600" dirty="0">
                          <a:effectLst/>
                        </a:rPr>
                        <a:t>8,5</a:t>
                      </a:r>
                    </a:p>
                    <a:p>
                      <a:pPr marL="0" marR="0" algn="ctr">
                        <a:lnSpc>
                          <a:spcPct val="150000"/>
                        </a:lnSpc>
                        <a:spcBef>
                          <a:spcPts val="0"/>
                        </a:spcBef>
                        <a:spcAft>
                          <a:spcPts val="0"/>
                        </a:spcAft>
                        <a:tabLst>
                          <a:tab pos="457200" algn="l"/>
                          <a:tab pos="-2514600" algn="l"/>
                        </a:tabLst>
                      </a:pPr>
                      <a:r>
                        <a:rPr lang="en-US" sz="1600" dirty="0">
                          <a:effectLst/>
                        </a:rPr>
                        <a:t>85</a:t>
                      </a:r>
                    </a:p>
                    <a:p>
                      <a:pPr marL="0" marR="0" algn="ctr">
                        <a:lnSpc>
                          <a:spcPct val="150000"/>
                        </a:lnSpc>
                        <a:spcBef>
                          <a:spcPts val="0"/>
                        </a:spcBef>
                        <a:spcAft>
                          <a:spcPts val="0"/>
                        </a:spcAft>
                        <a:tabLst>
                          <a:tab pos="457200" algn="l"/>
                          <a:tab pos="-2514600" algn="l"/>
                        </a:tabLst>
                      </a:pPr>
                      <a:r>
                        <a:rPr lang="en-US" sz="1600" dirty="0">
                          <a:effectLst/>
                        </a:rPr>
                        <a:t>10</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dirty="0">
                          <a:effectLst/>
                        </a:rPr>
                        <a:t>51</a:t>
                      </a:r>
                    </a:p>
                    <a:p>
                      <a:pPr marL="0" marR="0" algn="ctr">
                        <a:lnSpc>
                          <a:spcPct val="150000"/>
                        </a:lnSpc>
                        <a:spcBef>
                          <a:spcPts val="0"/>
                        </a:spcBef>
                        <a:spcAft>
                          <a:spcPts val="0"/>
                        </a:spcAft>
                        <a:tabLst>
                          <a:tab pos="457200" algn="l"/>
                          <a:tab pos="-2514600" algn="l"/>
                        </a:tabLst>
                      </a:pPr>
                      <a:r>
                        <a:rPr lang="en-US" sz="1600" dirty="0">
                          <a:effectLst/>
                        </a:rPr>
                        <a:t>40</a:t>
                      </a:r>
                    </a:p>
                    <a:p>
                      <a:pPr marL="0" marR="0" algn="ctr">
                        <a:lnSpc>
                          <a:spcPct val="150000"/>
                        </a:lnSpc>
                        <a:spcBef>
                          <a:spcPts val="0"/>
                        </a:spcBef>
                        <a:spcAft>
                          <a:spcPts val="0"/>
                        </a:spcAft>
                        <a:tabLst>
                          <a:tab pos="457200" algn="l"/>
                          <a:tab pos="-2514600" algn="l"/>
                        </a:tabLst>
                      </a:pPr>
                      <a:r>
                        <a:rPr lang="en-US" sz="1600" dirty="0">
                          <a:effectLst/>
                        </a:rPr>
                        <a:t>56</a:t>
                      </a:r>
                    </a:p>
                    <a:p>
                      <a:pPr marL="0" marR="0" algn="ctr">
                        <a:lnSpc>
                          <a:spcPct val="150000"/>
                        </a:lnSpc>
                        <a:spcBef>
                          <a:spcPts val="0"/>
                        </a:spcBef>
                        <a:spcAft>
                          <a:spcPts val="0"/>
                        </a:spcAft>
                        <a:tabLst>
                          <a:tab pos="457200" algn="l"/>
                          <a:tab pos="-2514600" algn="l"/>
                        </a:tabLst>
                      </a:pPr>
                      <a:r>
                        <a:rPr lang="en-US" sz="1600" dirty="0">
                          <a:effectLst/>
                        </a:rPr>
                        <a:t>87</a:t>
                      </a:r>
                    </a:p>
                    <a:p>
                      <a:pPr marL="0" marR="0" algn="ctr">
                        <a:lnSpc>
                          <a:spcPct val="150000"/>
                        </a:lnSpc>
                        <a:spcBef>
                          <a:spcPts val="0"/>
                        </a:spcBef>
                        <a:spcAft>
                          <a:spcPts val="0"/>
                        </a:spcAft>
                        <a:tabLst>
                          <a:tab pos="457200" algn="l"/>
                          <a:tab pos="-2514600" algn="l"/>
                        </a:tabLst>
                      </a:pPr>
                      <a:r>
                        <a:rPr lang="en-US" sz="1600" dirty="0">
                          <a:effectLst/>
                        </a:rPr>
                        <a:t>43</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dirty="0">
                          <a:effectLst/>
                        </a:rPr>
                        <a:t>3</a:t>
                      </a:r>
                    </a:p>
                    <a:p>
                      <a:pPr marL="0" marR="0" algn="ctr">
                        <a:lnSpc>
                          <a:spcPct val="150000"/>
                        </a:lnSpc>
                        <a:spcBef>
                          <a:spcPts val="0"/>
                        </a:spcBef>
                        <a:spcAft>
                          <a:spcPts val="0"/>
                        </a:spcAft>
                        <a:tabLst>
                          <a:tab pos="457200" algn="l"/>
                          <a:tab pos="-2514600" algn="l"/>
                        </a:tabLst>
                      </a:pPr>
                      <a:r>
                        <a:rPr lang="en-US" sz="1600" dirty="0">
                          <a:effectLst/>
                        </a:rPr>
                        <a:t>1</a:t>
                      </a:r>
                    </a:p>
                    <a:p>
                      <a:pPr marL="0" marR="0" algn="ctr">
                        <a:lnSpc>
                          <a:spcPct val="150000"/>
                        </a:lnSpc>
                        <a:spcBef>
                          <a:spcPts val="0"/>
                        </a:spcBef>
                        <a:spcAft>
                          <a:spcPts val="0"/>
                        </a:spcAft>
                        <a:tabLst>
                          <a:tab pos="457200" algn="l"/>
                          <a:tab pos="-2514600" algn="l"/>
                        </a:tabLst>
                      </a:pPr>
                      <a:r>
                        <a:rPr lang="en-US" sz="1600" dirty="0">
                          <a:effectLst/>
                        </a:rPr>
                        <a:t>4</a:t>
                      </a:r>
                    </a:p>
                    <a:p>
                      <a:pPr marL="0" marR="0" algn="ctr">
                        <a:lnSpc>
                          <a:spcPct val="150000"/>
                        </a:lnSpc>
                        <a:spcBef>
                          <a:spcPts val="0"/>
                        </a:spcBef>
                        <a:spcAft>
                          <a:spcPts val="0"/>
                        </a:spcAft>
                        <a:tabLst>
                          <a:tab pos="457200" algn="l"/>
                          <a:tab pos="-2514600" algn="l"/>
                        </a:tabLst>
                      </a:pPr>
                      <a:r>
                        <a:rPr lang="en-US" sz="1600" dirty="0">
                          <a:effectLst/>
                        </a:rPr>
                        <a:t>8,5</a:t>
                      </a:r>
                    </a:p>
                    <a:p>
                      <a:pPr marL="0" marR="0" algn="ctr">
                        <a:lnSpc>
                          <a:spcPct val="150000"/>
                        </a:lnSpc>
                        <a:spcBef>
                          <a:spcPts val="0"/>
                        </a:spcBef>
                        <a:spcAft>
                          <a:spcPts val="0"/>
                        </a:spcAft>
                        <a:tabLst>
                          <a:tab pos="457200" algn="l"/>
                          <a:tab pos="-2514600" algn="l"/>
                        </a:tabLst>
                      </a:pPr>
                      <a:r>
                        <a:rPr lang="en-US" sz="1600" dirty="0">
                          <a:effectLst/>
                        </a:rPr>
                        <a:t>2</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dirty="0">
                          <a:effectLst/>
                        </a:rPr>
                        <a:t>72</a:t>
                      </a:r>
                    </a:p>
                    <a:p>
                      <a:pPr marL="0" marR="0" algn="ctr">
                        <a:lnSpc>
                          <a:spcPct val="150000"/>
                        </a:lnSpc>
                        <a:spcBef>
                          <a:spcPts val="0"/>
                        </a:spcBef>
                        <a:spcAft>
                          <a:spcPts val="0"/>
                        </a:spcAft>
                        <a:tabLst>
                          <a:tab pos="457200" algn="l"/>
                          <a:tab pos="-2514600" algn="l"/>
                        </a:tabLst>
                      </a:pPr>
                      <a:r>
                        <a:rPr lang="en-US" sz="1600" dirty="0">
                          <a:effectLst/>
                        </a:rPr>
                        <a:t>73</a:t>
                      </a:r>
                    </a:p>
                    <a:p>
                      <a:pPr marL="0" marR="0" algn="ctr">
                        <a:lnSpc>
                          <a:spcPct val="150000"/>
                        </a:lnSpc>
                        <a:spcBef>
                          <a:spcPts val="0"/>
                        </a:spcBef>
                        <a:spcAft>
                          <a:spcPts val="0"/>
                        </a:spcAft>
                        <a:tabLst>
                          <a:tab pos="457200" algn="l"/>
                          <a:tab pos="-2514600" algn="l"/>
                        </a:tabLst>
                      </a:pPr>
                      <a:r>
                        <a:rPr lang="en-US" sz="1600" dirty="0">
                          <a:effectLst/>
                        </a:rPr>
                        <a:t>87</a:t>
                      </a:r>
                    </a:p>
                    <a:p>
                      <a:pPr marL="0" marR="0" algn="ctr">
                        <a:lnSpc>
                          <a:spcPct val="150000"/>
                        </a:lnSpc>
                        <a:spcBef>
                          <a:spcPts val="0"/>
                        </a:spcBef>
                        <a:spcAft>
                          <a:spcPts val="0"/>
                        </a:spcAft>
                        <a:tabLst>
                          <a:tab pos="457200" algn="l"/>
                          <a:tab pos="-2514600" algn="l"/>
                        </a:tabLst>
                      </a:pPr>
                      <a:r>
                        <a:rPr lang="en-US" sz="1600" dirty="0">
                          <a:effectLst/>
                        </a:rPr>
                        <a:t>95</a:t>
                      </a:r>
                    </a:p>
                    <a:p>
                      <a:pPr marL="0" marR="0" algn="ctr">
                        <a:lnSpc>
                          <a:spcPct val="150000"/>
                        </a:lnSpc>
                        <a:spcBef>
                          <a:spcPts val="0"/>
                        </a:spcBef>
                        <a:spcAft>
                          <a:spcPts val="0"/>
                        </a:spcAft>
                        <a:tabLst>
                          <a:tab pos="457200" algn="l"/>
                          <a:tab pos="-2514600" algn="l"/>
                        </a:tabLst>
                      </a:pPr>
                      <a:r>
                        <a:rPr lang="en-US" sz="1600" dirty="0">
                          <a:effectLst/>
                        </a:rPr>
                        <a:t>84</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dirty="0">
                          <a:effectLst/>
                        </a:rPr>
                        <a:t>5</a:t>
                      </a:r>
                    </a:p>
                    <a:p>
                      <a:pPr marL="0" marR="0" algn="ctr">
                        <a:lnSpc>
                          <a:spcPct val="150000"/>
                        </a:lnSpc>
                        <a:spcBef>
                          <a:spcPts val="0"/>
                        </a:spcBef>
                        <a:spcAft>
                          <a:spcPts val="0"/>
                        </a:spcAft>
                        <a:tabLst>
                          <a:tab pos="457200" algn="l"/>
                          <a:tab pos="-2514600" algn="l"/>
                        </a:tabLst>
                      </a:pPr>
                      <a:r>
                        <a:rPr lang="en-US" sz="1600" dirty="0">
                          <a:effectLst/>
                        </a:rPr>
                        <a:t>6</a:t>
                      </a:r>
                    </a:p>
                    <a:p>
                      <a:pPr marL="0" marR="0" algn="ctr">
                        <a:lnSpc>
                          <a:spcPct val="150000"/>
                        </a:lnSpc>
                        <a:spcBef>
                          <a:spcPts val="0"/>
                        </a:spcBef>
                        <a:spcAft>
                          <a:spcPts val="0"/>
                        </a:spcAft>
                        <a:tabLst>
                          <a:tab pos="457200" algn="l"/>
                          <a:tab pos="-2514600" algn="l"/>
                        </a:tabLst>
                      </a:pPr>
                      <a:r>
                        <a:rPr lang="en-US" sz="1600" dirty="0">
                          <a:effectLst/>
                        </a:rPr>
                        <a:t>8.5</a:t>
                      </a:r>
                    </a:p>
                    <a:p>
                      <a:pPr marL="0" marR="0" algn="ctr">
                        <a:lnSpc>
                          <a:spcPct val="150000"/>
                        </a:lnSpc>
                        <a:spcBef>
                          <a:spcPts val="0"/>
                        </a:spcBef>
                        <a:spcAft>
                          <a:spcPts val="0"/>
                        </a:spcAft>
                        <a:tabLst>
                          <a:tab pos="457200" algn="l"/>
                          <a:tab pos="-2514600" algn="l"/>
                        </a:tabLst>
                      </a:pPr>
                      <a:r>
                        <a:rPr lang="en-US" sz="1600" dirty="0">
                          <a:effectLst/>
                        </a:rPr>
                        <a:t>10</a:t>
                      </a:r>
                    </a:p>
                    <a:p>
                      <a:pPr marL="0" marR="0" algn="ctr">
                        <a:lnSpc>
                          <a:spcPct val="150000"/>
                        </a:lnSpc>
                        <a:spcBef>
                          <a:spcPts val="0"/>
                        </a:spcBef>
                        <a:spcAft>
                          <a:spcPts val="0"/>
                        </a:spcAft>
                        <a:tabLst>
                          <a:tab pos="457200" algn="l"/>
                          <a:tab pos="-2514600" algn="l"/>
                        </a:tabLst>
                      </a:pPr>
                      <a:r>
                        <a:rPr lang="en-US" sz="1600" dirty="0">
                          <a:effectLst/>
                        </a:rPr>
                        <a:t>7</a:t>
                      </a:r>
                      <a:endParaRPr lang="en-US" sz="1600" dirty="0">
                        <a:effectLst/>
                        <a:latin typeface="Times New Roman" panose="02020603050405020304" pitchFamily="18" charset="0"/>
                        <a:ea typeface="Times New Roman" panose="02020603050405020304" pitchFamily="18" charset="0"/>
                      </a:endParaRPr>
                    </a:p>
                  </a:txBody>
                  <a:tcPr marL="67990" marR="67990" marT="0" marB="0"/>
                </a:tc>
                <a:extLst>
                  <a:ext uri="{0D108BD9-81ED-4DB2-BD59-A6C34878D82A}">
                    <a16:rowId xmlns="" xmlns:a16="http://schemas.microsoft.com/office/drawing/2014/main" val="2379047476"/>
                  </a:ext>
                </a:extLst>
              </a:tr>
              <a:tr h="316831">
                <a:tc>
                  <a:txBody>
                    <a:bodyPr/>
                    <a:lstStyle/>
                    <a:p>
                      <a:pPr marL="0" marR="0" algn="ctr">
                        <a:lnSpc>
                          <a:spcPct val="150000"/>
                        </a:lnSpc>
                        <a:spcBef>
                          <a:spcPts val="0"/>
                        </a:spcBef>
                        <a:spcAft>
                          <a:spcPts val="0"/>
                        </a:spcAft>
                        <a:tabLst>
                          <a:tab pos="457200" algn="l"/>
                          <a:tab pos="-2514600" algn="l"/>
                        </a:tabLst>
                      </a:pPr>
                      <a:r>
                        <a:rPr lang="en-US" sz="1600">
                          <a:effectLst/>
                        </a:rPr>
                        <a:t>Jumlah</a:t>
                      </a:r>
                      <a:endParaRPr lang="en-US" sz="160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a:effectLst/>
                        </a:rPr>
                        <a:t>18,5</a:t>
                      </a:r>
                      <a:endParaRPr lang="en-US" sz="160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dirty="0">
                          <a:effectLst/>
                        </a:rPr>
                        <a:t>36.5</a:t>
                      </a:r>
                      <a:endParaRPr lang="en-US" sz="1600" dirty="0">
                        <a:effectLst/>
                        <a:latin typeface="Times New Roman" panose="02020603050405020304" pitchFamily="18" charset="0"/>
                        <a:ea typeface="Times New Roman" panose="02020603050405020304" pitchFamily="18" charset="0"/>
                      </a:endParaRPr>
                    </a:p>
                  </a:txBody>
                  <a:tcPr marL="67990" marR="67990" marT="0" marB="0"/>
                </a:tc>
                <a:extLst>
                  <a:ext uri="{0D108BD9-81ED-4DB2-BD59-A6C34878D82A}">
                    <a16:rowId xmlns="" xmlns:a16="http://schemas.microsoft.com/office/drawing/2014/main" val="3544013568"/>
                  </a:ext>
                </a:extLst>
              </a:tr>
              <a:tr h="333372">
                <a:tc>
                  <a:txBody>
                    <a:bodyPr/>
                    <a:lstStyle/>
                    <a:p>
                      <a:pPr marL="0" marR="0" algn="ctr">
                        <a:lnSpc>
                          <a:spcPct val="150000"/>
                        </a:lnSpc>
                        <a:spcBef>
                          <a:spcPts val="0"/>
                        </a:spcBef>
                        <a:spcAft>
                          <a:spcPts val="0"/>
                        </a:spcAft>
                        <a:tabLst>
                          <a:tab pos="457200" algn="l"/>
                          <a:tab pos="-2514600" algn="l"/>
                        </a:tabLst>
                      </a:pPr>
                      <a:r>
                        <a:rPr lang="en-US" sz="1600">
                          <a:effectLst/>
                        </a:rPr>
                        <a:t>Kode</a:t>
                      </a:r>
                      <a:endParaRPr lang="en-US" sz="160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a:effectLst/>
                          <a:sym typeface="Symbol" panose="05050102010706020507" pitchFamily="18" charset="2"/>
                        </a:rPr>
                        <a:t></a:t>
                      </a:r>
                      <a:r>
                        <a:rPr lang="en-US" sz="1600">
                          <a:effectLst/>
                        </a:rPr>
                        <a:t>R1</a:t>
                      </a:r>
                      <a:endParaRPr lang="en-US" sz="160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7990" marR="67990" marT="0" marB="0"/>
                </a:tc>
                <a:tc>
                  <a:txBody>
                    <a:bodyPr/>
                    <a:lstStyle/>
                    <a:p>
                      <a:pPr marL="0" marR="0" algn="ctr">
                        <a:lnSpc>
                          <a:spcPct val="150000"/>
                        </a:lnSpc>
                        <a:spcBef>
                          <a:spcPts val="0"/>
                        </a:spcBef>
                        <a:spcAft>
                          <a:spcPts val="0"/>
                        </a:spcAft>
                        <a:tabLst>
                          <a:tab pos="457200" algn="l"/>
                          <a:tab pos="-2514600" algn="l"/>
                        </a:tabLst>
                      </a:pPr>
                      <a:r>
                        <a:rPr lang="en-US" sz="1600" dirty="0">
                          <a:effectLst/>
                          <a:sym typeface="Symbol" panose="05050102010706020507" pitchFamily="18" charset="2"/>
                        </a:rPr>
                        <a:t></a:t>
                      </a:r>
                      <a:r>
                        <a:rPr lang="en-US" sz="1600" dirty="0">
                          <a:effectLst/>
                        </a:rPr>
                        <a:t>R2</a:t>
                      </a:r>
                      <a:endParaRPr lang="en-US" sz="1600" dirty="0">
                        <a:effectLst/>
                        <a:latin typeface="Times New Roman" panose="02020603050405020304" pitchFamily="18" charset="0"/>
                        <a:ea typeface="Times New Roman" panose="02020603050405020304" pitchFamily="18" charset="0"/>
                      </a:endParaRPr>
                    </a:p>
                  </a:txBody>
                  <a:tcPr marL="67990" marR="67990" marT="0" marB="0"/>
                </a:tc>
                <a:extLst>
                  <a:ext uri="{0D108BD9-81ED-4DB2-BD59-A6C34878D82A}">
                    <a16:rowId xmlns="" xmlns:a16="http://schemas.microsoft.com/office/drawing/2014/main" val="155372324"/>
                  </a:ext>
                </a:extLst>
              </a:tr>
            </a:tbl>
          </a:graphicData>
        </a:graphic>
      </p:graphicFrame>
    </p:spTree>
    <p:extLst>
      <p:ext uri="{BB962C8B-B14F-4D97-AF65-F5344CB8AC3E}">
        <p14:creationId xmlns:p14="http://schemas.microsoft.com/office/powerpoint/2010/main" val="1492418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440092"/>
          </a:xfrm>
        </p:spPr>
        <p:txBody>
          <a:bodyPr>
            <a:normAutofit fontScale="90000"/>
          </a:bodyPr>
          <a:lstStyle/>
          <a:p>
            <a:r>
              <a:rPr lang="en-US" dirty="0" err="1" smtClean="0"/>
              <a:t>Menghitung</a:t>
            </a:r>
            <a:r>
              <a:rPr lang="en-US" dirty="0" smtClean="0"/>
              <a:t> </a:t>
            </a:r>
            <a:r>
              <a:rPr lang="en-US" dirty="0" err="1" smtClean="0"/>
              <a:t>Nilai</a:t>
            </a:r>
            <a:r>
              <a:rPr lang="en-US" dirty="0" smtClean="0"/>
              <a:t> U</a:t>
            </a:r>
            <a:endParaRPr lang="en-US" dirty="0"/>
          </a:p>
        </p:txBody>
      </p:sp>
      <p:sp>
        <p:nvSpPr>
          <p:cNvPr id="8" name="Rectangle 5"/>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2" name="Picture 21"/>
          <p:cNvPicPr>
            <a:picLocks noChangeAspect="1"/>
          </p:cNvPicPr>
          <p:nvPr/>
        </p:nvPicPr>
        <p:blipFill rotWithShape="1">
          <a:blip r:embed="rId2"/>
          <a:srcRect l="30803" t="35961" r="44128" b="30831"/>
          <a:stretch/>
        </p:blipFill>
        <p:spPr>
          <a:xfrm>
            <a:off x="628650" y="939513"/>
            <a:ext cx="7177869" cy="4735773"/>
          </a:xfrm>
          <a:prstGeom prst="rect">
            <a:avLst/>
          </a:prstGeom>
        </p:spPr>
      </p:pic>
      <p:sp>
        <p:nvSpPr>
          <p:cNvPr id="23" name="Rectangle 22"/>
          <p:cNvSpPr/>
          <p:nvPr/>
        </p:nvSpPr>
        <p:spPr>
          <a:xfrm>
            <a:off x="975815" y="5918763"/>
            <a:ext cx="6953534" cy="507831"/>
          </a:xfrm>
          <a:prstGeom prst="rect">
            <a:avLst/>
          </a:prstGeom>
        </p:spPr>
        <p:txBody>
          <a:bodyPr wrap="square">
            <a:spAutoFit/>
          </a:bodyPr>
          <a:lstStyle/>
          <a:p>
            <a:pPr algn="just">
              <a:lnSpc>
                <a:spcPct val="150000"/>
              </a:lnSpc>
              <a:tabLst>
                <a:tab pos="-2514600" algn="l"/>
                <a:tab pos="228600" algn="l"/>
              </a:tabLst>
            </a:pPr>
            <a:r>
              <a:rPr lang="en-US" dirty="0">
                <a:latin typeface="Times New Roman" panose="02020603050405020304" pitchFamily="18" charset="0"/>
                <a:ea typeface="Times New Roman" panose="02020603050405020304" pitchFamily="18" charset="0"/>
              </a:rPr>
              <a:t>Dari </a:t>
            </a:r>
            <a:r>
              <a:rPr lang="en-US" dirty="0" err="1">
                <a:latin typeface="Times New Roman" panose="02020603050405020304" pitchFamily="18" charset="0"/>
                <a:ea typeface="Times New Roman" panose="02020603050405020304" pitchFamily="18" charset="0"/>
              </a:rPr>
              <a:t>perhitungan</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tersebut</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maka</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harga</a:t>
            </a:r>
            <a:r>
              <a:rPr lang="en-US" dirty="0">
                <a:latin typeface="Times New Roman" panose="02020603050405020304" pitchFamily="18" charset="0"/>
                <a:ea typeface="Times New Roman" panose="02020603050405020304" pitchFamily="18" charset="0"/>
              </a:rPr>
              <a:t> U </a:t>
            </a:r>
            <a:r>
              <a:rPr lang="en-US" baseline="-25000" dirty="0" err="1">
                <a:latin typeface="Times New Roman" panose="02020603050405020304" pitchFamily="18" charset="0"/>
                <a:ea typeface="Times New Roman" panose="02020603050405020304" pitchFamily="18" charset="0"/>
              </a:rPr>
              <a:t>hitung</a:t>
            </a:r>
            <a:r>
              <a:rPr lang="en-US" dirty="0">
                <a:latin typeface="Times New Roman" panose="02020603050405020304" pitchFamily="18" charset="0"/>
                <a:ea typeface="Times New Roman" panose="02020603050405020304" pitchFamily="18" charset="0"/>
              </a:rPr>
              <a:t> yang </a:t>
            </a:r>
            <a:r>
              <a:rPr lang="en-US" dirty="0" err="1">
                <a:latin typeface="Times New Roman" panose="02020603050405020304" pitchFamily="18" charset="0"/>
                <a:ea typeface="Times New Roman" panose="02020603050405020304" pitchFamily="18" charset="0"/>
              </a:rPr>
              <a:t>lebih</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kecil</a:t>
            </a:r>
            <a:r>
              <a:rPr lang="en-US" dirty="0">
                <a:latin typeface="Times New Roman" panose="02020603050405020304" pitchFamily="18" charset="0"/>
                <a:ea typeface="Times New Roman" panose="02020603050405020304" pitchFamily="18" charset="0"/>
              </a:rPr>
              <a:t> </a:t>
            </a:r>
            <a:r>
              <a:rPr lang="en-US" dirty="0" err="1">
                <a:latin typeface="Times New Roman" panose="02020603050405020304" pitchFamily="18" charset="0"/>
                <a:ea typeface="Times New Roman" panose="02020603050405020304" pitchFamily="18" charset="0"/>
              </a:rPr>
              <a:t>adalah</a:t>
            </a:r>
            <a:r>
              <a:rPr lang="en-US" dirty="0">
                <a:latin typeface="Times New Roman" panose="02020603050405020304" pitchFamily="18" charset="0"/>
                <a:ea typeface="Times New Roman" panose="02020603050405020304" pitchFamily="18" charset="0"/>
              </a:rPr>
              <a:t> 3.5</a:t>
            </a:r>
          </a:p>
        </p:txBody>
      </p:sp>
    </p:spTree>
    <p:extLst>
      <p:ext uri="{BB962C8B-B14F-4D97-AF65-F5344CB8AC3E}">
        <p14:creationId xmlns:p14="http://schemas.microsoft.com/office/powerpoint/2010/main" val="8136629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Menentukan taraf signifikansi untuk mencari U tabel (U</a:t>
            </a:r>
            <a:r>
              <a:rPr lang="en-US" baseline="-25000" smtClean="0"/>
              <a:t>t</a:t>
            </a:r>
            <a:r>
              <a:rPr lang="en-US" smtClean="0"/>
              <a:t>).</a:t>
            </a:r>
            <a:endParaRPr lang="en-US" dirty="0"/>
          </a:p>
        </p:txBody>
      </p:sp>
      <p:sp>
        <p:nvSpPr>
          <p:cNvPr id="6"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50000"/>
              </a:lnSpc>
              <a:spcBef>
                <a:spcPts val="0"/>
              </a:spcBef>
              <a:buFont typeface="Arial" panose="020B0604020202020204" pitchFamily="34" charset="0"/>
              <a:buNone/>
              <a:tabLst>
                <a:tab pos="-2514600" algn="l"/>
                <a:tab pos="228600" algn="l"/>
              </a:tabLst>
            </a:pPr>
            <a:r>
              <a:rPr lang="en-US" smtClean="0">
                <a:latin typeface="Times New Roman" panose="02020603050405020304" pitchFamily="18" charset="0"/>
                <a:ea typeface="Times New Roman" panose="02020603050405020304" pitchFamily="18" charset="0"/>
              </a:rPr>
              <a:t>	Dengan taraf signifikansi 5% n</a:t>
            </a:r>
            <a:r>
              <a:rPr lang="en-US" baseline="-25000" smtClean="0">
                <a:latin typeface="Times New Roman" panose="02020603050405020304" pitchFamily="18" charset="0"/>
                <a:ea typeface="Times New Roman" panose="02020603050405020304" pitchFamily="18" charset="0"/>
              </a:rPr>
              <a:t>1</a:t>
            </a:r>
            <a:r>
              <a:rPr lang="en-US" smtClean="0">
                <a:latin typeface="Times New Roman" panose="02020603050405020304" pitchFamily="18" charset="0"/>
                <a:ea typeface="Times New Roman" panose="02020603050405020304" pitchFamily="18" charset="0"/>
              </a:rPr>
              <a:t> = 5 dan n</a:t>
            </a:r>
            <a:r>
              <a:rPr lang="en-US" baseline="-25000" smtClean="0">
                <a:latin typeface="Times New Roman" panose="02020603050405020304" pitchFamily="18" charset="0"/>
                <a:ea typeface="Times New Roman" panose="02020603050405020304" pitchFamily="18" charset="0"/>
              </a:rPr>
              <a:t>2</a:t>
            </a:r>
            <a:r>
              <a:rPr lang="en-US" smtClean="0">
                <a:latin typeface="Times New Roman" panose="02020603050405020304" pitchFamily="18" charset="0"/>
                <a:ea typeface="Times New Roman" panose="02020603050405020304" pitchFamily="18" charset="0"/>
              </a:rPr>
              <a:t> = 5, maka U</a:t>
            </a:r>
            <a:r>
              <a:rPr lang="en-US" baseline="-25000" smtClean="0">
                <a:latin typeface="Times New Roman" panose="02020603050405020304" pitchFamily="18" charset="0"/>
                <a:ea typeface="Times New Roman" panose="02020603050405020304" pitchFamily="18" charset="0"/>
              </a:rPr>
              <a:t>t</a:t>
            </a:r>
            <a:r>
              <a:rPr lang="en-US" smtClean="0">
                <a:latin typeface="Times New Roman" panose="02020603050405020304" pitchFamily="18" charset="0"/>
                <a:ea typeface="Times New Roman" panose="02020603050405020304" pitchFamily="18" charset="0"/>
              </a:rPr>
              <a:t> adalah 0</a:t>
            </a:r>
          </a:p>
          <a:p>
            <a:r>
              <a:rPr lang="en-US" smtClean="0"/>
              <a:t>Ho diterima jika U hitung ≥ U tabel (3,5 &gt; 0)</a:t>
            </a:r>
          </a:p>
          <a:p>
            <a:pPr algn="just"/>
            <a:r>
              <a:rPr lang="en-US" smtClean="0"/>
              <a:t>Dari analisis tersebut menyatakan bahwa tidak ada perbedaan antara prestasi belajar dengan menggunakan metode mengajar tradisional dan prestasi belajar dengan metode mangajar belajar kelompok. </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8721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1186218" y="1093125"/>
            <a:ext cx="6858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smtClean="0"/>
              <a:t>UJI U UNTUK SAMPEL BESAR</a:t>
            </a:r>
            <a:endParaRPr lang="en-US" dirty="0"/>
          </a:p>
        </p:txBody>
      </p:sp>
      <p:sp>
        <p:nvSpPr>
          <p:cNvPr id="7"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mtClean="0"/>
              <a:t>Sampel dikatakan berukuran besar bila sampel yang diambil dari suatu populasi maksimum 20 (n &gt; 20). </a:t>
            </a:r>
            <a:endParaRPr lang="en-US" dirty="0"/>
          </a:p>
        </p:txBody>
      </p:sp>
    </p:spTree>
    <p:extLst>
      <p:ext uri="{BB962C8B-B14F-4D97-AF65-F5344CB8AC3E}">
        <p14:creationId xmlns:p14="http://schemas.microsoft.com/office/powerpoint/2010/main" val="828333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204716" y="626533"/>
            <a:ext cx="4367284" cy="555043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smtClean="0"/>
              <a:t>Contoh soal :</a:t>
            </a:r>
            <a:endParaRPr lang="en-US" sz="2400" smtClean="0"/>
          </a:p>
          <a:p>
            <a:pPr marL="0" indent="0" algn="just">
              <a:buFont typeface="Arial" panose="020B0604020202020204" pitchFamily="34" charset="0"/>
              <a:buNone/>
            </a:pPr>
            <a:r>
              <a:rPr lang="en-US" sz="2400" smtClean="0"/>
              <a:t>	Dosen statistik Fakultas kesehatan masyarakat ingin mengetahui apakah ada perbedaan nilai ujian mata kuliah statistik antara kelas pagi dan malam. Penelitian ini menggunakan sampel sebanyak 15 orang untuk kelas pagi dan 10 orang kelas malam. Ujilah dengan menggunakan mann whitney test apakah ada perbedaan nilai ujian mata kuliah statistic antara kelas malam dan pagi dengan taraf signifikan α = 5%. Data yang berhasil dikumpulkan terlihat pada table dibawah ini :</a:t>
            </a:r>
          </a:p>
          <a:p>
            <a:pPr algn="just"/>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538208871"/>
              </p:ext>
            </p:extLst>
          </p:nvPr>
        </p:nvGraphicFramePr>
        <p:xfrm>
          <a:off x="4694828" y="237471"/>
          <a:ext cx="4302103" cy="6217920"/>
        </p:xfrm>
        <a:graphic>
          <a:graphicData uri="http://schemas.openxmlformats.org/drawingml/2006/table">
            <a:tbl>
              <a:tblPr firstRow="1" firstCol="1" bandRow="1">
                <a:tableStyleId>{5C22544A-7EE6-4342-B048-85BDC9FD1C3A}</a:tableStyleId>
              </a:tblPr>
              <a:tblGrid>
                <a:gridCol w="951427">
                  <a:extLst>
                    <a:ext uri="{9D8B030D-6E8A-4147-A177-3AD203B41FA5}">
                      <a16:colId xmlns="" xmlns:a16="http://schemas.microsoft.com/office/drawing/2014/main" val="1100654645"/>
                    </a:ext>
                  </a:extLst>
                </a:gridCol>
                <a:gridCol w="1116892">
                  <a:extLst>
                    <a:ext uri="{9D8B030D-6E8A-4147-A177-3AD203B41FA5}">
                      <a16:colId xmlns="" xmlns:a16="http://schemas.microsoft.com/office/drawing/2014/main" val="1460017011"/>
                    </a:ext>
                  </a:extLst>
                </a:gridCol>
                <a:gridCol w="931071">
                  <a:extLst>
                    <a:ext uri="{9D8B030D-6E8A-4147-A177-3AD203B41FA5}">
                      <a16:colId xmlns="" xmlns:a16="http://schemas.microsoft.com/office/drawing/2014/main" val="1575583184"/>
                    </a:ext>
                  </a:extLst>
                </a:gridCol>
                <a:gridCol w="1302713">
                  <a:extLst>
                    <a:ext uri="{9D8B030D-6E8A-4147-A177-3AD203B41FA5}">
                      <a16:colId xmlns="" xmlns:a16="http://schemas.microsoft.com/office/drawing/2014/main" val="1596163621"/>
                    </a:ext>
                  </a:extLst>
                </a:gridCol>
              </a:tblGrid>
              <a:tr h="685345">
                <a:tc>
                  <a:txBody>
                    <a:bodyPr/>
                    <a:lstStyle/>
                    <a:p>
                      <a:pPr marL="0" marR="0" algn="just">
                        <a:lnSpc>
                          <a:spcPct val="150000"/>
                        </a:lnSpc>
                        <a:spcBef>
                          <a:spcPts val="0"/>
                        </a:spcBef>
                        <a:spcAft>
                          <a:spcPts val="0"/>
                        </a:spcAft>
                        <a:tabLst>
                          <a:tab pos="457200" algn="l"/>
                          <a:tab pos="-2514600" algn="l"/>
                          <a:tab pos="685800" algn="l"/>
                        </a:tabLst>
                      </a:pPr>
                      <a:r>
                        <a:rPr lang="en-US" sz="1600" dirty="0" err="1">
                          <a:effectLst/>
                        </a:rPr>
                        <a:t>Responden</a:t>
                      </a:r>
                      <a:endParaRPr lang="en-US" sz="1600" dirty="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err="1">
                          <a:effectLst/>
                        </a:rPr>
                        <a:t>Nilai</a:t>
                      </a:r>
                      <a:r>
                        <a:rPr lang="en-US" sz="1600" dirty="0">
                          <a:effectLst/>
                        </a:rPr>
                        <a:t> </a:t>
                      </a:r>
                      <a:r>
                        <a:rPr lang="en-US" sz="1600" dirty="0" err="1">
                          <a:effectLst/>
                        </a:rPr>
                        <a:t>Kelas</a:t>
                      </a:r>
                      <a:r>
                        <a:rPr lang="en-US" sz="1600" dirty="0">
                          <a:effectLst/>
                        </a:rPr>
                        <a:t> </a:t>
                      </a:r>
                      <a:r>
                        <a:rPr lang="en-US" sz="1600" dirty="0" err="1">
                          <a:effectLst/>
                        </a:rPr>
                        <a:t>Pagi</a:t>
                      </a:r>
                      <a:endParaRPr lang="en-US" sz="1600" dirty="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err="1">
                          <a:effectLst/>
                        </a:rPr>
                        <a:t>Responden</a:t>
                      </a:r>
                      <a:endParaRPr lang="en-US" sz="1600" dirty="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Nilai Kelas Malam</a:t>
                      </a:r>
                      <a:endParaRPr lang="en-US" sz="1600">
                        <a:effectLst/>
                        <a:latin typeface="Times New Roman" panose="02020603050405020304" pitchFamily="18" charset="0"/>
                        <a:ea typeface="Times New Roman" panose="02020603050405020304" pitchFamily="18" charset="0"/>
                      </a:endParaRPr>
                    </a:p>
                  </a:txBody>
                  <a:tcPr marL="63990" marR="63990" marT="0" marB="0"/>
                </a:tc>
                <a:extLst>
                  <a:ext uri="{0D108BD9-81ED-4DB2-BD59-A6C34878D82A}">
                    <a16:rowId xmlns="" xmlns:a16="http://schemas.microsoft.com/office/drawing/2014/main" val="4144710468"/>
                  </a:ext>
                </a:extLst>
              </a:tr>
              <a:tr h="342672">
                <a:tc>
                  <a:txBody>
                    <a:bodyPr/>
                    <a:lstStyle/>
                    <a:p>
                      <a:pPr marL="0" marR="0" algn="just">
                        <a:lnSpc>
                          <a:spcPct val="150000"/>
                        </a:lnSpc>
                        <a:spcBef>
                          <a:spcPts val="0"/>
                        </a:spcBef>
                        <a:spcAft>
                          <a:spcPts val="0"/>
                        </a:spcAft>
                        <a:tabLst>
                          <a:tab pos="457200" algn="l"/>
                          <a:tab pos="-2514600" algn="l"/>
                          <a:tab pos="685800" algn="l"/>
                        </a:tabLst>
                      </a:pPr>
                      <a:r>
                        <a:rPr lang="en-US" sz="1600">
                          <a:effectLst/>
                        </a:rPr>
                        <a:t>1</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a:effectLst/>
                        </a:rPr>
                        <a:t>75</a:t>
                      </a:r>
                      <a:endParaRPr lang="en-US" sz="1600" dirty="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1</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85</a:t>
                      </a:r>
                      <a:endParaRPr lang="en-US" sz="1600">
                        <a:effectLst/>
                        <a:latin typeface="Times New Roman" panose="02020603050405020304" pitchFamily="18" charset="0"/>
                        <a:ea typeface="Times New Roman" panose="02020603050405020304" pitchFamily="18" charset="0"/>
                      </a:endParaRPr>
                    </a:p>
                  </a:txBody>
                  <a:tcPr marL="63990" marR="63990" marT="0" marB="0"/>
                </a:tc>
                <a:extLst>
                  <a:ext uri="{0D108BD9-81ED-4DB2-BD59-A6C34878D82A}">
                    <a16:rowId xmlns="" xmlns:a16="http://schemas.microsoft.com/office/drawing/2014/main" val="3908990339"/>
                  </a:ext>
                </a:extLst>
              </a:tr>
              <a:tr h="342672">
                <a:tc>
                  <a:txBody>
                    <a:bodyPr/>
                    <a:lstStyle/>
                    <a:p>
                      <a:pPr marL="0" marR="0" algn="just">
                        <a:lnSpc>
                          <a:spcPct val="150000"/>
                        </a:lnSpc>
                        <a:spcBef>
                          <a:spcPts val="0"/>
                        </a:spcBef>
                        <a:spcAft>
                          <a:spcPts val="0"/>
                        </a:spcAft>
                        <a:tabLst>
                          <a:tab pos="457200" algn="l"/>
                          <a:tab pos="-2514600" algn="l"/>
                          <a:tab pos="685800" algn="l"/>
                        </a:tabLst>
                      </a:pPr>
                      <a:r>
                        <a:rPr lang="en-US" sz="1600">
                          <a:effectLst/>
                        </a:rPr>
                        <a:t>2</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a:effectLst/>
                        </a:rPr>
                        <a:t>85</a:t>
                      </a:r>
                      <a:endParaRPr lang="en-US" sz="1600" dirty="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2</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65</a:t>
                      </a:r>
                      <a:endParaRPr lang="en-US" sz="1600">
                        <a:effectLst/>
                        <a:latin typeface="Times New Roman" panose="02020603050405020304" pitchFamily="18" charset="0"/>
                        <a:ea typeface="Times New Roman" panose="02020603050405020304" pitchFamily="18" charset="0"/>
                      </a:endParaRPr>
                    </a:p>
                  </a:txBody>
                  <a:tcPr marL="63990" marR="63990" marT="0" marB="0"/>
                </a:tc>
                <a:extLst>
                  <a:ext uri="{0D108BD9-81ED-4DB2-BD59-A6C34878D82A}">
                    <a16:rowId xmlns="" xmlns:a16="http://schemas.microsoft.com/office/drawing/2014/main" val="1921320201"/>
                  </a:ext>
                </a:extLst>
              </a:tr>
              <a:tr h="342672">
                <a:tc>
                  <a:txBody>
                    <a:bodyPr/>
                    <a:lstStyle/>
                    <a:p>
                      <a:pPr marL="0" marR="0" algn="just">
                        <a:lnSpc>
                          <a:spcPct val="150000"/>
                        </a:lnSpc>
                        <a:spcBef>
                          <a:spcPts val="0"/>
                        </a:spcBef>
                        <a:spcAft>
                          <a:spcPts val="0"/>
                        </a:spcAft>
                        <a:tabLst>
                          <a:tab pos="457200" algn="l"/>
                          <a:tab pos="-2514600" algn="l"/>
                          <a:tab pos="685800" algn="l"/>
                        </a:tabLst>
                      </a:pPr>
                      <a:r>
                        <a:rPr lang="en-US" sz="1600">
                          <a:effectLst/>
                        </a:rPr>
                        <a:t>3</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a:effectLst/>
                        </a:rPr>
                        <a:t>60</a:t>
                      </a:r>
                      <a:endParaRPr lang="en-US" sz="1600" dirty="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3</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65</a:t>
                      </a:r>
                      <a:endParaRPr lang="en-US" sz="1600">
                        <a:effectLst/>
                        <a:latin typeface="Times New Roman" panose="02020603050405020304" pitchFamily="18" charset="0"/>
                        <a:ea typeface="Times New Roman" panose="02020603050405020304" pitchFamily="18" charset="0"/>
                      </a:endParaRPr>
                    </a:p>
                  </a:txBody>
                  <a:tcPr marL="63990" marR="63990" marT="0" marB="0"/>
                </a:tc>
                <a:extLst>
                  <a:ext uri="{0D108BD9-81ED-4DB2-BD59-A6C34878D82A}">
                    <a16:rowId xmlns="" xmlns:a16="http://schemas.microsoft.com/office/drawing/2014/main" val="807037523"/>
                  </a:ext>
                </a:extLst>
              </a:tr>
              <a:tr h="342672">
                <a:tc>
                  <a:txBody>
                    <a:bodyPr/>
                    <a:lstStyle/>
                    <a:p>
                      <a:pPr marL="0" marR="0" algn="just">
                        <a:lnSpc>
                          <a:spcPct val="150000"/>
                        </a:lnSpc>
                        <a:spcBef>
                          <a:spcPts val="0"/>
                        </a:spcBef>
                        <a:spcAft>
                          <a:spcPts val="0"/>
                        </a:spcAft>
                        <a:tabLst>
                          <a:tab pos="457200" algn="l"/>
                          <a:tab pos="-2514600" algn="l"/>
                          <a:tab pos="685800" algn="l"/>
                        </a:tabLst>
                      </a:pPr>
                      <a:r>
                        <a:rPr lang="en-US" sz="1600">
                          <a:effectLst/>
                        </a:rPr>
                        <a:t>4</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a:effectLst/>
                        </a:rPr>
                        <a:t>80</a:t>
                      </a:r>
                      <a:endParaRPr lang="en-US" sz="1600" dirty="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a:effectLst/>
                        </a:rPr>
                        <a:t>4</a:t>
                      </a:r>
                      <a:endParaRPr lang="en-US" sz="1600" dirty="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63</a:t>
                      </a:r>
                      <a:endParaRPr lang="en-US" sz="1600">
                        <a:effectLst/>
                        <a:latin typeface="Times New Roman" panose="02020603050405020304" pitchFamily="18" charset="0"/>
                        <a:ea typeface="Times New Roman" panose="02020603050405020304" pitchFamily="18" charset="0"/>
                      </a:endParaRPr>
                    </a:p>
                  </a:txBody>
                  <a:tcPr marL="63990" marR="63990" marT="0" marB="0"/>
                </a:tc>
                <a:extLst>
                  <a:ext uri="{0D108BD9-81ED-4DB2-BD59-A6C34878D82A}">
                    <a16:rowId xmlns="" xmlns:a16="http://schemas.microsoft.com/office/drawing/2014/main" val="2315038210"/>
                  </a:ext>
                </a:extLst>
              </a:tr>
              <a:tr h="342672">
                <a:tc>
                  <a:txBody>
                    <a:bodyPr/>
                    <a:lstStyle/>
                    <a:p>
                      <a:pPr marL="0" marR="0" algn="just">
                        <a:lnSpc>
                          <a:spcPct val="150000"/>
                        </a:lnSpc>
                        <a:spcBef>
                          <a:spcPts val="0"/>
                        </a:spcBef>
                        <a:spcAft>
                          <a:spcPts val="0"/>
                        </a:spcAft>
                        <a:tabLst>
                          <a:tab pos="457200" algn="l"/>
                          <a:tab pos="-2514600" algn="l"/>
                          <a:tab pos="685800" algn="l"/>
                        </a:tabLst>
                      </a:pPr>
                      <a:r>
                        <a:rPr lang="en-US" sz="1600">
                          <a:effectLst/>
                        </a:rPr>
                        <a:t>5</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58</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a:effectLst/>
                        </a:rPr>
                        <a:t>5</a:t>
                      </a:r>
                      <a:endParaRPr lang="en-US" sz="1600" dirty="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30</a:t>
                      </a:r>
                      <a:endParaRPr lang="en-US" sz="1600">
                        <a:effectLst/>
                        <a:latin typeface="Times New Roman" panose="02020603050405020304" pitchFamily="18" charset="0"/>
                        <a:ea typeface="Times New Roman" panose="02020603050405020304" pitchFamily="18" charset="0"/>
                      </a:endParaRPr>
                    </a:p>
                  </a:txBody>
                  <a:tcPr marL="63990" marR="63990" marT="0" marB="0"/>
                </a:tc>
                <a:extLst>
                  <a:ext uri="{0D108BD9-81ED-4DB2-BD59-A6C34878D82A}">
                    <a16:rowId xmlns="" xmlns:a16="http://schemas.microsoft.com/office/drawing/2014/main" val="1513274973"/>
                  </a:ext>
                </a:extLst>
              </a:tr>
              <a:tr h="342672">
                <a:tc>
                  <a:txBody>
                    <a:bodyPr/>
                    <a:lstStyle/>
                    <a:p>
                      <a:pPr marL="0" marR="0" algn="just">
                        <a:lnSpc>
                          <a:spcPct val="150000"/>
                        </a:lnSpc>
                        <a:spcBef>
                          <a:spcPts val="0"/>
                        </a:spcBef>
                        <a:spcAft>
                          <a:spcPts val="0"/>
                        </a:spcAft>
                        <a:tabLst>
                          <a:tab pos="457200" algn="l"/>
                          <a:tab pos="-2514600" algn="l"/>
                          <a:tab pos="685800" algn="l"/>
                        </a:tabLst>
                      </a:pPr>
                      <a:r>
                        <a:rPr lang="en-US" sz="1600">
                          <a:effectLst/>
                        </a:rPr>
                        <a:t>6</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92</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a:effectLst/>
                        </a:rPr>
                        <a:t>6</a:t>
                      </a:r>
                      <a:endParaRPr lang="en-US" sz="1600" dirty="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55</a:t>
                      </a:r>
                      <a:endParaRPr lang="en-US" sz="1600">
                        <a:effectLst/>
                        <a:latin typeface="Times New Roman" panose="02020603050405020304" pitchFamily="18" charset="0"/>
                        <a:ea typeface="Times New Roman" panose="02020603050405020304" pitchFamily="18" charset="0"/>
                      </a:endParaRPr>
                    </a:p>
                  </a:txBody>
                  <a:tcPr marL="63990" marR="63990" marT="0" marB="0"/>
                </a:tc>
                <a:extLst>
                  <a:ext uri="{0D108BD9-81ED-4DB2-BD59-A6C34878D82A}">
                    <a16:rowId xmlns="" xmlns:a16="http://schemas.microsoft.com/office/drawing/2014/main" val="547030762"/>
                  </a:ext>
                </a:extLst>
              </a:tr>
              <a:tr h="342672">
                <a:tc>
                  <a:txBody>
                    <a:bodyPr/>
                    <a:lstStyle/>
                    <a:p>
                      <a:pPr marL="0" marR="0" algn="just">
                        <a:lnSpc>
                          <a:spcPct val="150000"/>
                        </a:lnSpc>
                        <a:spcBef>
                          <a:spcPts val="0"/>
                        </a:spcBef>
                        <a:spcAft>
                          <a:spcPts val="0"/>
                        </a:spcAft>
                        <a:tabLst>
                          <a:tab pos="457200" algn="l"/>
                          <a:tab pos="-2514600" algn="l"/>
                          <a:tab pos="685800" algn="l"/>
                        </a:tabLst>
                      </a:pPr>
                      <a:r>
                        <a:rPr lang="en-US" sz="1600">
                          <a:effectLst/>
                        </a:rPr>
                        <a:t>7</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80</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a:effectLst/>
                        </a:rPr>
                        <a:t>7</a:t>
                      </a:r>
                      <a:endParaRPr lang="en-US" sz="1600" dirty="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90</a:t>
                      </a:r>
                      <a:endParaRPr lang="en-US" sz="1600">
                        <a:effectLst/>
                        <a:latin typeface="Times New Roman" panose="02020603050405020304" pitchFamily="18" charset="0"/>
                        <a:ea typeface="Times New Roman" panose="02020603050405020304" pitchFamily="18" charset="0"/>
                      </a:endParaRPr>
                    </a:p>
                  </a:txBody>
                  <a:tcPr marL="63990" marR="63990" marT="0" marB="0"/>
                </a:tc>
                <a:extLst>
                  <a:ext uri="{0D108BD9-81ED-4DB2-BD59-A6C34878D82A}">
                    <a16:rowId xmlns="" xmlns:a16="http://schemas.microsoft.com/office/drawing/2014/main" val="768793872"/>
                  </a:ext>
                </a:extLst>
              </a:tr>
              <a:tr h="342672">
                <a:tc>
                  <a:txBody>
                    <a:bodyPr/>
                    <a:lstStyle/>
                    <a:p>
                      <a:pPr marL="0" marR="0" algn="just">
                        <a:lnSpc>
                          <a:spcPct val="150000"/>
                        </a:lnSpc>
                        <a:spcBef>
                          <a:spcPts val="0"/>
                        </a:spcBef>
                        <a:spcAft>
                          <a:spcPts val="0"/>
                        </a:spcAft>
                        <a:tabLst>
                          <a:tab pos="457200" algn="l"/>
                          <a:tab pos="-2514600" algn="l"/>
                          <a:tab pos="685800" algn="l"/>
                        </a:tabLst>
                      </a:pPr>
                      <a:r>
                        <a:rPr lang="en-US" sz="1600">
                          <a:effectLst/>
                        </a:rPr>
                        <a:t>8</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70</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8</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a:effectLst/>
                        </a:rPr>
                        <a:t>85</a:t>
                      </a:r>
                      <a:endParaRPr lang="en-US" sz="1600" dirty="0">
                        <a:effectLst/>
                        <a:latin typeface="Times New Roman" panose="02020603050405020304" pitchFamily="18" charset="0"/>
                        <a:ea typeface="Times New Roman" panose="02020603050405020304" pitchFamily="18" charset="0"/>
                      </a:endParaRPr>
                    </a:p>
                  </a:txBody>
                  <a:tcPr marL="63990" marR="63990" marT="0" marB="0"/>
                </a:tc>
                <a:extLst>
                  <a:ext uri="{0D108BD9-81ED-4DB2-BD59-A6C34878D82A}">
                    <a16:rowId xmlns="" xmlns:a16="http://schemas.microsoft.com/office/drawing/2014/main" val="1432648463"/>
                  </a:ext>
                </a:extLst>
              </a:tr>
              <a:tr h="342672">
                <a:tc>
                  <a:txBody>
                    <a:bodyPr/>
                    <a:lstStyle/>
                    <a:p>
                      <a:pPr marL="0" marR="0" algn="just">
                        <a:lnSpc>
                          <a:spcPct val="150000"/>
                        </a:lnSpc>
                        <a:spcBef>
                          <a:spcPts val="0"/>
                        </a:spcBef>
                        <a:spcAft>
                          <a:spcPts val="0"/>
                        </a:spcAft>
                        <a:tabLst>
                          <a:tab pos="457200" algn="l"/>
                          <a:tab pos="-2514600" algn="l"/>
                          <a:tab pos="685800" algn="l"/>
                        </a:tabLst>
                      </a:pPr>
                      <a:r>
                        <a:rPr lang="en-US" sz="1600">
                          <a:effectLst/>
                        </a:rPr>
                        <a:t>9</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65</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a:effectLst/>
                        </a:rPr>
                        <a:t>9</a:t>
                      </a:r>
                      <a:endParaRPr lang="en-US" sz="1600" dirty="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a:effectLst/>
                        </a:rPr>
                        <a:t>80</a:t>
                      </a:r>
                      <a:endParaRPr lang="en-US" sz="1600" dirty="0">
                        <a:effectLst/>
                        <a:latin typeface="Times New Roman" panose="02020603050405020304" pitchFamily="18" charset="0"/>
                        <a:ea typeface="Times New Roman" panose="02020603050405020304" pitchFamily="18" charset="0"/>
                      </a:endParaRPr>
                    </a:p>
                  </a:txBody>
                  <a:tcPr marL="63990" marR="63990" marT="0" marB="0"/>
                </a:tc>
                <a:extLst>
                  <a:ext uri="{0D108BD9-81ED-4DB2-BD59-A6C34878D82A}">
                    <a16:rowId xmlns="" xmlns:a16="http://schemas.microsoft.com/office/drawing/2014/main" val="2905930972"/>
                  </a:ext>
                </a:extLst>
              </a:tr>
              <a:tr h="342672">
                <a:tc>
                  <a:txBody>
                    <a:bodyPr/>
                    <a:lstStyle/>
                    <a:p>
                      <a:pPr marL="0" marR="0" algn="just">
                        <a:lnSpc>
                          <a:spcPct val="150000"/>
                        </a:lnSpc>
                        <a:spcBef>
                          <a:spcPts val="0"/>
                        </a:spcBef>
                        <a:spcAft>
                          <a:spcPts val="0"/>
                        </a:spcAft>
                        <a:tabLst>
                          <a:tab pos="457200" algn="l"/>
                          <a:tab pos="-2514600" algn="l"/>
                          <a:tab pos="685800" algn="l"/>
                        </a:tabLst>
                      </a:pPr>
                      <a:r>
                        <a:rPr lang="en-US" sz="1600">
                          <a:effectLst/>
                        </a:rPr>
                        <a:t>10</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75</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10</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a:effectLst/>
                        </a:rPr>
                        <a:t>60</a:t>
                      </a:r>
                      <a:endParaRPr lang="en-US" sz="1600" dirty="0">
                        <a:effectLst/>
                        <a:latin typeface="Times New Roman" panose="02020603050405020304" pitchFamily="18" charset="0"/>
                        <a:ea typeface="Times New Roman" panose="02020603050405020304" pitchFamily="18" charset="0"/>
                      </a:endParaRPr>
                    </a:p>
                  </a:txBody>
                  <a:tcPr marL="63990" marR="63990" marT="0" marB="0"/>
                </a:tc>
                <a:extLst>
                  <a:ext uri="{0D108BD9-81ED-4DB2-BD59-A6C34878D82A}">
                    <a16:rowId xmlns="" xmlns:a16="http://schemas.microsoft.com/office/drawing/2014/main" val="2840769973"/>
                  </a:ext>
                </a:extLst>
              </a:tr>
              <a:tr h="342672">
                <a:tc>
                  <a:txBody>
                    <a:bodyPr/>
                    <a:lstStyle/>
                    <a:p>
                      <a:pPr marL="0" marR="0" algn="just">
                        <a:lnSpc>
                          <a:spcPct val="150000"/>
                        </a:lnSpc>
                        <a:spcBef>
                          <a:spcPts val="0"/>
                        </a:spcBef>
                        <a:spcAft>
                          <a:spcPts val="0"/>
                        </a:spcAft>
                        <a:tabLst>
                          <a:tab pos="457200" algn="l"/>
                          <a:tab pos="-2514600" algn="l"/>
                          <a:tab pos="685800" algn="l"/>
                        </a:tabLst>
                      </a:pPr>
                      <a:r>
                        <a:rPr lang="en-US" sz="1600">
                          <a:effectLst/>
                        </a:rPr>
                        <a:t>11</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60</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3990" marR="63990" marT="0" marB="0"/>
                </a:tc>
                <a:extLst>
                  <a:ext uri="{0D108BD9-81ED-4DB2-BD59-A6C34878D82A}">
                    <a16:rowId xmlns="" xmlns:a16="http://schemas.microsoft.com/office/drawing/2014/main" val="3063813534"/>
                  </a:ext>
                </a:extLst>
              </a:tr>
              <a:tr h="342672">
                <a:tc>
                  <a:txBody>
                    <a:bodyPr/>
                    <a:lstStyle/>
                    <a:p>
                      <a:pPr marL="0" marR="0" algn="just">
                        <a:lnSpc>
                          <a:spcPct val="150000"/>
                        </a:lnSpc>
                        <a:spcBef>
                          <a:spcPts val="0"/>
                        </a:spcBef>
                        <a:spcAft>
                          <a:spcPts val="0"/>
                        </a:spcAft>
                        <a:tabLst>
                          <a:tab pos="457200" algn="l"/>
                          <a:tab pos="-2514600" algn="l"/>
                          <a:tab pos="685800" algn="l"/>
                        </a:tabLst>
                      </a:pPr>
                      <a:r>
                        <a:rPr lang="en-US" sz="1600">
                          <a:effectLst/>
                        </a:rPr>
                        <a:t>12</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85</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3990" marR="63990" marT="0" marB="0"/>
                </a:tc>
                <a:extLst>
                  <a:ext uri="{0D108BD9-81ED-4DB2-BD59-A6C34878D82A}">
                    <a16:rowId xmlns="" xmlns:a16="http://schemas.microsoft.com/office/drawing/2014/main" val="3435719160"/>
                  </a:ext>
                </a:extLst>
              </a:tr>
              <a:tr h="342672">
                <a:tc>
                  <a:txBody>
                    <a:bodyPr/>
                    <a:lstStyle/>
                    <a:p>
                      <a:pPr marL="0" marR="0" algn="just">
                        <a:lnSpc>
                          <a:spcPct val="150000"/>
                        </a:lnSpc>
                        <a:spcBef>
                          <a:spcPts val="0"/>
                        </a:spcBef>
                        <a:spcAft>
                          <a:spcPts val="0"/>
                        </a:spcAft>
                        <a:tabLst>
                          <a:tab pos="457200" algn="l"/>
                          <a:tab pos="-2514600" algn="l"/>
                          <a:tab pos="685800" algn="l"/>
                        </a:tabLst>
                      </a:pPr>
                      <a:r>
                        <a:rPr lang="en-US" sz="1600">
                          <a:effectLst/>
                        </a:rPr>
                        <a:t>13</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80</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3990" marR="63990" marT="0" marB="0"/>
                </a:tc>
                <a:extLst>
                  <a:ext uri="{0D108BD9-81ED-4DB2-BD59-A6C34878D82A}">
                    <a16:rowId xmlns="" xmlns:a16="http://schemas.microsoft.com/office/drawing/2014/main" val="2189607927"/>
                  </a:ext>
                </a:extLst>
              </a:tr>
              <a:tr h="342672">
                <a:tc>
                  <a:txBody>
                    <a:bodyPr/>
                    <a:lstStyle/>
                    <a:p>
                      <a:pPr marL="0" marR="0" algn="just">
                        <a:lnSpc>
                          <a:spcPct val="150000"/>
                        </a:lnSpc>
                        <a:spcBef>
                          <a:spcPts val="0"/>
                        </a:spcBef>
                        <a:spcAft>
                          <a:spcPts val="0"/>
                        </a:spcAft>
                        <a:tabLst>
                          <a:tab pos="457200" algn="l"/>
                          <a:tab pos="-2514600" algn="l"/>
                          <a:tab pos="685800" algn="l"/>
                        </a:tabLst>
                      </a:pPr>
                      <a:r>
                        <a:rPr lang="en-US" sz="1600">
                          <a:effectLst/>
                        </a:rPr>
                        <a:t>14</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70</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3990" marR="63990" marT="0" marB="0"/>
                </a:tc>
                <a:extLst>
                  <a:ext uri="{0D108BD9-81ED-4DB2-BD59-A6C34878D82A}">
                    <a16:rowId xmlns="" xmlns:a16="http://schemas.microsoft.com/office/drawing/2014/main" val="2765551376"/>
                  </a:ext>
                </a:extLst>
              </a:tr>
              <a:tr h="342672">
                <a:tc>
                  <a:txBody>
                    <a:bodyPr/>
                    <a:lstStyle/>
                    <a:p>
                      <a:pPr marL="0" marR="0" algn="just">
                        <a:lnSpc>
                          <a:spcPct val="150000"/>
                        </a:lnSpc>
                        <a:spcBef>
                          <a:spcPts val="0"/>
                        </a:spcBef>
                        <a:spcAft>
                          <a:spcPts val="0"/>
                        </a:spcAft>
                        <a:tabLst>
                          <a:tab pos="457200" algn="l"/>
                          <a:tab pos="-2514600" algn="l"/>
                          <a:tab pos="685800" algn="l"/>
                        </a:tabLst>
                      </a:pPr>
                      <a:r>
                        <a:rPr lang="en-US" sz="1600">
                          <a:effectLst/>
                        </a:rPr>
                        <a:t>15</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55</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a:effectLst/>
                        </a:rPr>
                        <a:t> </a:t>
                      </a:r>
                      <a:endParaRPr lang="en-US" sz="1600">
                        <a:effectLst/>
                        <a:latin typeface="Times New Roman" panose="02020603050405020304" pitchFamily="18" charset="0"/>
                        <a:ea typeface="Times New Roman" panose="02020603050405020304" pitchFamily="18" charset="0"/>
                      </a:endParaRPr>
                    </a:p>
                  </a:txBody>
                  <a:tcPr marL="63990" marR="63990" marT="0" marB="0"/>
                </a:tc>
                <a:tc>
                  <a:txBody>
                    <a:bodyPr/>
                    <a:lstStyle/>
                    <a:p>
                      <a:pPr marL="0" marR="0" algn="just">
                        <a:lnSpc>
                          <a:spcPct val="150000"/>
                        </a:lnSpc>
                        <a:spcBef>
                          <a:spcPts val="0"/>
                        </a:spcBef>
                        <a:spcAft>
                          <a:spcPts val="0"/>
                        </a:spcAft>
                        <a:tabLst>
                          <a:tab pos="457200" algn="l"/>
                          <a:tab pos="-2514600" algn="l"/>
                          <a:tab pos="685800" algn="l"/>
                        </a:tabLst>
                      </a:pPr>
                      <a:r>
                        <a:rPr lang="en-US" sz="1600" dirty="0">
                          <a:effectLst/>
                        </a:rPr>
                        <a:t> </a:t>
                      </a:r>
                      <a:endParaRPr lang="en-US" sz="1600" dirty="0">
                        <a:effectLst/>
                        <a:latin typeface="Times New Roman" panose="02020603050405020304" pitchFamily="18" charset="0"/>
                        <a:ea typeface="Times New Roman" panose="02020603050405020304" pitchFamily="18" charset="0"/>
                      </a:endParaRPr>
                    </a:p>
                  </a:txBody>
                  <a:tcPr marL="63990" marR="63990" marT="0" marB="0"/>
                </a:tc>
                <a:extLst>
                  <a:ext uri="{0D108BD9-81ED-4DB2-BD59-A6C34878D82A}">
                    <a16:rowId xmlns="" xmlns:a16="http://schemas.microsoft.com/office/drawing/2014/main" val="43040714"/>
                  </a:ext>
                </a:extLst>
              </a:tr>
            </a:tbl>
          </a:graphicData>
        </a:graphic>
      </p:graphicFrame>
    </p:spTree>
    <p:extLst>
      <p:ext uri="{BB962C8B-B14F-4D97-AF65-F5344CB8AC3E}">
        <p14:creationId xmlns:p14="http://schemas.microsoft.com/office/powerpoint/2010/main" val="13656536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Merumuskan Hipotesis</a:t>
            </a:r>
            <a:endParaRPr lang="en-US" dirty="0"/>
          </a:p>
        </p:txBody>
      </p:sp>
      <p:sp>
        <p:nvSpPr>
          <p:cNvPr id="6"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mtClean="0"/>
              <a:t>H</a:t>
            </a:r>
            <a:r>
              <a:rPr lang="en-US" baseline="-25000" smtClean="0"/>
              <a:t>o	</a:t>
            </a:r>
            <a:r>
              <a:rPr lang="en-US" smtClean="0"/>
              <a:t>: “Tidak ada perbedaan nilai rata-rata ujian statistic yang signifikan antara kelas pagi dan malam”.</a:t>
            </a:r>
          </a:p>
          <a:p>
            <a:pPr marL="0" indent="0">
              <a:buFont typeface="Arial" panose="020B0604020202020204" pitchFamily="34" charset="0"/>
              <a:buNone/>
            </a:pPr>
            <a:r>
              <a:rPr lang="en-US" smtClean="0"/>
              <a:t>Ha 	: “Ada perbedaan nilai rata-rata ujian statistic yang signifikan antara kelas pagi dan malam”.</a:t>
            </a:r>
          </a:p>
          <a:p>
            <a:endParaRPr lang="en-US" dirty="0"/>
          </a:p>
        </p:txBody>
      </p:sp>
    </p:spTree>
    <p:extLst>
      <p:ext uri="{BB962C8B-B14F-4D97-AF65-F5344CB8AC3E}">
        <p14:creationId xmlns:p14="http://schemas.microsoft.com/office/powerpoint/2010/main" val="995806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28650" y="761407"/>
            <a:ext cx="7886700" cy="39562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t>Membuat</a:t>
            </a:r>
            <a:r>
              <a:rPr lang="en-US" sz="2400" dirty="0" smtClean="0"/>
              <a:t> </a:t>
            </a:r>
            <a:r>
              <a:rPr lang="en-US" sz="2400" dirty="0" err="1" smtClean="0"/>
              <a:t>tabel</a:t>
            </a:r>
            <a:r>
              <a:rPr lang="en-US" sz="2400" dirty="0" smtClean="0"/>
              <a:t> </a:t>
            </a:r>
            <a:r>
              <a:rPr lang="en-US" sz="2400" dirty="0" err="1" smtClean="0"/>
              <a:t>penolong</a:t>
            </a:r>
            <a:r>
              <a:rPr lang="en-US" sz="2400" dirty="0" smtClean="0"/>
              <a:t> </a:t>
            </a:r>
            <a:r>
              <a:rPr lang="en-US" sz="2400" dirty="0" err="1" smtClean="0"/>
              <a:t>untuk</a:t>
            </a:r>
            <a:r>
              <a:rPr lang="en-US" sz="2400" dirty="0" smtClean="0"/>
              <a:t> </a:t>
            </a:r>
            <a:r>
              <a:rPr lang="en-US" sz="2400" dirty="0" err="1" smtClean="0"/>
              <a:t>menghitung</a:t>
            </a:r>
            <a:r>
              <a:rPr lang="en-US" sz="2400" dirty="0" smtClean="0"/>
              <a:t> R1 </a:t>
            </a:r>
            <a:r>
              <a:rPr lang="en-US" sz="2400" dirty="0" err="1" smtClean="0"/>
              <a:t>dan</a:t>
            </a:r>
            <a:r>
              <a:rPr lang="en-US" sz="2400" dirty="0" smtClean="0"/>
              <a:t> R2.</a:t>
            </a:r>
            <a:br>
              <a:rPr lang="en-US" sz="2400" dirty="0" smtClean="0"/>
            </a:br>
            <a:endParaRPr lang="en-US" sz="2400" b="1" dirty="0"/>
          </a:p>
        </p:txBody>
      </p:sp>
      <p:pic>
        <p:nvPicPr>
          <p:cNvPr id="6" name="Picture 5"/>
          <p:cNvPicPr>
            <a:picLocks noChangeAspect="1"/>
          </p:cNvPicPr>
          <p:nvPr/>
        </p:nvPicPr>
        <p:blipFill rotWithShape="1">
          <a:blip r:embed="rId3"/>
          <a:srcRect l="31853" t="23675" r="24616" b="8815"/>
          <a:stretch/>
        </p:blipFill>
        <p:spPr>
          <a:xfrm>
            <a:off x="327546" y="1083732"/>
            <a:ext cx="8187804" cy="5649755"/>
          </a:xfrm>
          <a:prstGeom prst="rect">
            <a:avLst/>
          </a:prstGeom>
        </p:spPr>
      </p:pic>
    </p:spTree>
    <p:extLst>
      <p:ext uri="{BB962C8B-B14F-4D97-AF65-F5344CB8AC3E}">
        <p14:creationId xmlns:p14="http://schemas.microsoft.com/office/powerpoint/2010/main" val="4227556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28650" y="1005947"/>
            <a:ext cx="7886700" cy="33090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smtClean="0"/>
              <a:t>Menghitung</a:t>
            </a:r>
            <a:r>
              <a:rPr lang="en-US" sz="2400" dirty="0" smtClean="0"/>
              <a:t> </a:t>
            </a:r>
            <a:r>
              <a:rPr lang="en-US" sz="2400" dirty="0" err="1" smtClean="0"/>
              <a:t>nilai</a:t>
            </a:r>
            <a:r>
              <a:rPr lang="en-US" sz="2400" dirty="0" smtClean="0"/>
              <a:t> U</a:t>
            </a:r>
            <a:r>
              <a:rPr lang="en-US" sz="3200" dirty="0" smtClean="0"/>
              <a:t/>
            </a:r>
            <a:br>
              <a:rPr lang="en-US" sz="3200" dirty="0" smtClean="0"/>
            </a:br>
            <a:endParaRPr lang="en-US" sz="3200" dirty="0"/>
          </a:p>
        </p:txBody>
      </p:sp>
      <p:pic>
        <p:nvPicPr>
          <p:cNvPr id="6" name="Picture 5"/>
          <p:cNvPicPr>
            <a:picLocks noChangeAspect="1"/>
          </p:cNvPicPr>
          <p:nvPr/>
        </p:nvPicPr>
        <p:blipFill rotWithShape="1">
          <a:blip r:embed="rId3"/>
          <a:srcRect l="28635" t="34950" r="50468" b="33889"/>
          <a:stretch/>
        </p:blipFill>
        <p:spPr>
          <a:xfrm>
            <a:off x="4025165" y="594785"/>
            <a:ext cx="4541080" cy="3241240"/>
          </a:xfrm>
          <a:prstGeom prst="rect">
            <a:avLst/>
          </a:prstGeom>
        </p:spPr>
      </p:pic>
      <p:pic>
        <p:nvPicPr>
          <p:cNvPr id="7" name="Picture 6"/>
          <p:cNvPicPr>
            <a:picLocks noChangeAspect="1"/>
          </p:cNvPicPr>
          <p:nvPr/>
        </p:nvPicPr>
        <p:blipFill rotWithShape="1">
          <a:blip r:embed="rId4"/>
          <a:srcRect l="33846" t="45662" r="33427" b="26726"/>
          <a:stretch/>
        </p:blipFill>
        <p:spPr>
          <a:xfrm>
            <a:off x="226980" y="3482192"/>
            <a:ext cx="5642499" cy="3114424"/>
          </a:xfrm>
          <a:prstGeom prst="rect">
            <a:avLst/>
          </a:prstGeom>
        </p:spPr>
      </p:pic>
    </p:spTree>
    <p:extLst>
      <p:ext uri="{BB962C8B-B14F-4D97-AF65-F5344CB8AC3E}">
        <p14:creationId xmlns:p14="http://schemas.microsoft.com/office/powerpoint/2010/main" val="1521577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8650" y="839260"/>
            <a:ext cx="7886700" cy="631161"/>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Kesimpulan</a:t>
            </a:r>
            <a:endParaRPr lang="en-US" dirty="0"/>
          </a:p>
        </p:txBody>
      </p:sp>
      <p:sp>
        <p:nvSpPr>
          <p:cNvPr id="7" name="Content Placeholder 2"/>
          <p:cNvSpPr txBox="1">
            <a:spLocks/>
          </p:cNvSpPr>
          <p:nvPr/>
        </p:nvSpPr>
        <p:spPr>
          <a:xfrm>
            <a:off x="628649" y="1797967"/>
            <a:ext cx="8119565" cy="485313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Membandingkan Z</a:t>
            </a:r>
            <a:r>
              <a:rPr lang="en-US" baseline="-25000" smtClean="0"/>
              <a:t>hitung</a:t>
            </a:r>
            <a:r>
              <a:rPr lang="en-US" smtClean="0"/>
              <a:t> dengan Z</a:t>
            </a:r>
            <a:r>
              <a:rPr lang="en-US" baseline="-25000" smtClean="0"/>
              <a:t>tabel</a:t>
            </a:r>
            <a:r>
              <a:rPr lang="en-US" smtClean="0"/>
              <a:t> dan menarik kesimpulan.</a:t>
            </a:r>
          </a:p>
          <a:p>
            <a:pPr marL="231775" indent="0">
              <a:buFont typeface="Arial" panose="020B0604020202020204" pitchFamily="34" charset="0"/>
              <a:buNone/>
            </a:pPr>
            <a:r>
              <a:rPr lang="en-US" smtClean="0"/>
              <a:t>jika Z</a:t>
            </a:r>
            <a:r>
              <a:rPr lang="en-US" baseline="-25000" smtClean="0"/>
              <a:t>hitung</a:t>
            </a:r>
            <a:r>
              <a:rPr lang="en-US" smtClean="0"/>
              <a:t> &gt;  Z</a:t>
            </a:r>
            <a:r>
              <a:rPr lang="en-US" baseline="-25000" smtClean="0"/>
              <a:t>tabel </a:t>
            </a:r>
            <a:r>
              <a:rPr lang="en-US" smtClean="0"/>
              <a:t>, -0,4437 &gt; -1,96 maka Ho diterima</a:t>
            </a:r>
          </a:p>
          <a:p>
            <a:r>
              <a:rPr lang="en-US" smtClean="0"/>
              <a:t>Dari analisis tersebut diatas dapat diketahui bahwa hipotesis nihil yang menyatakan bahwa tidak ada perbedaan rata-rata nilai ujian mata kuliah statistik antara kelas pagi dan malam.</a:t>
            </a:r>
          </a:p>
          <a:p>
            <a:endParaRPr lang="en-US" dirty="0"/>
          </a:p>
        </p:txBody>
      </p:sp>
    </p:spTree>
    <p:extLst>
      <p:ext uri="{BB962C8B-B14F-4D97-AF65-F5344CB8AC3E}">
        <p14:creationId xmlns:p14="http://schemas.microsoft.com/office/powerpoint/2010/main" val="1103047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23888" y="1709739"/>
            <a:ext cx="7886700" cy="28527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TERIMA KASIH</a:t>
            </a:r>
            <a:endParaRPr lang="en-US" dirty="0"/>
          </a:p>
        </p:txBody>
      </p:sp>
    </p:spTree>
    <p:extLst>
      <p:ext uri="{BB962C8B-B14F-4D97-AF65-F5344CB8AC3E}">
        <p14:creationId xmlns:p14="http://schemas.microsoft.com/office/powerpoint/2010/main" val="1366778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28650" y="800221"/>
            <a:ext cx="7886700" cy="89046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UJI MANN WHITNEY</a:t>
            </a:r>
            <a:endParaRPr lang="en-US" dirty="0"/>
          </a:p>
        </p:txBody>
      </p:sp>
      <p:sp>
        <p:nvSpPr>
          <p:cNvPr id="6" name="Content Placeholder 2"/>
          <p:cNvSpPr txBox="1">
            <a:spLocks/>
          </p:cNvSpPr>
          <p:nvPr/>
        </p:nvSpPr>
        <p:spPr>
          <a:xfrm>
            <a:off x="628650" y="1936348"/>
            <a:ext cx="7886700" cy="475759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n-US" dirty="0" err="1" smtClean="0"/>
              <a:t>Menguji</a:t>
            </a:r>
            <a:r>
              <a:rPr lang="en-US" dirty="0" smtClean="0"/>
              <a:t> </a:t>
            </a:r>
            <a:r>
              <a:rPr lang="en-US" dirty="0" err="1" smtClean="0"/>
              <a:t>signifikansi</a:t>
            </a:r>
            <a:r>
              <a:rPr lang="en-US" dirty="0" smtClean="0"/>
              <a:t> </a:t>
            </a:r>
            <a:r>
              <a:rPr lang="en-US" dirty="0" err="1" smtClean="0"/>
              <a:t>hipotesis</a:t>
            </a:r>
            <a:r>
              <a:rPr lang="en-US" dirty="0" smtClean="0"/>
              <a:t> </a:t>
            </a:r>
            <a:r>
              <a:rPr lang="en-US" dirty="0" err="1" smtClean="0"/>
              <a:t>komparatif</a:t>
            </a:r>
            <a:r>
              <a:rPr lang="en-US" dirty="0" smtClean="0"/>
              <a:t> </a:t>
            </a:r>
            <a:r>
              <a:rPr lang="en-US" dirty="0" err="1" smtClean="0"/>
              <a:t>dua</a:t>
            </a:r>
            <a:r>
              <a:rPr lang="en-US" dirty="0" smtClean="0"/>
              <a:t> </a:t>
            </a:r>
            <a:r>
              <a:rPr lang="en-US" dirty="0" err="1" smtClean="0"/>
              <a:t>sampel</a:t>
            </a:r>
            <a:r>
              <a:rPr lang="en-US" dirty="0" smtClean="0"/>
              <a:t> independent</a:t>
            </a:r>
          </a:p>
          <a:p>
            <a:pPr algn="just"/>
            <a:r>
              <a:rPr lang="en-US" dirty="0" err="1" smtClean="0"/>
              <a:t>Menguji</a:t>
            </a:r>
            <a:r>
              <a:rPr lang="en-US" dirty="0" smtClean="0"/>
              <a:t> rata-rata </a:t>
            </a:r>
            <a:r>
              <a:rPr lang="en-US" dirty="0" err="1" smtClean="0"/>
              <a:t>dari</a:t>
            </a:r>
            <a:r>
              <a:rPr lang="en-US" dirty="0" smtClean="0"/>
              <a:t> </a:t>
            </a:r>
            <a:r>
              <a:rPr lang="en-US" dirty="0" err="1" smtClean="0"/>
              <a:t>dua</a:t>
            </a:r>
            <a:r>
              <a:rPr lang="en-US" dirty="0" smtClean="0"/>
              <a:t> kata</a:t>
            </a:r>
          </a:p>
          <a:p>
            <a:pPr algn="just"/>
            <a:r>
              <a:rPr lang="en-US" dirty="0" err="1" smtClean="0"/>
              <a:t>Skala</a:t>
            </a:r>
            <a:r>
              <a:rPr lang="en-US" dirty="0" smtClean="0"/>
              <a:t> data </a:t>
            </a:r>
            <a:r>
              <a:rPr lang="en-US" dirty="0" err="1" smtClean="0"/>
              <a:t>berjenis</a:t>
            </a:r>
            <a:r>
              <a:rPr lang="en-US" dirty="0" smtClean="0"/>
              <a:t> ordinal</a:t>
            </a:r>
          </a:p>
          <a:p>
            <a:r>
              <a:rPr lang="en-US" dirty="0" err="1" smtClean="0"/>
              <a:t>Alternatif</a:t>
            </a:r>
            <a:r>
              <a:rPr lang="en-US" dirty="0" smtClean="0"/>
              <a:t> </a:t>
            </a:r>
            <a:r>
              <a:rPr lang="en-US" dirty="0" err="1" smtClean="0"/>
              <a:t>dari</a:t>
            </a:r>
            <a:r>
              <a:rPr lang="en-US" dirty="0" smtClean="0"/>
              <a:t> </a:t>
            </a:r>
            <a:r>
              <a:rPr lang="en-US" dirty="0" err="1" smtClean="0"/>
              <a:t>uji</a:t>
            </a:r>
            <a:r>
              <a:rPr lang="en-US" dirty="0" smtClean="0"/>
              <a:t> t </a:t>
            </a:r>
            <a:r>
              <a:rPr lang="en-US" dirty="0" smtClean="0"/>
              <a:t>independent (</a:t>
            </a:r>
            <a:r>
              <a:rPr lang="en-US" dirty="0" err="1" smtClean="0"/>
              <a:t>pada</a:t>
            </a:r>
            <a:r>
              <a:rPr lang="en-US" dirty="0" smtClean="0"/>
              <a:t> </a:t>
            </a:r>
            <a:r>
              <a:rPr lang="en-US" dirty="0" err="1" smtClean="0"/>
              <a:t>statistik</a:t>
            </a:r>
            <a:r>
              <a:rPr lang="en-US" dirty="0" smtClean="0"/>
              <a:t> </a:t>
            </a:r>
            <a:r>
              <a:rPr lang="en-US" dirty="0" err="1" smtClean="0"/>
              <a:t>parametrik</a:t>
            </a:r>
            <a:r>
              <a:rPr lang="en-US" dirty="0" smtClean="0"/>
              <a:t>)</a:t>
            </a:r>
          </a:p>
          <a:p>
            <a:endParaRPr lang="en-US" dirty="0"/>
          </a:p>
        </p:txBody>
      </p:sp>
    </p:spTree>
    <p:extLst>
      <p:ext uri="{BB962C8B-B14F-4D97-AF65-F5344CB8AC3E}">
        <p14:creationId xmlns:p14="http://schemas.microsoft.com/office/powerpoint/2010/main" val="10915022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28650" y="607831"/>
            <a:ext cx="7886700" cy="576571"/>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lvl="1" algn="l" rtl="0">
              <a:lnSpc>
                <a:spcPct val="90000"/>
              </a:lnSpc>
              <a:spcBef>
                <a:spcPct val="0"/>
              </a:spcBef>
            </a:pPr>
            <a:r>
              <a:rPr lang="en-SG" sz="3600" kern="0" smtClean="0">
                <a:solidFill>
                  <a:sysClr val="windowText" lastClr="000000"/>
                </a:solidFill>
                <a:latin typeface="Arial" panose="020B0604020202020204" pitchFamily="34" charset="0"/>
                <a:cs typeface="Arial" panose="020B0604020202020204" pitchFamily="34" charset="0"/>
              </a:rPr>
              <a:t>RUMUS UJI MANN WHITNEY</a:t>
            </a:r>
            <a:endParaRPr lang="en-US" sz="3600" kern="0" dirty="0">
              <a:solidFill>
                <a:sysClr val="windowText" lastClr="000000"/>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a:xfrm>
            <a:off x="642937" y="3429000"/>
            <a:ext cx="7886700" cy="2933933"/>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err="1" smtClean="0"/>
              <a:t>Dimana</a:t>
            </a:r>
            <a:r>
              <a:rPr lang="en-US" dirty="0" smtClean="0"/>
              <a:t> :</a:t>
            </a:r>
          </a:p>
          <a:p>
            <a:r>
              <a:rPr lang="en-US" dirty="0" smtClean="0"/>
              <a:t>U1 = </a:t>
            </a:r>
            <a:r>
              <a:rPr lang="en-US" dirty="0" err="1" smtClean="0"/>
              <a:t>Jumlah</a:t>
            </a:r>
            <a:r>
              <a:rPr lang="en-US" dirty="0" smtClean="0"/>
              <a:t> </a:t>
            </a:r>
            <a:r>
              <a:rPr lang="en-US" dirty="0" err="1" smtClean="0"/>
              <a:t>peringkat</a:t>
            </a:r>
            <a:r>
              <a:rPr lang="en-US" dirty="0" smtClean="0"/>
              <a:t> </a:t>
            </a:r>
            <a:r>
              <a:rPr lang="en-US" dirty="0" err="1" smtClean="0"/>
              <a:t>sampel</a:t>
            </a:r>
            <a:r>
              <a:rPr lang="en-US" dirty="0" smtClean="0"/>
              <a:t> ke-1</a:t>
            </a:r>
          </a:p>
          <a:p>
            <a:r>
              <a:rPr lang="en-US" dirty="0" smtClean="0"/>
              <a:t>U2 = </a:t>
            </a:r>
            <a:r>
              <a:rPr lang="en-US" dirty="0" err="1" smtClean="0"/>
              <a:t>Jumlah</a:t>
            </a:r>
            <a:r>
              <a:rPr lang="en-US" dirty="0" smtClean="0"/>
              <a:t> </a:t>
            </a:r>
            <a:r>
              <a:rPr lang="en-US" dirty="0" err="1" smtClean="0"/>
              <a:t>peringkat</a:t>
            </a:r>
            <a:r>
              <a:rPr lang="en-US" dirty="0" smtClean="0"/>
              <a:t> </a:t>
            </a:r>
            <a:r>
              <a:rPr lang="en-US" dirty="0" err="1" smtClean="0"/>
              <a:t>sampel</a:t>
            </a:r>
            <a:r>
              <a:rPr lang="en-US" dirty="0" smtClean="0"/>
              <a:t> ke-2</a:t>
            </a:r>
          </a:p>
          <a:p>
            <a:r>
              <a:rPr lang="en-US" dirty="0" smtClean="0"/>
              <a:t>n1 = </a:t>
            </a:r>
            <a:r>
              <a:rPr lang="en-US" dirty="0" err="1" smtClean="0"/>
              <a:t>sampel</a:t>
            </a:r>
            <a:r>
              <a:rPr lang="en-US" dirty="0" smtClean="0"/>
              <a:t> ke-1</a:t>
            </a:r>
          </a:p>
          <a:p>
            <a:r>
              <a:rPr lang="en-US" dirty="0" smtClean="0"/>
              <a:t>n2 = </a:t>
            </a:r>
            <a:r>
              <a:rPr lang="en-US" dirty="0" err="1" smtClean="0"/>
              <a:t>sampel</a:t>
            </a:r>
            <a:r>
              <a:rPr lang="en-US" dirty="0" smtClean="0"/>
              <a:t> ke-2</a:t>
            </a:r>
          </a:p>
          <a:p>
            <a:r>
              <a:rPr lang="en-US" dirty="0" smtClean="0"/>
              <a:t>R1 = </a:t>
            </a:r>
            <a:r>
              <a:rPr lang="en-US" dirty="0" err="1" smtClean="0"/>
              <a:t>Jumlah</a:t>
            </a:r>
            <a:r>
              <a:rPr lang="en-US" dirty="0" smtClean="0"/>
              <a:t> </a:t>
            </a:r>
            <a:r>
              <a:rPr lang="en-US" dirty="0" err="1" smtClean="0"/>
              <a:t>rangking</a:t>
            </a:r>
            <a:r>
              <a:rPr lang="en-US" dirty="0" smtClean="0"/>
              <a:t> </a:t>
            </a:r>
            <a:r>
              <a:rPr lang="en-US" dirty="0" err="1" smtClean="0"/>
              <a:t>pada</a:t>
            </a:r>
            <a:r>
              <a:rPr lang="en-US" dirty="0" smtClean="0"/>
              <a:t> </a:t>
            </a:r>
            <a:r>
              <a:rPr lang="en-US" dirty="0" err="1" smtClean="0"/>
              <a:t>sampel</a:t>
            </a:r>
            <a:r>
              <a:rPr lang="en-US" dirty="0" smtClean="0"/>
              <a:t> ke-1</a:t>
            </a:r>
          </a:p>
          <a:p>
            <a:r>
              <a:rPr lang="en-US" dirty="0" smtClean="0"/>
              <a:t>R2 = </a:t>
            </a:r>
            <a:r>
              <a:rPr lang="en-US" dirty="0" err="1" smtClean="0"/>
              <a:t>Jumlah</a:t>
            </a:r>
            <a:r>
              <a:rPr lang="en-US" dirty="0" smtClean="0"/>
              <a:t> </a:t>
            </a:r>
            <a:r>
              <a:rPr lang="en-US" dirty="0" err="1" smtClean="0"/>
              <a:t>rangking</a:t>
            </a:r>
            <a:r>
              <a:rPr lang="en-US" dirty="0" smtClean="0"/>
              <a:t> </a:t>
            </a:r>
            <a:r>
              <a:rPr lang="en-US" dirty="0" err="1" smtClean="0"/>
              <a:t>pada</a:t>
            </a:r>
            <a:r>
              <a:rPr lang="en-US" dirty="0" smtClean="0"/>
              <a:t> </a:t>
            </a:r>
            <a:r>
              <a:rPr lang="en-US" dirty="0" err="1" smtClean="0"/>
              <a:t>sampel</a:t>
            </a:r>
            <a:r>
              <a:rPr lang="en-US" dirty="0" smtClean="0"/>
              <a:t> ke-2</a:t>
            </a:r>
            <a:endParaRPr lang="en-US" dirty="0"/>
          </a:p>
        </p:txBody>
      </p:sp>
      <p:pic>
        <p:nvPicPr>
          <p:cNvPr id="7" name="Picture 6"/>
          <p:cNvPicPr/>
          <p:nvPr/>
        </p:nvPicPr>
        <p:blipFill>
          <a:blip r:embed="rId3"/>
          <a:srcRect/>
          <a:stretch>
            <a:fillRect/>
          </a:stretch>
        </p:blipFill>
        <p:spPr bwMode="auto">
          <a:xfrm>
            <a:off x="759370" y="1247137"/>
            <a:ext cx="3444140" cy="887104"/>
          </a:xfrm>
          <a:prstGeom prst="rect">
            <a:avLst/>
          </a:prstGeom>
          <a:noFill/>
          <a:ln w="9525">
            <a:noFill/>
            <a:miter lim="800000"/>
            <a:headEnd/>
            <a:tailEnd/>
          </a:ln>
        </p:spPr>
      </p:pic>
      <p:pic>
        <p:nvPicPr>
          <p:cNvPr id="8" name="Picture 7"/>
          <p:cNvPicPr/>
          <p:nvPr/>
        </p:nvPicPr>
        <p:blipFill>
          <a:blip r:embed="rId4"/>
          <a:srcRect/>
          <a:stretch>
            <a:fillRect/>
          </a:stretch>
        </p:blipFill>
        <p:spPr bwMode="auto">
          <a:xfrm>
            <a:off x="759370" y="2269177"/>
            <a:ext cx="3444140" cy="972355"/>
          </a:xfrm>
          <a:prstGeom prst="rect">
            <a:avLst/>
          </a:prstGeom>
          <a:noFill/>
          <a:ln w="9525">
            <a:noFill/>
            <a:miter lim="800000"/>
            <a:headEnd/>
            <a:tailEnd/>
          </a:ln>
        </p:spPr>
      </p:pic>
    </p:spTree>
    <p:extLst>
      <p:ext uri="{BB962C8B-B14F-4D97-AF65-F5344CB8AC3E}">
        <p14:creationId xmlns:p14="http://schemas.microsoft.com/office/powerpoint/2010/main" val="87008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descr="C:\Users\arsil\Desktop\Smartcreative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Object 5"/>
          <p:cNvGraphicFramePr>
            <a:graphicFrameLocks noChangeAspect="1"/>
          </p:cNvGraphicFramePr>
          <p:nvPr>
            <p:extLst>
              <p:ext uri="{D42A27DB-BD31-4B8C-83A1-F6EECF244321}">
                <p14:modId xmlns:p14="http://schemas.microsoft.com/office/powerpoint/2010/main" val="2025742308"/>
              </p:ext>
            </p:extLst>
          </p:nvPr>
        </p:nvGraphicFramePr>
        <p:xfrm>
          <a:off x="750888" y="3411940"/>
          <a:ext cx="2920360" cy="851421"/>
        </p:xfrm>
        <a:graphic>
          <a:graphicData uri="http://schemas.openxmlformats.org/presentationml/2006/ole">
            <mc:AlternateContent xmlns:mc="http://schemas.openxmlformats.org/markup-compatibility/2006">
              <mc:Choice xmlns:v="urn:schemas-microsoft-com:vml" Requires="v">
                <p:oleObj spid="_x0000_s1050" name="Equation" r:id="rId4" imgW="1295280" imgH="444240" progId="Equation.3">
                  <p:embed/>
                </p:oleObj>
              </mc:Choice>
              <mc:Fallback>
                <p:oleObj name="Equation" r:id="rId4" imgW="1295280" imgH="444240" progId="Equation.3">
                  <p:embed/>
                  <p:pic>
                    <p:nvPicPr>
                      <p:cNvPr id="0" name=""/>
                      <p:cNvPicPr>
                        <a:picLocks noChangeAspect="1" noChangeArrowheads="1"/>
                      </p:cNvPicPr>
                      <p:nvPr/>
                    </p:nvPicPr>
                    <p:blipFill>
                      <a:blip r:embed="rId5"/>
                      <a:srcRect/>
                      <a:stretch>
                        <a:fillRect/>
                      </a:stretch>
                    </p:blipFill>
                    <p:spPr bwMode="auto">
                      <a:xfrm>
                        <a:off x="750888" y="3411940"/>
                        <a:ext cx="2920360" cy="851421"/>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445231018"/>
              </p:ext>
            </p:extLst>
          </p:nvPr>
        </p:nvGraphicFramePr>
        <p:xfrm>
          <a:off x="1997573" y="4508060"/>
          <a:ext cx="1081087" cy="561975"/>
        </p:xfrm>
        <a:graphic>
          <a:graphicData uri="http://schemas.openxmlformats.org/presentationml/2006/ole">
            <mc:AlternateContent xmlns:mc="http://schemas.openxmlformats.org/markup-compatibility/2006">
              <mc:Choice xmlns:v="urn:schemas-microsoft-com:vml" Requires="v">
                <p:oleObj spid="_x0000_s1051" name="Equation" r:id="rId6" imgW="406080" imgH="393480" progId="Equation.3">
                  <p:embed/>
                </p:oleObj>
              </mc:Choice>
              <mc:Fallback>
                <p:oleObj name="Equation" r:id="rId6" imgW="406080" imgH="393480" progId="Equation.3">
                  <p:embed/>
                  <p:pic>
                    <p:nvPicPr>
                      <p:cNvPr id="0" name=""/>
                      <p:cNvPicPr>
                        <a:picLocks noChangeAspect="1" noChangeArrowheads="1"/>
                      </p:cNvPicPr>
                      <p:nvPr/>
                    </p:nvPicPr>
                    <p:blipFill>
                      <a:blip r:embed="rId7"/>
                      <a:srcRect/>
                      <a:stretch>
                        <a:fillRect/>
                      </a:stretch>
                    </p:blipFill>
                    <p:spPr bwMode="auto">
                      <a:xfrm>
                        <a:off x="1997573" y="4508060"/>
                        <a:ext cx="1081087" cy="561975"/>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64693378"/>
              </p:ext>
            </p:extLst>
          </p:nvPr>
        </p:nvGraphicFramePr>
        <p:xfrm>
          <a:off x="1995241" y="5187908"/>
          <a:ext cx="2276508" cy="641093"/>
        </p:xfrm>
        <a:graphic>
          <a:graphicData uri="http://schemas.openxmlformats.org/presentationml/2006/ole">
            <mc:AlternateContent xmlns:mc="http://schemas.openxmlformats.org/markup-compatibility/2006">
              <mc:Choice xmlns:v="urn:schemas-microsoft-com:vml" Requires="v">
                <p:oleObj spid="_x0000_s1052" name="Equation" r:id="rId8" imgW="1117440" imgH="393480" progId="Equation.3">
                  <p:embed/>
                </p:oleObj>
              </mc:Choice>
              <mc:Fallback>
                <p:oleObj name="Equation" r:id="rId8" imgW="1117440" imgH="393480" progId="Equation.3">
                  <p:embed/>
                  <p:pic>
                    <p:nvPicPr>
                      <p:cNvPr id="0" name=""/>
                      <p:cNvPicPr>
                        <a:picLocks noChangeAspect="1" noChangeArrowheads="1"/>
                      </p:cNvPicPr>
                      <p:nvPr/>
                    </p:nvPicPr>
                    <p:blipFill>
                      <a:blip r:embed="rId9"/>
                      <a:srcRect/>
                      <a:stretch>
                        <a:fillRect/>
                      </a:stretch>
                    </p:blipFill>
                    <p:spPr bwMode="auto">
                      <a:xfrm>
                        <a:off x="1995241" y="5187908"/>
                        <a:ext cx="2276508" cy="641093"/>
                      </a:xfrm>
                      <a:prstGeom prst="rect">
                        <a:avLst/>
                      </a:prstGeom>
                      <a:noFill/>
                    </p:spPr>
                  </p:pic>
                </p:oleObj>
              </mc:Fallback>
            </mc:AlternateContent>
          </a:graphicData>
        </a:graphic>
      </p:graphicFrame>
      <p:sp>
        <p:nvSpPr>
          <p:cNvPr id="9" name="Rectangle 8"/>
          <p:cNvSpPr>
            <a:spLocks noChangeArrowheads="1"/>
          </p:cNvSpPr>
          <p:nvPr/>
        </p:nvSpPr>
        <p:spPr bwMode="auto">
          <a:xfrm>
            <a:off x="410286" y="1255724"/>
            <a:ext cx="8378871"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2514600" algn="l"/>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2514600" algn="l"/>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2514600" algn="l"/>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2514600" algn="l"/>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2514600" algn="l"/>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2514600" algn="l"/>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2514600" algn="l"/>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2514600" algn="l"/>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2514600" algn="l"/>
                <a:tab pos="457200" algn="l"/>
              </a:tabLst>
              <a:defRPr>
                <a:solidFill>
                  <a:schemeClr val="tx1"/>
                </a:solidFill>
                <a:latin typeface="Arial" panose="020B0604020202020204" pitchFamily="34" charset="0"/>
              </a:defRPr>
            </a:lvl9pPr>
          </a:lstStyle>
          <a:p>
            <a:pPr marL="342900" marR="0" lvl="0" indent="-342900" algn="just" defTabSz="914400" rtl="0" eaLnBrk="0" fontAlgn="base" latinLnBrk="0" hangingPunct="0">
              <a:lnSpc>
                <a:spcPct val="200000"/>
              </a:lnSpc>
              <a:spcBef>
                <a:spcPct val="0"/>
              </a:spcBef>
              <a:spcAft>
                <a:spcPct val="0"/>
              </a:spcAft>
              <a:buClrTx/>
              <a:buSzTx/>
              <a:buFont typeface="Arial" panose="020B0604020202020204" pitchFamily="34" charset="0"/>
              <a:buChar char="•"/>
              <a:tabLst>
                <a:tab pos="-2514600" algn="l"/>
                <a:tab pos="457200" algn="l"/>
              </a:tabLst>
            </a:pPr>
            <a:r>
              <a:rPr kumimoji="0" lang="en-US" altLang="en-US" sz="2000" b="0" i="0" u="none" strike="noStrike" cap="none" normalizeH="0" baseline="0" dirty="0" err="1" smtClean="0">
                <a:ln>
                  <a:noFill/>
                </a:ln>
                <a:solidFill>
                  <a:schemeClr val="tx1"/>
                </a:solidFill>
                <a:effectLst/>
                <a:ea typeface="Times New Roman" panose="02020603050405020304" pitchFamily="18" charset="0"/>
              </a:rPr>
              <a:t>Uji</a:t>
            </a:r>
            <a:r>
              <a:rPr kumimoji="0" lang="en-US" altLang="en-US" sz="2000" b="0" i="0" u="none" strike="noStrike" cap="none" normalizeH="0" baseline="0" dirty="0" smtClean="0">
                <a:ln>
                  <a:noFill/>
                </a:ln>
                <a:solidFill>
                  <a:schemeClr val="tx1"/>
                </a:solidFill>
                <a:effectLst/>
                <a:ea typeface="Times New Roman" panose="02020603050405020304" pitchFamily="18" charset="0"/>
              </a:rPr>
              <a:t> U </a:t>
            </a:r>
            <a:r>
              <a:rPr kumimoji="0" lang="en-US" altLang="en-US" sz="2000" b="0" i="0" u="none" strike="noStrike" cap="none" normalizeH="0" baseline="0" dirty="0" err="1" smtClean="0">
                <a:ln>
                  <a:noFill/>
                </a:ln>
                <a:solidFill>
                  <a:schemeClr val="tx1"/>
                </a:solidFill>
                <a:effectLst/>
                <a:ea typeface="Times New Roman" panose="02020603050405020304" pitchFamily="18" charset="0"/>
              </a:rPr>
              <a:t>untuk</a:t>
            </a:r>
            <a:r>
              <a:rPr kumimoji="0" lang="en-US" altLang="en-US" sz="2000" b="0" i="0" u="none" strike="noStrike" cap="none" normalizeH="0" baseline="0" dirty="0" smtClean="0">
                <a:ln>
                  <a:noFill/>
                </a:ln>
                <a:solidFill>
                  <a:schemeClr val="tx1"/>
                </a:solidFill>
                <a:effectLst/>
                <a:ea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ea typeface="Times New Roman" panose="02020603050405020304" pitchFamily="18" charset="0"/>
              </a:rPr>
              <a:t>sampel</a:t>
            </a:r>
            <a:r>
              <a:rPr kumimoji="0" lang="en-US" altLang="en-US" sz="2000" b="0" i="0" u="none" strike="noStrike" cap="none" normalizeH="0" baseline="0" dirty="0" smtClean="0">
                <a:ln>
                  <a:noFill/>
                </a:ln>
                <a:solidFill>
                  <a:schemeClr val="tx1"/>
                </a:solidFill>
                <a:effectLst/>
                <a:ea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ea typeface="Times New Roman" panose="02020603050405020304" pitchFamily="18" charset="0"/>
              </a:rPr>
              <a:t>kecil</a:t>
            </a:r>
            <a:r>
              <a:rPr kumimoji="0" lang="en-US" altLang="en-US" sz="2000" b="0" i="0" u="none" strike="noStrike" cap="none" normalizeH="0" baseline="0" dirty="0" smtClean="0">
                <a:ln>
                  <a:noFill/>
                </a:ln>
                <a:solidFill>
                  <a:schemeClr val="tx1"/>
                </a:solidFill>
                <a:effectLst/>
                <a:ea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ea typeface="Times New Roman" panose="02020603050405020304" pitchFamily="18" charset="0"/>
              </a:rPr>
              <a:t>menggunakan</a:t>
            </a:r>
            <a:r>
              <a:rPr kumimoji="0" lang="en-US" altLang="en-US" sz="2000" b="0" i="0" u="none" strike="noStrike" cap="none" normalizeH="0" baseline="0" dirty="0" smtClean="0">
                <a:ln>
                  <a:noFill/>
                </a:ln>
                <a:solidFill>
                  <a:schemeClr val="tx1"/>
                </a:solidFill>
                <a:effectLst/>
                <a:ea typeface="Times New Roman" panose="02020603050405020304" pitchFamily="18" charset="0"/>
              </a:rPr>
              <a:t> U table (</a:t>
            </a:r>
            <a:r>
              <a:rPr kumimoji="0" lang="en-US" altLang="en-US" sz="2000" b="0" i="0" u="none" strike="noStrike" cap="none" normalizeH="0" baseline="0" dirty="0" err="1" smtClean="0">
                <a:ln>
                  <a:noFill/>
                </a:ln>
                <a:solidFill>
                  <a:schemeClr val="tx1"/>
                </a:solidFill>
                <a:effectLst/>
                <a:ea typeface="Times New Roman" panose="02020603050405020304" pitchFamily="18" charset="0"/>
              </a:rPr>
              <a:t>tabel</a:t>
            </a:r>
            <a:r>
              <a:rPr kumimoji="0" lang="en-US" altLang="en-US" sz="2000" b="0" i="0" u="none" strike="noStrike" cap="none" normalizeH="0" baseline="0" dirty="0" smtClean="0">
                <a:ln>
                  <a:noFill/>
                </a:ln>
                <a:solidFill>
                  <a:schemeClr val="tx1"/>
                </a:solidFill>
                <a:effectLst/>
                <a:ea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ea typeface="Times New Roman" panose="02020603050405020304" pitchFamily="18" charset="0"/>
              </a:rPr>
              <a:t>mann</a:t>
            </a:r>
            <a:r>
              <a:rPr kumimoji="0" lang="en-US" altLang="en-US" sz="2000" b="0" i="0" u="none" strike="noStrike" cap="none" normalizeH="0" baseline="0" dirty="0" smtClean="0">
                <a:ln>
                  <a:noFill/>
                </a:ln>
                <a:solidFill>
                  <a:schemeClr val="tx1"/>
                </a:solidFill>
                <a:effectLst/>
                <a:ea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ea typeface="Times New Roman" panose="02020603050405020304" pitchFamily="18" charset="0"/>
              </a:rPr>
              <a:t>whitney</a:t>
            </a:r>
            <a:r>
              <a:rPr kumimoji="0" lang="en-US" altLang="en-US" sz="2000" b="0" i="0" u="none" strike="noStrike" cap="none" normalizeH="0" baseline="0" dirty="0" smtClean="0">
                <a:ln>
                  <a:noFill/>
                </a:ln>
                <a:solidFill>
                  <a:schemeClr val="tx1"/>
                </a:solidFill>
                <a:effectLst/>
                <a:ea typeface="Times New Roman" panose="02020603050405020304" pitchFamily="18" charset="0"/>
              </a:rPr>
              <a:t>) </a:t>
            </a:r>
          </a:p>
          <a:p>
            <a:pPr marL="0" marR="0" lvl="0" indent="0" algn="just" defTabSz="914400" rtl="0" eaLnBrk="0" fontAlgn="base" latinLnBrk="0" hangingPunct="0">
              <a:lnSpc>
                <a:spcPct val="200000"/>
              </a:lnSpc>
              <a:spcBef>
                <a:spcPct val="0"/>
              </a:spcBef>
              <a:spcAft>
                <a:spcPct val="0"/>
              </a:spcAft>
              <a:buClrTx/>
              <a:buSzTx/>
              <a:tabLst>
                <a:tab pos="-2514600" algn="l"/>
                <a:tab pos="341313" algn="l"/>
              </a:tabLst>
            </a:pPr>
            <a:r>
              <a:rPr lang="en-US" altLang="en-US" sz="2000" dirty="0">
                <a:ea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ea typeface="Times New Roman" panose="02020603050405020304" pitchFamily="18" charset="0"/>
              </a:rPr>
              <a:t>U</a:t>
            </a:r>
            <a:r>
              <a:rPr kumimoji="0" lang="en-US" altLang="en-US" sz="2000" b="0" i="0" u="none" strike="noStrike" cap="none" normalizeH="0" baseline="-30000" dirty="0" err="1" smtClean="0">
                <a:ln>
                  <a:noFill/>
                </a:ln>
                <a:solidFill>
                  <a:schemeClr val="tx1"/>
                </a:solidFill>
                <a:effectLst/>
                <a:ea typeface="Times New Roman" panose="02020603050405020304" pitchFamily="18" charset="0"/>
              </a:rPr>
              <a:t>tabel</a:t>
            </a:r>
            <a:r>
              <a:rPr kumimoji="0" lang="en-US" altLang="en-US" sz="2000" b="0" i="0" u="none" strike="noStrike" cap="none" normalizeH="0" baseline="0" dirty="0" smtClean="0">
                <a:ln>
                  <a:noFill/>
                </a:ln>
                <a:solidFill>
                  <a:schemeClr val="tx1"/>
                </a:solidFill>
                <a:effectLst/>
                <a:ea typeface="Times New Roman" panose="02020603050405020304" pitchFamily="18" charset="0"/>
              </a:rPr>
              <a:t> = (U1, U2)  </a:t>
            </a:r>
            <a:r>
              <a:rPr kumimoji="0" lang="en-US" altLang="en-US" sz="2000" b="0" i="0" u="none" strike="noStrike" cap="none" normalizeH="0" baseline="0" dirty="0" err="1" smtClean="0">
                <a:ln>
                  <a:noFill/>
                </a:ln>
                <a:solidFill>
                  <a:schemeClr val="tx1"/>
                </a:solidFill>
                <a:effectLst/>
                <a:ea typeface="Times New Roman" panose="02020603050405020304" pitchFamily="18" charset="0"/>
              </a:rPr>
              <a:t>bandingkan</a:t>
            </a:r>
            <a:r>
              <a:rPr kumimoji="0" lang="en-US" altLang="en-US" sz="2000" b="0" i="0" u="none" strike="noStrike" cap="none" normalizeH="0" baseline="0" dirty="0" smtClean="0">
                <a:ln>
                  <a:noFill/>
                </a:ln>
                <a:solidFill>
                  <a:schemeClr val="tx1"/>
                </a:solidFill>
                <a:effectLst/>
                <a:ea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ea typeface="Times New Roman" panose="02020603050405020304" pitchFamily="18" charset="0"/>
              </a:rPr>
              <a:t>dengan</a:t>
            </a:r>
            <a:r>
              <a:rPr kumimoji="0" lang="en-US" altLang="en-US" sz="2000" b="0" i="0" u="none" strike="noStrike" cap="none" normalizeH="0" baseline="0" dirty="0" smtClean="0">
                <a:ln>
                  <a:noFill/>
                </a:ln>
                <a:solidFill>
                  <a:schemeClr val="tx1"/>
                </a:solidFill>
                <a:effectLst/>
                <a:ea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ea typeface="Times New Roman" panose="02020603050405020304" pitchFamily="18" charset="0"/>
              </a:rPr>
              <a:t>nilai</a:t>
            </a:r>
            <a:r>
              <a:rPr kumimoji="0" lang="en-US" altLang="en-US" sz="2000" b="0" i="0" u="none" strike="noStrike" cap="none" normalizeH="0" baseline="0" dirty="0" smtClean="0">
                <a:ln>
                  <a:noFill/>
                </a:ln>
                <a:solidFill>
                  <a:schemeClr val="tx1"/>
                </a:solidFill>
                <a:effectLst/>
                <a:ea typeface="Times New Roman" panose="02020603050405020304" pitchFamily="18" charset="0"/>
              </a:rPr>
              <a:t> U </a:t>
            </a:r>
            <a:r>
              <a:rPr kumimoji="0" lang="en-US" altLang="en-US" sz="2000" b="0" i="0" u="none" strike="noStrike" cap="none" normalizeH="0" baseline="0" dirty="0" err="1" smtClean="0">
                <a:ln>
                  <a:noFill/>
                </a:ln>
                <a:solidFill>
                  <a:schemeClr val="tx1"/>
                </a:solidFill>
                <a:effectLst/>
                <a:ea typeface="Times New Roman" panose="02020603050405020304" pitchFamily="18" charset="0"/>
              </a:rPr>
              <a:t>terkecil</a:t>
            </a:r>
            <a:endParaRPr kumimoji="0" lang="en-US" altLang="en-US" sz="2000" b="0" i="0" u="none" strike="noStrike" cap="none" normalizeH="0" baseline="0" dirty="0" smtClean="0">
              <a:ln>
                <a:noFill/>
              </a:ln>
              <a:solidFill>
                <a:schemeClr val="tx1"/>
              </a:solidFill>
              <a:effectLst/>
              <a:ea typeface="Times New Roman" panose="02020603050405020304" pitchFamily="18" charset="0"/>
            </a:endParaRPr>
          </a:p>
          <a:p>
            <a:pPr marL="342900" marR="0" lvl="0" indent="-342900" algn="just" defTabSz="914400" rtl="0" eaLnBrk="0" fontAlgn="base" latinLnBrk="0" hangingPunct="0">
              <a:lnSpc>
                <a:spcPct val="200000"/>
              </a:lnSpc>
              <a:spcBef>
                <a:spcPct val="0"/>
              </a:spcBef>
              <a:spcAft>
                <a:spcPct val="0"/>
              </a:spcAft>
              <a:buClrTx/>
              <a:buSzTx/>
              <a:buFont typeface="Arial" panose="020B0604020202020204" pitchFamily="34" charset="0"/>
              <a:buChar char="•"/>
              <a:tabLst>
                <a:tab pos="-2514600" algn="l"/>
                <a:tab pos="53975" algn="l"/>
              </a:tabLst>
            </a:pPr>
            <a:r>
              <a:rPr kumimoji="0" lang="en-US" altLang="en-US" sz="2000" b="0" i="0" u="none" strike="noStrike" cap="none" normalizeH="0" baseline="0" dirty="0" err="1" smtClean="0">
                <a:ln>
                  <a:noFill/>
                </a:ln>
                <a:solidFill>
                  <a:schemeClr val="tx1"/>
                </a:solidFill>
                <a:effectLst/>
                <a:ea typeface="Times New Roman" panose="02020603050405020304" pitchFamily="18" charset="0"/>
              </a:rPr>
              <a:t>Uji</a:t>
            </a:r>
            <a:r>
              <a:rPr kumimoji="0" lang="en-US" altLang="en-US" sz="2000" b="0" i="0" u="none" strike="noStrike" cap="none" normalizeH="0" baseline="0" dirty="0" smtClean="0">
                <a:ln>
                  <a:noFill/>
                </a:ln>
                <a:solidFill>
                  <a:schemeClr val="tx1"/>
                </a:solidFill>
                <a:effectLst/>
                <a:ea typeface="Times New Roman" panose="02020603050405020304" pitchFamily="18" charset="0"/>
              </a:rPr>
              <a:t> U </a:t>
            </a:r>
            <a:r>
              <a:rPr kumimoji="0" lang="en-US" altLang="en-US" sz="2000" b="0" i="0" u="none" strike="noStrike" cap="none" normalizeH="0" baseline="0" dirty="0" err="1" smtClean="0">
                <a:ln>
                  <a:noFill/>
                </a:ln>
                <a:solidFill>
                  <a:schemeClr val="tx1"/>
                </a:solidFill>
                <a:effectLst/>
                <a:ea typeface="Times New Roman" panose="02020603050405020304" pitchFamily="18" charset="0"/>
              </a:rPr>
              <a:t>untuk</a:t>
            </a:r>
            <a:r>
              <a:rPr kumimoji="0" lang="en-US" altLang="en-US" sz="2000" b="0" i="0" u="none" strike="noStrike" cap="none" normalizeH="0" baseline="0" dirty="0" smtClean="0">
                <a:ln>
                  <a:noFill/>
                </a:ln>
                <a:solidFill>
                  <a:schemeClr val="tx1"/>
                </a:solidFill>
                <a:effectLst/>
                <a:ea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ea typeface="Times New Roman" panose="02020603050405020304" pitchFamily="18" charset="0"/>
              </a:rPr>
              <a:t>sampel</a:t>
            </a:r>
            <a:r>
              <a:rPr kumimoji="0" lang="en-US" altLang="en-US" sz="2000" b="0" i="0" u="none" strike="noStrike" cap="none" normalizeH="0" baseline="0" dirty="0" smtClean="0">
                <a:ln>
                  <a:noFill/>
                </a:ln>
                <a:solidFill>
                  <a:schemeClr val="tx1"/>
                </a:solidFill>
                <a:effectLst/>
                <a:ea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ea typeface="Times New Roman" panose="02020603050405020304" pitchFamily="18" charset="0"/>
              </a:rPr>
              <a:t>besar</a:t>
            </a:r>
            <a:r>
              <a:rPr kumimoji="0" lang="en-US" altLang="en-US" sz="2000" b="0" i="0" u="none" strike="noStrike" cap="none" normalizeH="0" baseline="0" dirty="0" smtClean="0">
                <a:ln>
                  <a:noFill/>
                </a:ln>
                <a:solidFill>
                  <a:schemeClr val="tx1"/>
                </a:solidFill>
                <a:effectLst/>
                <a:ea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ea typeface="Times New Roman" panose="02020603050405020304" pitchFamily="18" charset="0"/>
              </a:rPr>
              <a:t>menggunakan</a:t>
            </a:r>
            <a:r>
              <a:rPr kumimoji="0" lang="en-US" altLang="en-US" sz="2000" b="0" i="0" u="none" strike="noStrike" cap="none" normalizeH="0" baseline="0" dirty="0" smtClean="0">
                <a:ln>
                  <a:noFill/>
                </a:ln>
                <a:solidFill>
                  <a:schemeClr val="tx1"/>
                </a:solidFill>
                <a:effectLst/>
                <a:ea typeface="Times New Roman" panose="02020603050405020304" pitchFamily="18" charset="0"/>
              </a:rPr>
              <a:t> </a:t>
            </a:r>
            <a:r>
              <a:rPr kumimoji="0" lang="en-US" altLang="en-US" sz="2000" b="0" i="0" u="none" strike="noStrike" cap="none" normalizeH="0" baseline="0" dirty="0" err="1" smtClean="0">
                <a:ln>
                  <a:noFill/>
                </a:ln>
                <a:solidFill>
                  <a:schemeClr val="tx1"/>
                </a:solidFill>
                <a:effectLst/>
                <a:ea typeface="Times New Roman" panose="02020603050405020304" pitchFamily="18" charset="0"/>
              </a:rPr>
              <a:t>uji</a:t>
            </a:r>
            <a:r>
              <a:rPr kumimoji="0" lang="en-US" altLang="en-US" sz="2000" b="0" i="0" u="none" strike="noStrike" cap="none" normalizeH="0" baseline="0" dirty="0" smtClean="0">
                <a:ln>
                  <a:noFill/>
                </a:ln>
                <a:solidFill>
                  <a:schemeClr val="tx1"/>
                </a:solidFill>
                <a:effectLst/>
                <a:ea typeface="Times New Roman" panose="02020603050405020304" pitchFamily="18" charset="0"/>
              </a:rPr>
              <a:t> z, </a:t>
            </a:r>
            <a:r>
              <a:rPr kumimoji="0" lang="en-US" altLang="en-US" sz="2000" b="0" i="0" u="none" strike="noStrike" cap="none" normalizeH="0" baseline="0" dirty="0" err="1" smtClean="0">
                <a:ln>
                  <a:noFill/>
                </a:ln>
                <a:solidFill>
                  <a:schemeClr val="tx1"/>
                </a:solidFill>
                <a:effectLst/>
                <a:ea typeface="Times New Roman" panose="02020603050405020304" pitchFamily="18" charset="0"/>
              </a:rPr>
              <a:t>Z</a:t>
            </a:r>
            <a:r>
              <a:rPr kumimoji="0" lang="en-US" altLang="en-US" sz="2000" b="0" i="0" u="none" strike="noStrike" cap="none" normalizeH="0" baseline="-30000" dirty="0" err="1" smtClean="0">
                <a:ln>
                  <a:noFill/>
                </a:ln>
                <a:solidFill>
                  <a:schemeClr val="tx1"/>
                </a:solidFill>
                <a:effectLst/>
                <a:ea typeface="Times New Roman" panose="02020603050405020304" pitchFamily="18" charset="0"/>
              </a:rPr>
              <a:t>tabel</a:t>
            </a:r>
            <a:r>
              <a:rPr kumimoji="0" lang="en-US" altLang="en-US" sz="2000" b="0" i="0" u="none" strike="noStrike" cap="none" normalizeH="0" baseline="0" dirty="0" smtClean="0">
                <a:ln>
                  <a:noFill/>
                </a:ln>
                <a:solidFill>
                  <a:schemeClr val="tx1"/>
                </a:solidFill>
                <a:effectLst/>
                <a:ea typeface="Times New Roman" panose="02020603050405020304" pitchFamily="18" charset="0"/>
              </a:rPr>
              <a:t> = 1,96</a:t>
            </a:r>
            <a:endParaRPr kumimoji="0" lang="en-US" altLang="en-US" sz="2000" b="0" i="0" u="none" strike="noStrike" cap="none" normalizeH="0" baseline="0" dirty="0" smtClean="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tab pos="-2514600" algn="l"/>
                <a:tab pos="457200" algn="l"/>
              </a:tabLst>
            </a:pPr>
            <a:r>
              <a:rPr kumimoji="0" lang="en-US" altLang="en-US"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932160" y="4390187"/>
            <a:ext cx="1106487"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E (U) = </a:t>
            </a:r>
            <a:endParaRPr kumimoji="0" lang="en-US" altLang="en-US" b="0" i="0" u="none" strike="noStrike" cap="none" normalizeH="0" baseline="0" dirty="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932160" y="5187908"/>
            <a:ext cx="106308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a:t>
            </a:r>
            <a:r>
              <a:rPr kumimoji="0" lang="en-US" altLang="en-US" sz="1600" b="0" i="0" u="none" strike="noStrike" cap="none" normalizeH="0" baseline="0" dirty="0" err="1" smtClean="0">
                <a:ln>
                  <a:noFill/>
                </a:ln>
                <a:solidFill>
                  <a:schemeClr val="tx1"/>
                </a:solidFill>
                <a:effectLst/>
                <a:latin typeface="Arial" panose="020B0604020202020204" pitchFamily="34" charset="0"/>
                <a:ea typeface="Times New Roman" panose="02020603050405020304" pitchFamily="18" charset="0"/>
              </a:rPr>
              <a:t>Var</a:t>
            </a:r>
            <a:r>
              <a:rPr kumimoji="0" lang="en-US" altLang="en-US" sz="16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(U) = </a:t>
            </a:r>
            <a:endParaRPr kumimoji="0" lang="en-US" altLang="en-US" sz="16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311610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628650" y="365127"/>
            <a:ext cx="7886700" cy="121801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Penentuan Hipotesis</a:t>
            </a:r>
            <a:endParaRPr lang="en-US" dirty="0"/>
          </a:p>
        </p:txBody>
      </p:sp>
      <p:sp>
        <p:nvSpPr>
          <p:cNvPr id="6" name="Content Placeholder 2"/>
          <p:cNvSpPr txBox="1">
            <a:spLocks/>
          </p:cNvSpPr>
          <p:nvPr/>
        </p:nvSpPr>
        <p:spPr>
          <a:xfrm>
            <a:off x="628650" y="1825625"/>
            <a:ext cx="8064974"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Kaidah pengujian hipotesis uji U untuk </a:t>
            </a:r>
            <a:r>
              <a:rPr lang="en-US" smtClean="0">
                <a:solidFill>
                  <a:srgbClr val="FF0000"/>
                </a:solidFill>
              </a:rPr>
              <a:t>sampel kecil</a:t>
            </a:r>
            <a:r>
              <a:rPr lang="en-US" smtClean="0"/>
              <a:t>:</a:t>
            </a:r>
          </a:p>
          <a:p>
            <a:pPr marL="0" indent="0" defTabSz="231775">
              <a:buFont typeface="Arial" panose="020B0604020202020204" pitchFamily="34" charset="0"/>
              <a:buNone/>
            </a:pPr>
            <a:r>
              <a:rPr lang="en-US" smtClean="0"/>
              <a:t>	Ho diterima jika U hitung ≥ U tabel</a:t>
            </a:r>
          </a:p>
          <a:p>
            <a:pPr marL="0" indent="0">
              <a:buFont typeface="Arial" panose="020B0604020202020204" pitchFamily="34" charset="0"/>
              <a:buNone/>
              <a:tabLst>
                <a:tab pos="231775" algn="l"/>
              </a:tabLst>
            </a:pPr>
            <a:r>
              <a:rPr lang="en-US" smtClean="0"/>
              <a:t>	Ho ditolak jika U hitung &lt;  U tabel</a:t>
            </a:r>
          </a:p>
          <a:p>
            <a:pPr marL="0" indent="0">
              <a:buFont typeface="Arial" panose="020B0604020202020204" pitchFamily="34" charset="0"/>
              <a:buNone/>
              <a:tabLst>
                <a:tab pos="231775" algn="l"/>
              </a:tabLst>
            </a:pPr>
            <a:endParaRPr lang="en-US" smtClean="0"/>
          </a:p>
          <a:p>
            <a:r>
              <a:rPr lang="en-US" smtClean="0"/>
              <a:t>Kaidah pengujian hipotesis uji U untuk </a:t>
            </a:r>
            <a:r>
              <a:rPr lang="en-US" smtClean="0">
                <a:solidFill>
                  <a:srgbClr val="FF0000"/>
                </a:solidFill>
              </a:rPr>
              <a:t>sampel besar:</a:t>
            </a:r>
          </a:p>
          <a:p>
            <a:pPr marL="0" indent="0" defTabSz="231775">
              <a:buFont typeface="Arial" panose="020B0604020202020204" pitchFamily="34" charset="0"/>
              <a:buNone/>
            </a:pPr>
            <a:r>
              <a:rPr lang="en-US" smtClean="0"/>
              <a:t>	Ho ditolak jika Z hitung ≥ Z tabel</a:t>
            </a:r>
          </a:p>
          <a:p>
            <a:pPr marL="0" indent="0" defTabSz="231775">
              <a:buFont typeface="Arial" panose="020B0604020202020204" pitchFamily="34" charset="0"/>
              <a:buNone/>
            </a:pPr>
            <a:r>
              <a:rPr lang="en-US" smtClean="0"/>
              <a:t>	Ho diterima jika Z hitung &lt;  Z tabel</a:t>
            </a:r>
          </a:p>
          <a:p>
            <a:endParaRPr lang="en-US" dirty="0"/>
          </a:p>
        </p:txBody>
      </p:sp>
    </p:spTree>
    <p:extLst>
      <p:ext uri="{BB962C8B-B14F-4D97-AF65-F5344CB8AC3E}">
        <p14:creationId xmlns:p14="http://schemas.microsoft.com/office/powerpoint/2010/main" val="1733261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s://epilab.ich.ucl.ac.uk/coursematerial/statistics/non_parametric/images/image014_a.gif"/>
          <p:cNvPicPr/>
          <p:nvPr/>
        </p:nvPicPr>
        <p:blipFill>
          <a:blip r:embed="rId2"/>
          <a:srcRect/>
          <a:stretch>
            <a:fillRect/>
          </a:stretch>
        </p:blipFill>
        <p:spPr bwMode="auto">
          <a:xfrm>
            <a:off x="368490" y="95250"/>
            <a:ext cx="8488907" cy="6667500"/>
          </a:xfrm>
          <a:prstGeom prst="rect">
            <a:avLst/>
          </a:prstGeom>
          <a:noFill/>
          <a:ln w="9525">
            <a:noFill/>
            <a:miter lim="800000"/>
            <a:headEnd/>
            <a:tailEnd/>
          </a:ln>
        </p:spPr>
      </p:pic>
    </p:spTree>
    <p:extLst>
      <p:ext uri="{BB962C8B-B14F-4D97-AF65-F5344CB8AC3E}">
        <p14:creationId xmlns:p14="http://schemas.microsoft.com/office/powerpoint/2010/main" val="2778999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2"/>
          <p:cNvSpPr txBox="1">
            <a:spLocks/>
          </p:cNvSpPr>
          <p:nvPr/>
        </p:nvSpPr>
        <p:spPr>
          <a:xfrm>
            <a:off x="1077035" y="806522"/>
            <a:ext cx="6858000" cy="16557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lgn="ctr">
              <a:spcBef>
                <a:spcPts val="1000"/>
              </a:spcBef>
              <a:buNone/>
            </a:pPr>
            <a:r>
              <a:rPr lang="en-US" sz="3200" b="1" dirty="0" smtClean="0"/>
              <a:t>UJI U UNTUK SAMPEL KECIL</a:t>
            </a:r>
            <a:endParaRPr lang="en-US" sz="3200" dirty="0" smtClean="0"/>
          </a:p>
          <a:p>
            <a:endParaRPr lang="en-US" sz="3200" dirty="0"/>
          </a:p>
        </p:txBody>
      </p:sp>
      <p:sp>
        <p:nvSpPr>
          <p:cNvPr id="7"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dirty="0" err="1" smtClean="0"/>
              <a:t>Sampel</a:t>
            </a:r>
            <a:r>
              <a:rPr lang="en-US" dirty="0" smtClean="0"/>
              <a:t> </a:t>
            </a:r>
            <a:r>
              <a:rPr lang="en-US" dirty="0" err="1" smtClean="0"/>
              <a:t>dikatakan</a:t>
            </a:r>
            <a:r>
              <a:rPr lang="en-US" dirty="0" smtClean="0"/>
              <a:t> </a:t>
            </a:r>
            <a:r>
              <a:rPr lang="en-US" dirty="0" err="1" smtClean="0"/>
              <a:t>berukuran</a:t>
            </a:r>
            <a:r>
              <a:rPr lang="en-US" dirty="0" smtClean="0"/>
              <a:t> </a:t>
            </a:r>
            <a:r>
              <a:rPr lang="en-US" dirty="0" err="1" smtClean="0"/>
              <a:t>kecil</a:t>
            </a:r>
            <a:r>
              <a:rPr lang="en-US" dirty="0" smtClean="0"/>
              <a:t> </a:t>
            </a:r>
            <a:r>
              <a:rPr lang="en-US" dirty="0" err="1" smtClean="0"/>
              <a:t>bila</a:t>
            </a:r>
            <a:r>
              <a:rPr lang="en-US" dirty="0" smtClean="0"/>
              <a:t> </a:t>
            </a:r>
            <a:r>
              <a:rPr lang="en-US" dirty="0" err="1" smtClean="0"/>
              <a:t>sampel</a:t>
            </a:r>
            <a:r>
              <a:rPr lang="en-US" dirty="0" smtClean="0"/>
              <a:t> yang </a:t>
            </a:r>
            <a:r>
              <a:rPr lang="en-US" dirty="0" err="1" smtClean="0"/>
              <a:t>diambil</a:t>
            </a:r>
            <a:r>
              <a:rPr lang="en-US" dirty="0" smtClean="0"/>
              <a:t> </a:t>
            </a:r>
            <a:r>
              <a:rPr lang="en-US" dirty="0" err="1" smtClean="0"/>
              <a:t>dari</a:t>
            </a:r>
            <a:r>
              <a:rPr lang="en-US" dirty="0" smtClean="0"/>
              <a:t> </a:t>
            </a:r>
            <a:r>
              <a:rPr lang="en-US" dirty="0" err="1" smtClean="0"/>
              <a:t>suatu</a:t>
            </a:r>
            <a:r>
              <a:rPr lang="en-US" dirty="0" smtClean="0"/>
              <a:t> </a:t>
            </a:r>
            <a:r>
              <a:rPr lang="en-US" dirty="0" err="1" smtClean="0"/>
              <a:t>populasi</a:t>
            </a:r>
            <a:r>
              <a:rPr lang="en-US" dirty="0" smtClean="0"/>
              <a:t> </a:t>
            </a:r>
            <a:r>
              <a:rPr lang="en-US" dirty="0" err="1" smtClean="0"/>
              <a:t>maksimum</a:t>
            </a:r>
            <a:r>
              <a:rPr lang="en-US" dirty="0" smtClean="0"/>
              <a:t> 20 (n &lt; 20)</a:t>
            </a:r>
            <a:endParaRPr lang="en-US" dirty="0"/>
          </a:p>
        </p:txBody>
      </p:sp>
    </p:spTree>
    <p:extLst>
      <p:ext uri="{BB962C8B-B14F-4D97-AF65-F5344CB8AC3E}">
        <p14:creationId xmlns:p14="http://schemas.microsoft.com/office/powerpoint/2010/main" val="527200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1281"/>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Content Placeholder 2"/>
          <p:cNvSpPr txBox="1">
            <a:spLocks/>
          </p:cNvSpPr>
          <p:nvPr/>
        </p:nvSpPr>
        <p:spPr>
          <a:xfrm>
            <a:off x="464877" y="651917"/>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err="1" smtClean="0"/>
              <a:t>Contoh</a:t>
            </a:r>
            <a:r>
              <a:rPr lang="en-US" b="1" dirty="0" smtClean="0"/>
              <a:t> </a:t>
            </a:r>
            <a:r>
              <a:rPr lang="en-US" b="1" dirty="0" err="1" smtClean="0"/>
              <a:t>soal</a:t>
            </a:r>
            <a:r>
              <a:rPr lang="en-US" b="1" dirty="0" smtClean="0"/>
              <a:t> :</a:t>
            </a:r>
            <a:endParaRPr lang="en-US" dirty="0" smtClean="0"/>
          </a:p>
          <a:p>
            <a:pPr marL="0" indent="0" algn="just">
              <a:buFont typeface="Arial" panose="020B0604020202020204" pitchFamily="34" charset="0"/>
              <a:buNone/>
            </a:pPr>
            <a:r>
              <a:rPr lang="en-US" dirty="0" smtClean="0"/>
              <a:t>	</a:t>
            </a:r>
            <a:r>
              <a:rPr lang="en-US" sz="2000" dirty="0" err="1" smtClean="0"/>
              <a:t>Seorang</a:t>
            </a:r>
            <a:r>
              <a:rPr lang="en-US" sz="2000" dirty="0" smtClean="0"/>
              <a:t> </a:t>
            </a:r>
            <a:r>
              <a:rPr lang="en-US" sz="2000" dirty="0" err="1" smtClean="0"/>
              <a:t>peneliti</a:t>
            </a:r>
            <a:r>
              <a:rPr lang="en-US" sz="2000" dirty="0" smtClean="0"/>
              <a:t> </a:t>
            </a:r>
            <a:r>
              <a:rPr lang="en-US" sz="2000" dirty="0" err="1" smtClean="0"/>
              <a:t>ingin</a:t>
            </a:r>
            <a:r>
              <a:rPr lang="en-US" sz="2000" dirty="0" smtClean="0"/>
              <a:t> </a:t>
            </a:r>
            <a:r>
              <a:rPr lang="en-US" sz="2000" dirty="0" err="1" smtClean="0"/>
              <a:t>mengetahui</a:t>
            </a:r>
            <a:r>
              <a:rPr lang="en-US" sz="2000" dirty="0" smtClean="0"/>
              <a:t> </a:t>
            </a:r>
            <a:r>
              <a:rPr lang="en-US" sz="2000" dirty="0" err="1" smtClean="0"/>
              <a:t>efektivitas</a:t>
            </a:r>
            <a:r>
              <a:rPr lang="en-US" sz="2000" dirty="0" smtClean="0"/>
              <a:t> </a:t>
            </a:r>
            <a:r>
              <a:rPr lang="en-US" sz="2000" dirty="0" err="1" smtClean="0"/>
              <a:t>metode</a:t>
            </a:r>
            <a:r>
              <a:rPr lang="en-US" sz="2000" dirty="0" smtClean="0"/>
              <a:t> </a:t>
            </a:r>
            <a:r>
              <a:rPr lang="en-US" sz="2000" dirty="0" err="1" smtClean="0"/>
              <a:t>kelompok</a:t>
            </a:r>
            <a:r>
              <a:rPr lang="en-US" sz="2000" dirty="0" smtClean="0"/>
              <a:t> </a:t>
            </a:r>
            <a:r>
              <a:rPr lang="en-US" sz="2000" dirty="0" err="1" smtClean="0"/>
              <a:t>belajar</a:t>
            </a:r>
            <a:r>
              <a:rPr lang="en-US" sz="2000" dirty="0" smtClean="0"/>
              <a:t>. </a:t>
            </a:r>
            <a:r>
              <a:rPr lang="en-US" sz="2000" dirty="0" err="1" smtClean="0"/>
              <a:t>Dalam</a:t>
            </a:r>
            <a:r>
              <a:rPr lang="en-US" sz="2000" dirty="0" smtClean="0"/>
              <a:t> </a:t>
            </a:r>
            <a:r>
              <a:rPr lang="en-US" sz="2000" dirty="0" err="1" smtClean="0"/>
              <a:t>rangka</a:t>
            </a:r>
            <a:r>
              <a:rPr lang="en-US" sz="2000" dirty="0" smtClean="0"/>
              <a:t> </a:t>
            </a:r>
            <a:r>
              <a:rPr lang="en-US" sz="2000" dirty="0" err="1" smtClean="0"/>
              <a:t>penelitian</a:t>
            </a:r>
            <a:r>
              <a:rPr lang="en-US" sz="2000" dirty="0" smtClean="0"/>
              <a:t> </a:t>
            </a:r>
            <a:r>
              <a:rPr lang="en-US" sz="2000" dirty="0" err="1" smtClean="0"/>
              <a:t>ini</a:t>
            </a:r>
            <a:r>
              <a:rPr lang="en-US" sz="2000" dirty="0" smtClean="0"/>
              <a:t> </a:t>
            </a:r>
            <a:r>
              <a:rPr lang="en-US" sz="2000" dirty="0" err="1" smtClean="0"/>
              <a:t>ia</a:t>
            </a:r>
            <a:r>
              <a:rPr lang="en-US" sz="2000" dirty="0" smtClean="0"/>
              <a:t> </a:t>
            </a:r>
            <a:r>
              <a:rPr lang="en-US" sz="2000" dirty="0" err="1" smtClean="0"/>
              <a:t>menggunakan</a:t>
            </a:r>
            <a:r>
              <a:rPr lang="en-US" sz="2000" dirty="0" smtClean="0"/>
              <a:t> </a:t>
            </a:r>
            <a:r>
              <a:rPr lang="en-US" sz="2000" dirty="0" err="1" smtClean="0"/>
              <a:t>satu</a:t>
            </a:r>
            <a:r>
              <a:rPr lang="en-US" sz="2000" dirty="0" smtClean="0"/>
              <a:t> </a:t>
            </a:r>
            <a:r>
              <a:rPr lang="en-US" sz="2000" dirty="0" err="1" smtClean="0"/>
              <a:t>sampel</a:t>
            </a:r>
            <a:r>
              <a:rPr lang="en-US" sz="2000" dirty="0" smtClean="0"/>
              <a:t> </a:t>
            </a:r>
            <a:r>
              <a:rPr lang="en-US" sz="2000" dirty="0" err="1" smtClean="0"/>
              <a:t>dengan</a:t>
            </a:r>
            <a:r>
              <a:rPr lang="en-US" sz="2000" dirty="0" smtClean="0"/>
              <a:t> </a:t>
            </a:r>
            <a:r>
              <a:rPr lang="en-US" sz="2000" dirty="0" err="1" smtClean="0"/>
              <a:t>dua</a:t>
            </a:r>
            <a:r>
              <a:rPr lang="en-US" sz="2000" dirty="0" smtClean="0"/>
              <a:t> kali </a:t>
            </a:r>
            <a:r>
              <a:rPr lang="en-US" sz="2000" dirty="0" err="1" smtClean="0"/>
              <a:t>perlakuan</a:t>
            </a:r>
            <a:r>
              <a:rPr lang="en-US" sz="2000" dirty="0" smtClean="0"/>
              <a:t> yang </a:t>
            </a:r>
            <a:r>
              <a:rPr lang="en-US" sz="2000" dirty="0" err="1" smtClean="0"/>
              <a:t>berbeda</a:t>
            </a:r>
            <a:r>
              <a:rPr lang="en-US" sz="2000" dirty="0" smtClean="0"/>
              <a:t>. </a:t>
            </a:r>
            <a:r>
              <a:rPr lang="en-US" sz="2000" dirty="0" err="1" smtClean="0"/>
              <a:t>Pada</a:t>
            </a:r>
            <a:r>
              <a:rPr lang="en-US" sz="2000" dirty="0" smtClean="0"/>
              <a:t> </a:t>
            </a:r>
            <a:r>
              <a:rPr lang="en-US" sz="2000" dirty="0" err="1" smtClean="0"/>
              <a:t>periode</a:t>
            </a:r>
            <a:r>
              <a:rPr lang="en-US" sz="2000" dirty="0" smtClean="0"/>
              <a:t> </a:t>
            </a:r>
            <a:r>
              <a:rPr lang="en-US" sz="2000" dirty="0" err="1" smtClean="0"/>
              <a:t>pertama</a:t>
            </a:r>
            <a:r>
              <a:rPr lang="en-US" sz="2000" dirty="0" smtClean="0"/>
              <a:t> </a:t>
            </a:r>
            <a:r>
              <a:rPr lang="en-US" sz="2000" dirty="0" err="1" smtClean="0"/>
              <a:t>ia</a:t>
            </a:r>
            <a:r>
              <a:rPr lang="en-US" sz="2000" dirty="0" smtClean="0"/>
              <a:t> </a:t>
            </a:r>
            <a:r>
              <a:rPr lang="en-US" sz="2000" dirty="0" err="1" smtClean="0"/>
              <a:t>menggunakan</a:t>
            </a:r>
            <a:r>
              <a:rPr lang="en-US" sz="2000" dirty="0" smtClean="0"/>
              <a:t> </a:t>
            </a:r>
            <a:r>
              <a:rPr lang="en-US" sz="2000" dirty="0" err="1" smtClean="0"/>
              <a:t>metode</a:t>
            </a:r>
            <a:r>
              <a:rPr lang="en-US" sz="2000" dirty="0" smtClean="0"/>
              <a:t> </a:t>
            </a:r>
            <a:r>
              <a:rPr lang="en-US" sz="2000" dirty="0" err="1" smtClean="0"/>
              <a:t>mengajar</a:t>
            </a:r>
            <a:r>
              <a:rPr lang="en-US" sz="2000" dirty="0" smtClean="0"/>
              <a:t> </a:t>
            </a:r>
            <a:r>
              <a:rPr lang="en-US" sz="2000" dirty="0" err="1" smtClean="0"/>
              <a:t>tradisional</a:t>
            </a:r>
            <a:r>
              <a:rPr lang="en-US" sz="2000" dirty="0" smtClean="0"/>
              <a:t>, </a:t>
            </a:r>
            <a:r>
              <a:rPr lang="en-US" sz="2000" dirty="0" err="1" smtClean="0"/>
              <a:t>dan</a:t>
            </a:r>
            <a:r>
              <a:rPr lang="en-US" sz="2000" dirty="0" smtClean="0"/>
              <a:t> </a:t>
            </a:r>
            <a:r>
              <a:rPr lang="en-US" sz="2000" dirty="0" err="1" smtClean="0"/>
              <a:t>pada</a:t>
            </a:r>
            <a:r>
              <a:rPr lang="en-US" sz="2000" dirty="0" smtClean="0"/>
              <a:t> </a:t>
            </a:r>
            <a:r>
              <a:rPr lang="en-US" sz="2000" dirty="0" err="1" smtClean="0"/>
              <a:t>periode</a:t>
            </a:r>
            <a:r>
              <a:rPr lang="en-US" sz="2000" dirty="0" smtClean="0"/>
              <a:t> yang </a:t>
            </a:r>
            <a:r>
              <a:rPr lang="en-US" sz="2000" dirty="0" err="1" smtClean="0"/>
              <a:t>kedua</a:t>
            </a:r>
            <a:r>
              <a:rPr lang="en-US" sz="2000" dirty="0" smtClean="0"/>
              <a:t> </a:t>
            </a:r>
            <a:r>
              <a:rPr lang="en-US" sz="2000" dirty="0" err="1" smtClean="0"/>
              <a:t>menggunakan</a:t>
            </a:r>
            <a:r>
              <a:rPr lang="en-US" sz="2000" dirty="0" smtClean="0"/>
              <a:t> </a:t>
            </a:r>
            <a:r>
              <a:rPr lang="en-US" sz="2000" dirty="0" err="1" smtClean="0"/>
              <a:t>metode</a:t>
            </a:r>
            <a:r>
              <a:rPr lang="en-US" sz="2000" dirty="0" smtClean="0"/>
              <a:t> </a:t>
            </a:r>
            <a:r>
              <a:rPr lang="en-US" sz="2000" dirty="0" err="1" smtClean="0"/>
              <a:t>mengajar</a:t>
            </a:r>
            <a:r>
              <a:rPr lang="en-US" sz="2000" dirty="0" smtClean="0"/>
              <a:t> </a:t>
            </a:r>
            <a:r>
              <a:rPr lang="en-US" sz="2000" dirty="0" err="1" smtClean="0"/>
              <a:t>dengan</a:t>
            </a:r>
            <a:r>
              <a:rPr lang="en-US" sz="2000" dirty="0" smtClean="0"/>
              <a:t> </a:t>
            </a:r>
            <a:r>
              <a:rPr lang="en-US" sz="2000" dirty="0" err="1" smtClean="0"/>
              <a:t>belajar</a:t>
            </a:r>
            <a:r>
              <a:rPr lang="en-US" sz="2000" dirty="0" smtClean="0"/>
              <a:t> </a:t>
            </a:r>
            <a:r>
              <a:rPr lang="en-US" sz="2000" dirty="0" err="1" smtClean="0"/>
              <a:t>kelompok</a:t>
            </a:r>
            <a:r>
              <a:rPr lang="en-US" sz="2000" dirty="0" smtClean="0"/>
              <a:t>. </a:t>
            </a:r>
            <a:r>
              <a:rPr lang="en-US" sz="2000" dirty="0" err="1" smtClean="0"/>
              <a:t>Untuk</a:t>
            </a:r>
            <a:r>
              <a:rPr lang="en-US" sz="2000" dirty="0" smtClean="0"/>
              <a:t> </a:t>
            </a:r>
            <a:r>
              <a:rPr lang="en-US" sz="2000" dirty="0" err="1" smtClean="0"/>
              <a:t>keperluan</a:t>
            </a:r>
            <a:r>
              <a:rPr lang="en-US" sz="2000" dirty="0" smtClean="0"/>
              <a:t> treatment </a:t>
            </a:r>
            <a:r>
              <a:rPr lang="en-US" sz="2000" dirty="0" err="1" smtClean="0"/>
              <a:t>ini</a:t>
            </a:r>
            <a:r>
              <a:rPr lang="en-US" sz="2000" dirty="0" smtClean="0"/>
              <a:t> </a:t>
            </a:r>
            <a:r>
              <a:rPr lang="en-US" sz="2000" dirty="0" err="1" smtClean="0"/>
              <a:t>maka</a:t>
            </a:r>
            <a:r>
              <a:rPr lang="en-US" sz="2000" dirty="0" smtClean="0"/>
              <a:t> </a:t>
            </a:r>
            <a:r>
              <a:rPr lang="en-US" sz="2000" dirty="0" err="1" smtClean="0"/>
              <a:t>dipilih</a:t>
            </a:r>
            <a:r>
              <a:rPr lang="en-US" sz="2000" dirty="0" smtClean="0"/>
              <a:t> </a:t>
            </a:r>
            <a:r>
              <a:rPr lang="en-US" sz="2000" dirty="0" err="1" smtClean="0"/>
              <a:t>bidang</a:t>
            </a:r>
            <a:r>
              <a:rPr lang="en-US" sz="2000" dirty="0" smtClean="0"/>
              <a:t> </a:t>
            </a:r>
            <a:r>
              <a:rPr lang="en-US" sz="2000" dirty="0" err="1" smtClean="0"/>
              <a:t>studi</a:t>
            </a:r>
            <a:r>
              <a:rPr lang="en-US" sz="2000" dirty="0" smtClean="0"/>
              <a:t> IPA </a:t>
            </a:r>
            <a:r>
              <a:rPr lang="en-US" sz="2000" dirty="0" err="1" smtClean="0"/>
              <a:t>untuk</a:t>
            </a:r>
            <a:r>
              <a:rPr lang="en-US" sz="2000" dirty="0" smtClean="0"/>
              <a:t> </a:t>
            </a:r>
            <a:r>
              <a:rPr lang="en-US" sz="2000" dirty="0" err="1" smtClean="0"/>
              <a:t>kelas</a:t>
            </a:r>
            <a:r>
              <a:rPr lang="en-US" sz="2000" dirty="0" smtClean="0"/>
              <a:t> V </a:t>
            </a:r>
            <a:r>
              <a:rPr lang="en-US" sz="2000" dirty="0" err="1" smtClean="0"/>
              <a:t>Dasar</a:t>
            </a:r>
            <a:r>
              <a:rPr lang="en-US" sz="2000" dirty="0" smtClean="0"/>
              <a:t> SLBD.  Dari </a:t>
            </a:r>
            <a:r>
              <a:rPr lang="en-US" sz="2000" dirty="0" err="1" smtClean="0"/>
              <a:t>penelitian</a:t>
            </a:r>
            <a:r>
              <a:rPr lang="en-US" sz="2000" dirty="0" smtClean="0"/>
              <a:t> </a:t>
            </a:r>
            <a:r>
              <a:rPr lang="en-US" sz="2000" dirty="0" err="1" smtClean="0"/>
              <a:t>ini</a:t>
            </a:r>
            <a:r>
              <a:rPr lang="en-US" sz="2000" dirty="0" smtClean="0"/>
              <a:t> </a:t>
            </a:r>
            <a:r>
              <a:rPr lang="en-US" sz="2000" dirty="0" err="1" smtClean="0"/>
              <a:t>ditunjukan</a:t>
            </a:r>
            <a:r>
              <a:rPr lang="en-US" sz="2000" dirty="0" smtClean="0"/>
              <a:t> </a:t>
            </a:r>
            <a:r>
              <a:rPr lang="en-US" sz="2000" dirty="0" err="1" smtClean="0"/>
              <a:t>pada</a:t>
            </a:r>
            <a:r>
              <a:rPr lang="en-US" sz="2000" dirty="0" smtClean="0"/>
              <a:t> data </a:t>
            </a:r>
            <a:r>
              <a:rPr lang="en-US" sz="2000" dirty="0" err="1" smtClean="0"/>
              <a:t>sebagai</a:t>
            </a:r>
            <a:r>
              <a:rPr lang="en-US" sz="2000" dirty="0" smtClean="0"/>
              <a:t> </a:t>
            </a:r>
            <a:r>
              <a:rPr lang="en-US" sz="2000" dirty="0" err="1" smtClean="0"/>
              <a:t>berikut</a:t>
            </a:r>
            <a:r>
              <a:rPr lang="en-US" sz="2000" dirty="0" smtClean="0"/>
              <a:t>:</a:t>
            </a:r>
          </a:p>
          <a:p>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1718266901"/>
              </p:ext>
            </p:extLst>
          </p:nvPr>
        </p:nvGraphicFramePr>
        <p:xfrm>
          <a:off x="1517948" y="3602120"/>
          <a:ext cx="6508451" cy="2468880"/>
        </p:xfrm>
        <a:graphic>
          <a:graphicData uri="http://schemas.openxmlformats.org/drawingml/2006/table">
            <a:tbl>
              <a:tblPr>
                <a:tableStyleId>{5940675A-B579-460E-94D1-54222C63F5DA}</a:tableStyleId>
              </a:tblPr>
              <a:tblGrid>
                <a:gridCol w="1905229">
                  <a:extLst>
                    <a:ext uri="{9D8B030D-6E8A-4147-A177-3AD203B41FA5}">
                      <a16:colId xmlns="" xmlns:a16="http://schemas.microsoft.com/office/drawing/2014/main" val="3251226936"/>
                    </a:ext>
                  </a:extLst>
                </a:gridCol>
                <a:gridCol w="2347964">
                  <a:extLst>
                    <a:ext uri="{9D8B030D-6E8A-4147-A177-3AD203B41FA5}">
                      <a16:colId xmlns="" xmlns:a16="http://schemas.microsoft.com/office/drawing/2014/main" val="4233545429"/>
                    </a:ext>
                  </a:extLst>
                </a:gridCol>
                <a:gridCol w="2255258">
                  <a:extLst>
                    <a:ext uri="{9D8B030D-6E8A-4147-A177-3AD203B41FA5}">
                      <a16:colId xmlns="" xmlns:a16="http://schemas.microsoft.com/office/drawing/2014/main" val="4073471135"/>
                    </a:ext>
                  </a:extLst>
                </a:gridCol>
              </a:tblGrid>
              <a:tr h="327876">
                <a:tc>
                  <a:txBody>
                    <a:bodyPr/>
                    <a:lstStyle/>
                    <a:p>
                      <a:pPr marL="0" marR="0" algn="ctr">
                        <a:lnSpc>
                          <a:spcPct val="150000"/>
                        </a:lnSpc>
                        <a:spcBef>
                          <a:spcPts val="0"/>
                        </a:spcBef>
                        <a:spcAft>
                          <a:spcPts val="0"/>
                        </a:spcAft>
                        <a:tabLst>
                          <a:tab pos="457200" algn="l"/>
                          <a:tab pos="-2514600" algn="l"/>
                        </a:tabLst>
                      </a:pPr>
                      <a:r>
                        <a:rPr lang="en-US" sz="1800" dirty="0" err="1">
                          <a:effectLst/>
                        </a:rPr>
                        <a:t>Subyek</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tabLst>
                          <a:tab pos="457200" algn="l"/>
                          <a:tab pos="-2514600" algn="l"/>
                        </a:tabLst>
                      </a:pPr>
                      <a:r>
                        <a:rPr lang="en-US" sz="1800">
                          <a:effectLst/>
                        </a:rPr>
                        <a:t>X1</a:t>
                      </a:r>
                      <a:endParaRPr lang="en-US" sz="180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tabLst>
                          <a:tab pos="457200" algn="l"/>
                          <a:tab pos="-2514600" algn="l"/>
                        </a:tabLst>
                      </a:pPr>
                      <a:r>
                        <a:rPr lang="en-US" sz="1800">
                          <a:effectLst/>
                        </a:rPr>
                        <a:t>X2</a:t>
                      </a:r>
                      <a:endParaRPr lang="en-US" sz="18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841012711"/>
                  </a:ext>
                </a:extLst>
              </a:tr>
              <a:tr h="1639378">
                <a:tc>
                  <a:txBody>
                    <a:bodyPr/>
                    <a:lstStyle/>
                    <a:p>
                      <a:pPr marL="0" marR="0" algn="ctr">
                        <a:lnSpc>
                          <a:spcPct val="150000"/>
                        </a:lnSpc>
                        <a:spcBef>
                          <a:spcPts val="0"/>
                        </a:spcBef>
                        <a:spcAft>
                          <a:spcPts val="0"/>
                        </a:spcAft>
                        <a:tabLst>
                          <a:tab pos="457200" algn="l"/>
                          <a:tab pos="-2514600" algn="l"/>
                        </a:tabLst>
                      </a:pPr>
                      <a:r>
                        <a:rPr lang="en-US" sz="1800" dirty="0">
                          <a:effectLst/>
                        </a:rPr>
                        <a:t>A</a:t>
                      </a:r>
                    </a:p>
                    <a:p>
                      <a:pPr marL="0" marR="0" algn="ctr">
                        <a:lnSpc>
                          <a:spcPct val="150000"/>
                        </a:lnSpc>
                        <a:spcBef>
                          <a:spcPts val="0"/>
                        </a:spcBef>
                        <a:spcAft>
                          <a:spcPts val="0"/>
                        </a:spcAft>
                        <a:tabLst>
                          <a:tab pos="457200" algn="l"/>
                          <a:tab pos="-2514600" algn="l"/>
                        </a:tabLst>
                      </a:pPr>
                      <a:r>
                        <a:rPr lang="en-US" sz="1800" dirty="0">
                          <a:effectLst/>
                        </a:rPr>
                        <a:t>B</a:t>
                      </a:r>
                    </a:p>
                    <a:p>
                      <a:pPr marL="0" marR="0" algn="ctr">
                        <a:lnSpc>
                          <a:spcPct val="150000"/>
                        </a:lnSpc>
                        <a:spcBef>
                          <a:spcPts val="0"/>
                        </a:spcBef>
                        <a:spcAft>
                          <a:spcPts val="0"/>
                        </a:spcAft>
                        <a:tabLst>
                          <a:tab pos="457200" algn="l"/>
                          <a:tab pos="-2514600" algn="l"/>
                        </a:tabLst>
                      </a:pPr>
                      <a:r>
                        <a:rPr lang="en-US" sz="1800" dirty="0">
                          <a:effectLst/>
                        </a:rPr>
                        <a:t>C</a:t>
                      </a:r>
                    </a:p>
                    <a:p>
                      <a:pPr marL="0" marR="0" algn="ctr">
                        <a:lnSpc>
                          <a:spcPct val="150000"/>
                        </a:lnSpc>
                        <a:spcBef>
                          <a:spcPts val="0"/>
                        </a:spcBef>
                        <a:spcAft>
                          <a:spcPts val="0"/>
                        </a:spcAft>
                        <a:tabLst>
                          <a:tab pos="457200" algn="l"/>
                          <a:tab pos="-2514600" algn="l"/>
                        </a:tabLst>
                      </a:pPr>
                      <a:r>
                        <a:rPr lang="en-US" sz="1800" dirty="0">
                          <a:effectLst/>
                        </a:rPr>
                        <a:t>D</a:t>
                      </a:r>
                    </a:p>
                    <a:p>
                      <a:pPr marL="0" marR="0" algn="ctr">
                        <a:lnSpc>
                          <a:spcPct val="150000"/>
                        </a:lnSpc>
                        <a:spcBef>
                          <a:spcPts val="0"/>
                        </a:spcBef>
                        <a:spcAft>
                          <a:spcPts val="0"/>
                        </a:spcAft>
                        <a:tabLst>
                          <a:tab pos="457200" algn="l"/>
                          <a:tab pos="-2514600" algn="l"/>
                        </a:tabLst>
                      </a:pPr>
                      <a:r>
                        <a:rPr lang="en-US" sz="1800" dirty="0">
                          <a:effectLst/>
                        </a:rPr>
                        <a:t>E</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tabLst>
                          <a:tab pos="457200" algn="l"/>
                          <a:tab pos="-2514600" algn="l"/>
                        </a:tabLst>
                      </a:pPr>
                      <a:r>
                        <a:rPr lang="en-US" sz="1800" dirty="0">
                          <a:effectLst/>
                        </a:rPr>
                        <a:t>51</a:t>
                      </a:r>
                    </a:p>
                    <a:p>
                      <a:pPr marL="0" marR="0" algn="ctr">
                        <a:lnSpc>
                          <a:spcPct val="150000"/>
                        </a:lnSpc>
                        <a:spcBef>
                          <a:spcPts val="0"/>
                        </a:spcBef>
                        <a:spcAft>
                          <a:spcPts val="0"/>
                        </a:spcAft>
                        <a:tabLst>
                          <a:tab pos="457200" algn="l"/>
                          <a:tab pos="-2514600" algn="l"/>
                        </a:tabLst>
                      </a:pPr>
                      <a:r>
                        <a:rPr lang="en-US" sz="1800" dirty="0">
                          <a:effectLst/>
                        </a:rPr>
                        <a:t>40</a:t>
                      </a:r>
                    </a:p>
                    <a:p>
                      <a:pPr marL="0" marR="0" algn="ctr">
                        <a:lnSpc>
                          <a:spcPct val="150000"/>
                        </a:lnSpc>
                        <a:spcBef>
                          <a:spcPts val="0"/>
                        </a:spcBef>
                        <a:spcAft>
                          <a:spcPts val="0"/>
                        </a:spcAft>
                        <a:tabLst>
                          <a:tab pos="457200" algn="l"/>
                          <a:tab pos="-2514600" algn="l"/>
                        </a:tabLst>
                      </a:pPr>
                      <a:r>
                        <a:rPr lang="en-US" sz="1800" dirty="0">
                          <a:effectLst/>
                        </a:rPr>
                        <a:t>56</a:t>
                      </a:r>
                    </a:p>
                    <a:p>
                      <a:pPr marL="0" marR="0" algn="ctr">
                        <a:lnSpc>
                          <a:spcPct val="150000"/>
                        </a:lnSpc>
                        <a:spcBef>
                          <a:spcPts val="0"/>
                        </a:spcBef>
                        <a:spcAft>
                          <a:spcPts val="0"/>
                        </a:spcAft>
                        <a:tabLst>
                          <a:tab pos="457200" algn="l"/>
                          <a:tab pos="-2514600" algn="l"/>
                        </a:tabLst>
                      </a:pPr>
                      <a:r>
                        <a:rPr lang="en-US" sz="1800" dirty="0">
                          <a:effectLst/>
                        </a:rPr>
                        <a:t>87</a:t>
                      </a:r>
                    </a:p>
                    <a:p>
                      <a:pPr marL="0" marR="0" algn="ctr">
                        <a:lnSpc>
                          <a:spcPct val="150000"/>
                        </a:lnSpc>
                        <a:spcBef>
                          <a:spcPts val="0"/>
                        </a:spcBef>
                        <a:spcAft>
                          <a:spcPts val="0"/>
                        </a:spcAft>
                        <a:tabLst>
                          <a:tab pos="457200" algn="l"/>
                          <a:tab pos="-2514600" algn="l"/>
                        </a:tabLst>
                      </a:pPr>
                      <a:r>
                        <a:rPr lang="en-US" sz="1800" dirty="0">
                          <a:effectLst/>
                        </a:rPr>
                        <a:t>43</a:t>
                      </a:r>
                      <a:endParaRPr lang="en-US" sz="1800" dirty="0">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ct val="150000"/>
                        </a:lnSpc>
                        <a:spcBef>
                          <a:spcPts val="0"/>
                        </a:spcBef>
                        <a:spcAft>
                          <a:spcPts val="0"/>
                        </a:spcAft>
                        <a:tabLst>
                          <a:tab pos="457200" algn="l"/>
                          <a:tab pos="-2514600" algn="l"/>
                        </a:tabLst>
                      </a:pPr>
                      <a:r>
                        <a:rPr lang="en-US" sz="1800" dirty="0">
                          <a:effectLst/>
                        </a:rPr>
                        <a:t>72</a:t>
                      </a:r>
                    </a:p>
                    <a:p>
                      <a:pPr marL="0" marR="0" algn="ctr">
                        <a:lnSpc>
                          <a:spcPct val="150000"/>
                        </a:lnSpc>
                        <a:spcBef>
                          <a:spcPts val="0"/>
                        </a:spcBef>
                        <a:spcAft>
                          <a:spcPts val="0"/>
                        </a:spcAft>
                        <a:tabLst>
                          <a:tab pos="457200" algn="l"/>
                          <a:tab pos="-2514600" algn="l"/>
                        </a:tabLst>
                      </a:pPr>
                      <a:r>
                        <a:rPr lang="en-US" sz="1800" dirty="0">
                          <a:effectLst/>
                        </a:rPr>
                        <a:t>73</a:t>
                      </a:r>
                    </a:p>
                    <a:p>
                      <a:pPr marL="0" marR="0" algn="ctr">
                        <a:lnSpc>
                          <a:spcPct val="150000"/>
                        </a:lnSpc>
                        <a:spcBef>
                          <a:spcPts val="0"/>
                        </a:spcBef>
                        <a:spcAft>
                          <a:spcPts val="0"/>
                        </a:spcAft>
                        <a:tabLst>
                          <a:tab pos="457200" algn="l"/>
                          <a:tab pos="-2514600" algn="l"/>
                        </a:tabLst>
                      </a:pPr>
                      <a:r>
                        <a:rPr lang="en-US" sz="1800" dirty="0">
                          <a:effectLst/>
                        </a:rPr>
                        <a:t>87</a:t>
                      </a:r>
                    </a:p>
                    <a:p>
                      <a:pPr marL="0" marR="0" algn="ctr">
                        <a:lnSpc>
                          <a:spcPct val="150000"/>
                        </a:lnSpc>
                        <a:spcBef>
                          <a:spcPts val="0"/>
                        </a:spcBef>
                        <a:spcAft>
                          <a:spcPts val="0"/>
                        </a:spcAft>
                        <a:tabLst>
                          <a:tab pos="457200" algn="l"/>
                          <a:tab pos="-2514600" algn="l"/>
                        </a:tabLst>
                      </a:pPr>
                      <a:r>
                        <a:rPr lang="en-US" sz="1800" dirty="0">
                          <a:effectLst/>
                        </a:rPr>
                        <a:t>95</a:t>
                      </a:r>
                    </a:p>
                    <a:p>
                      <a:pPr marL="0" marR="0" algn="ctr">
                        <a:lnSpc>
                          <a:spcPct val="150000"/>
                        </a:lnSpc>
                        <a:spcBef>
                          <a:spcPts val="0"/>
                        </a:spcBef>
                        <a:spcAft>
                          <a:spcPts val="0"/>
                        </a:spcAft>
                        <a:tabLst>
                          <a:tab pos="457200" algn="l"/>
                          <a:tab pos="-2514600" algn="l"/>
                        </a:tabLst>
                      </a:pPr>
                      <a:r>
                        <a:rPr lang="en-US" sz="1800" dirty="0">
                          <a:effectLst/>
                        </a:rPr>
                        <a:t>84</a:t>
                      </a:r>
                      <a:endParaRPr lang="en-US"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 xmlns:a16="http://schemas.microsoft.com/office/drawing/2014/main" val="1251657451"/>
                  </a:ext>
                </a:extLst>
              </a:tr>
            </a:tbl>
          </a:graphicData>
        </a:graphic>
      </p:graphicFrame>
    </p:spTree>
    <p:extLst>
      <p:ext uri="{BB962C8B-B14F-4D97-AF65-F5344CB8AC3E}">
        <p14:creationId xmlns:p14="http://schemas.microsoft.com/office/powerpoint/2010/main" val="2008763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C:\Users\arsil\Desktop\Smartcreativ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1"/>
          <p:cNvSpPr txBox="1">
            <a:spLocks/>
          </p:cNvSpPr>
          <p:nvPr/>
        </p:nvSpPr>
        <p:spPr>
          <a:xfrm>
            <a:off x="781050" y="517526"/>
            <a:ext cx="78867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mtClean="0"/>
              <a:t>Hipotesis</a:t>
            </a:r>
            <a:endParaRPr lang="en-US" dirty="0"/>
          </a:p>
        </p:txBody>
      </p:sp>
      <p:sp>
        <p:nvSpPr>
          <p:cNvPr id="6" name="Content Placeholder 2"/>
          <p:cNvSpPr txBox="1">
            <a:spLocks/>
          </p:cNvSpPr>
          <p:nvPr/>
        </p:nvSpPr>
        <p:spPr>
          <a:xfrm>
            <a:off x="781050" y="1978025"/>
            <a:ext cx="78867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mtClean="0"/>
              <a:t>Merumuskan Hipotesa.</a:t>
            </a:r>
          </a:p>
          <a:p>
            <a:pPr marL="0" indent="0" algn="just">
              <a:buFont typeface="Arial" panose="020B0604020202020204" pitchFamily="34" charset="0"/>
              <a:buNone/>
            </a:pPr>
            <a:r>
              <a:rPr lang="en-US" smtClean="0"/>
              <a:t>H</a:t>
            </a:r>
            <a:r>
              <a:rPr lang="en-US" baseline="-25000" smtClean="0"/>
              <a:t>o	</a:t>
            </a:r>
            <a:r>
              <a:rPr lang="en-US" smtClean="0"/>
              <a:t>: “Tidak ada perbedaan antara prestasi belajar IPA siswa kelas V dasar SLBD dengan menggunakan metode belajar tradisional dan metode mengajar belajar kelompok”.</a:t>
            </a:r>
          </a:p>
          <a:p>
            <a:pPr marL="0" indent="0" algn="just">
              <a:buFont typeface="Arial" panose="020B0604020202020204" pitchFamily="34" charset="0"/>
              <a:buNone/>
            </a:pPr>
            <a:r>
              <a:rPr lang="en-US" smtClean="0"/>
              <a:t>Ha 	: “Ada perbedaan antara prestasi belajar IPA siswa kelas V dasar SLBD dengan menggunakan metode belajar tradisional dan metode mengajar belajar kelompok”.</a:t>
            </a:r>
          </a:p>
          <a:p>
            <a:endParaRPr lang="en-US" dirty="0"/>
          </a:p>
        </p:txBody>
      </p:sp>
    </p:spTree>
    <p:extLst>
      <p:ext uri="{BB962C8B-B14F-4D97-AF65-F5344CB8AC3E}">
        <p14:creationId xmlns:p14="http://schemas.microsoft.com/office/powerpoint/2010/main" val="128237588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543</TotalTime>
  <Words>409</Words>
  <Application>Microsoft Macintosh PowerPoint</Application>
  <PresentationFormat>On-screen Show (4:3)</PresentationFormat>
  <Paragraphs>212</Paragraphs>
  <Slides>19</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6" baseType="lpstr">
      <vt:lpstr>Arial</vt:lpstr>
      <vt:lpstr>Calibri</vt:lpstr>
      <vt:lpstr>Calibri Light</vt:lpstr>
      <vt:lpstr>Symbol</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Menghitung Nilai 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MANN WHITNEY (UJI U) </dc:title>
  <dc:creator>macbook</dc:creator>
  <cp:lastModifiedBy>Microsoft Office User</cp:lastModifiedBy>
  <cp:revision>31</cp:revision>
  <dcterms:created xsi:type="dcterms:W3CDTF">2016-11-08T17:19:41Z</dcterms:created>
  <dcterms:modified xsi:type="dcterms:W3CDTF">2017-11-13T01:01:05Z</dcterms:modified>
</cp:coreProperties>
</file>