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4" r:id="rId2"/>
    <p:sldId id="257" r:id="rId3"/>
    <p:sldId id="259" r:id="rId4"/>
    <p:sldId id="260" r:id="rId5"/>
    <p:sldId id="261" r:id="rId6"/>
    <p:sldId id="264" r:id="rId7"/>
    <p:sldId id="258" r:id="rId8"/>
    <p:sldId id="262" r:id="rId9"/>
    <p:sldId id="263" r:id="rId10"/>
    <p:sldId id="266" r:id="rId11"/>
    <p:sldId id="267" r:id="rId12"/>
    <p:sldId id="268" r:id="rId13"/>
    <p:sldId id="269" r:id="rId14"/>
    <p:sldId id="271" r:id="rId15"/>
    <p:sldId id="272" r:id="rId16"/>
    <p:sldId id="283" r:id="rId17"/>
    <p:sldId id="274" r:id="rId18"/>
    <p:sldId id="270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8" autoAdjust="0"/>
    <p:restoredTop sz="94671"/>
  </p:normalViewPr>
  <p:slideViewPr>
    <p:cSldViewPr>
      <p:cViewPr varScale="1">
        <p:scale>
          <a:sx n="69" d="100"/>
          <a:sy n="69" d="100"/>
        </p:scale>
        <p:origin x="208" y="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49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253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C82B-7494-42C1-9251-A2E984DF3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4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552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729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869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898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00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23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595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86DEE5F-537D-4ABA-9E8F-753392A7AFC6}" type="datetimeFigureOut">
              <a:rPr lang="en-US" smtClean="0"/>
              <a:pPr/>
              <a:t>11/20/17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355778-5B54-4EF1-8264-85C381CFF14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149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2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6671" y="3827893"/>
            <a:ext cx="7772400" cy="100013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/>
              <a:t>UJI COCHRAN DAN </a:t>
            </a:r>
            <a:br>
              <a:rPr lang="en-US" sz="3600" b="1" dirty="0" smtClean="0"/>
            </a:br>
            <a:r>
              <a:rPr lang="en-US" sz="3600" b="1" dirty="0" smtClean="0"/>
              <a:t>UJI FRIEDMAN</a:t>
            </a:r>
            <a:br>
              <a:rPr lang="en-US" sz="3600" b="1" dirty="0" smtClean="0"/>
            </a:b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00405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UJI FRIEDMAN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UJI FRIEDMAN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SG" dirty="0" err="1" smtClean="0"/>
              <a:t>Untuk</a:t>
            </a:r>
            <a:r>
              <a:rPr lang="en-SG" dirty="0" smtClean="0"/>
              <a:t> </a:t>
            </a:r>
            <a:r>
              <a:rPr lang="en-SG" dirty="0" err="1" smtClean="0"/>
              <a:t>menguji</a:t>
            </a:r>
            <a:r>
              <a:rPr lang="en-SG" dirty="0" smtClean="0"/>
              <a:t> </a:t>
            </a:r>
            <a:r>
              <a:rPr lang="en-SG" dirty="0" err="1" smtClean="0"/>
              <a:t>kemaknaan</a:t>
            </a:r>
            <a:r>
              <a:rPr lang="en-SG" dirty="0" smtClean="0"/>
              <a:t> </a:t>
            </a:r>
            <a:r>
              <a:rPr lang="en-SG" dirty="0" err="1" smtClean="0"/>
              <a:t>pengaruh</a:t>
            </a:r>
            <a:r>
              <a:rPr lang="en-SG" dirty="0" smtClean="0"/>
              <a:t> </a:t>
            </a:r>
            <a:r>
              <a:rPr lang="en-SG" dirty="0" err="1" smtClean="0"/>
              <a:t>berbagai</a:t>
            </a:r>
            <a:r>
              <a:rPr lang="en-SG" dirty="0" smtClean="0"/>
              <a:t> (k) </a:t>
            </a:r>
            <a:r>
              <a:rPr lang="en-SG" dirty="0" err="1" smtClean="0"/>
              <a:t>perlakuan</a:t>
            </a:r>
            <a:r>
              <a:rPr lang="en-SG" dirty="0" smtClean="0"/>
              <a:t> </a:t>
            </a:r>
            <a:r>
              <a:rPr lang="en-SG" dirty="0" err="1" smtClean="0"/>
              <a:t>terhadap</a:t>
            </a:r>
            <a:r>
              <a:rPr lang="en-SG" dirty="0" smtClean="0"/>
              <a:t> </a:t>
            </a:r>
            <a:r>
              <a:rPr lang="en-SG" dirty="0" err="1" smtClean="0"/>
              <a:t>sejumlah</a:t>
            </a:r>
            <a:r>
              <a:rPr lang="en-SG" dirty="0" smtClean="0"/>
              <a:t> </a:t>
            </a:r>
            <a:r>
              <a:rPr lang="en-SG" dirty="0" err="1" smtClean="0"/>
              <a:t>kelompok</a:t>
            </a:r>
            <a:r>
              <a:rPr lang="en-SG" dirty="0" smtClean="0"/>
              <a:t> </a:t>
            </a:r>
            <a:r>
              <a:rPr lang="en-SG" dirty="0" err="1" smtClean="0"/>
              <a:t>subjek</a:t>
            </a:r>
            <a:r>
              <a:rPr lang="en-SG" dirty="0" smtClean="0"/>
              <a:t> </a:t>
            </a:r>
            <a:r>
              <a:rPr lang="en-SG" dirty="0" err="1" smtClean="0"/>
              <a:t>penelitian</a:t>
            </a:r>
            <a:r>
              <a:rPr lang="en-SG" dirty="0" smtClean="0"/>
              <a:t>.</a:t>
            </a:r>
          </a:p>
          <a:p>
            <a:pPr algn="just"/>
            <a:r>
              <a:rPr lang="en-SG" dirty="0" err="1" smtClean="0"/>
              <a:t>Tidak</a:t>
            </a:r>
            <a:r>
              <a:rPr lang="en-SG" dirty="0" smtClean="0"/>
              <a:t> </a:t>
            </a:r>
            <a:r>
              <a:rPr lang="en-SG" dirty="0" err="1" smtClean="0"/>
              <a:t>ada</a:t>
            </a:r>
            <a:r>
              <a:rPr lang="en-SG" dirty="0" smtClean="0"/>
              <a:t> </a:t>
            </a:r>
            <a:r>
              <a:rPr lang="en-SG" dirty="0" err="1" smtClean="0"/>
              <a:t>ulangan</a:t>
            </a:r>
            <a:r>
              <a:rPr lang="en-SG" dirty="0" smtClean="0"/>
              <a:t> </a:t>
            </a:r>
            <a:r>
              <a:rPr lang="en-SG" dirty="0" err="1" smtClean="0"/>
              <a:t>bagi</a:t>
            </a:r>
            <a:r>
              <a:rPr lang="en-SG" dirty="0" smtClean="0"/>
              <a:t> </a:t>
            </a:r>
            <a:r>
              <a:rPr lang="en-SG" dirty="0" err="1" smtClean="0"/>
              <a:t>perlakuan</a:t>
            </a:r>
            <a:r>
              <a:rPr lang="en-SG" dirty="0" smtClean="0"/>
              <a:t> yang </a:t>
            </a:r>
            <a:r>
              <a:rPr lang="en-SG" dirty="0" err="1" smtClean="0"/>
              <a:t>diberikan</a:t>
            </a:r>
            <a:r>
              <a:rPr lang="en-SG" dirty="0" smtClean="0"/>
              <a:t>. </a:t>
            </a:r>
            <a:r>
              <a:rPr lang="en-SG" dirty="0" err="1" smtClean="0"/>
              <a:t>Hanya</a:t>
            </a:r>
            <a:r>
              <a:rPr lang="en-SG" dirty="0" smtClean="0"/>
              <a:t> </a:t>
            </a:r>
            <a:r>
              <a:rPr lang="en-SG" dirty="0" err="1" smtClean="0"/>
              <a:t>ada</a:t>
            </a:r>
            <a:r>
              <a:rPr lang="en-SG" dirty="0" smtClean="0"/>
              <a:t> </a:t>
            </a:r>
            <a:r>
              <a:rPr lang="en-SG" dirty="0" err="1" smtClean="0"/>
              <a:t>tepat</a:t>
            </a:r>
            <a:r>
              <a:rPr lang="en-SG" dirty="0" smtClean="0"/>
              <a:t> </a:t>
            </a:r>
            <a:r>
              <a:rPr lang="en-SG" dirty="0" err="1" smtClean="0"/>
              <a:t>satu</a:t>
            </a:r>
            <a:r>
              <a:rPr lang="en-SG" dirty="0" smtClean="0"/>
              <a:t> kali </a:t>
            </a:r>
            <a:r>
              <a:rPr lang="en-SG" dirty="0" err="1" smtClean="0"/>
              <a:t>pengamatan</a:t>
            </a:r>
            <a:r>
              <a:rPr lang="en-SG" dirty="0" smtClean="0"/>
              <a:t> </a:t>
            </a:r>
            <a:r>
              <a:rPr lang="en-SG" dirty="0" err="1" smtClean="0"/>
              <a:t>untuk</a:t>
            </a:r>
            <a:r>
              <a:rPr lang="en-SG" dirty="0" smtClean="0"/>
              <a:t> </a:t>
            </a:r>
            <a:r>
              <a:rPr lang="en-SG" dirty="0" err="1" smtClean="0"/>
              <a:t>setiap</a:t>
            </a:r>
            <a:r>
              <a:rPr lang="en-SG" dirty="0" smtClean="0"/>
              <a:t> </a:t>
            </a:r>
            <a:r>
              <a:rPr lang="en-SG" dirty="0" err="1" smtClean="0"/>
              <a:t>perlakuan</a:t>
            </a:r>
            <a:r>
              <a:rPr lang="en-SG" dirty="0" smtClean="0"/>
              <a:t> </a:t>
            </a:r>
            <a:r>
              <a:rPr lang="en-SG" dirty="0" err="1" smtClean="0"/>
              <a:t>di</a:t>
            </a:r>
            <a:r>
              <a:rPr lang="en-SG" dirty="0" smtClean="0"/>
              <a:t> </a:t>
            </a:r>
            <a:r>
              <a:rPr lang="en-SG" dirty="0" err="1" smtClean="0"/>
              <a:t>dalam</a:t>
            </a:r>
            <a:r>
              <a:rPr lang="en-SG" dirty="0" smtClean="0"/>
              <a:t> </a:t>
            </a:r>
            <a:r>
              <a:rPr lang="en-SG" dirty="0" err="1" smtClean="0"/>
              <a:t>setiap</a:t>
            </a:r>
            <a:r>
              <a:rPr lang="en-SG" dirty="0" smtClean="0"/>
              <a:t> </a:t>
            </a:r>
            <a:r>
              <a:rPr lang="en-SG" dirty="0" err="1" smtClean="0"/>
              <a:t>kelompok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b="1" smtClean="0"/>
              <a:t>UJI FRIEDMAN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6962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DIGUNAKAN UNTUK DATA INTERVAL</a:t>
            </a:r>
          </a:p>
          <a:p>
            <a:pPr eaLnBrk="1" hangingPunct="1"/>
            <a:r>
              <a:rPr lang="en-US" sz="2800" smtClean="0"/>
              <a:t>PERHATIKAN STRUKTUR DATA BERIKUT</a:t>
            </a:r>
          </a:p>
        </p:txBody>
      </p:sp>
      <p:graphicFrame>
        <p:nvGraphicFramePr>
          <p:cNvPr id="22532" name="Group 4"/>
          <p:cNvGraphicFramePr>
            <a:graphicFrameLocks noGrp="1"/>
          </p:cNvGraphicFramePr>
          <p:nvPr>
            <p:ph sz="half" idx="2"/>
          </p:nvPr>
        </p:nvGraphicFramePr>
        <p:xfrm>
          <a:off x="914400" y="2667000"/>
          <a:ext cx="7772400" cy="3590928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9846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PERLAKUAN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33400" y="1295400"/>
          <a:ext cx="822960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4762500" imgH="838200" progId="Equation.3">
                  <p:embed/>
                </p:oleObj>
              </mc:Choice>
              <mc:Fallback>
                <p:oleObj name="Equation" r:id="rId3" imgW="4762500" imgH="838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229600" cy="144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RUMUS YANG DIGUNAKAN ADALAH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62000" y="3581400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N</a:t>
            </a:r>
            <a:r>
              <a:rPr lang="en-US" sz="2400" b="1" dirty="0"/>
              <a:t> =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sample (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blok</a:t>
            </a:r>
            <a:r>
              <a:rPr lang="en-US" sz="24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K = </a:t>
            </a:r>
            <a:r>
              <a:rPr lang="en-US" sz="2400" dirty="0" err="1" smtClean="0"/>
              <a:t>banyaknya</a:t>
            </a:r>
            <a:r>
              <a:rPr lang="en-US" sz="2400" dirty="0" smtClean="0"/>
              <a:t> </a:t>
            </a:r>
            <a:r>
              <a:rPr lang="en-US" sz="2400" dirty="0" err="1" smtClean="0"/>
              <a:t>perlakuan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err="1" smtClean="0"/>
              <a:t>R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ranking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perlakuan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EFEKTIFITAS KERJA MENURUT GAYA KEPEMIMPINAN</a:t>
            </a: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1295400" y="600075"/>
          <a:ext cx="6324600" cy="60350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GAYA KEPEMIMPINAN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KELOMPOK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DIREKTIF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PARTISIPATIF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2438400" y="533400"/>
          <a:ext cx="6324600" cy="60350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GAYA KEPE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MIMPINAN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SUBJEK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DIREKTIF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PARTISIPATIF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 = 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 =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 = 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4435" name="Text Box 101"/>
          <p:cNvSpPr txBox="1">
            <a:spLocks noChangeArrowheads="1"/>
          </p:cNvSpPr>
          <p:nvPr/>
        </p:nvSpPr>
        <p:spPr bwMode="auto">
          <a:xfrm>
            <a:off x="381000" y="990600"/>
            <a:ext cx="1676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DATA KEMUDIAN DIRANKING MENURUT KELOMPOK, HASILNYA PADA TABEL DISEBELAH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err="1" smtClean="0"/>
              <a:t>Hipotesis</a:t>
            </a:r>
            <a:endParaRPr lang="en-SG" dirty="0" smtClean="0"/>
          </a:p>
          <a:p>
            <a:pPr algn="just">
              <a:buNone/>
            </a:pPr>
            <a:r>
              <a:rPr lang="en-SG" dirty="0" smtClean="0"/>
              <a:t>	Ho : </a:t>
            </a:r>
            <a:r>
              <a:rPr lang="en-SG" dirty="0" err="1" smtClean="0"/>
              <a:t>Tidak</a:t>
            </a:r>
            <a:r>
              <a:rPr lang="en-SG" dirty="0" smtClean="0"/>
              <a:t>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perbedaan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efektifitas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berdasarkan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kepemimpinan</a:t>
            </a:r>
            <a:endParaRPr lang="en-US" dirty="0" smtClean="0">
              <a:sym typeface="Wingdings" pitchFamily="2" charset="2"/>
            </a:endParaRPr>
          </a:p>
          <a:p>
            <a:pPr algn="just">
              <a:buNone/>
            </a:pPr>
            <a:r>
              <a:rPr lang="en-US" dirty="0" smtClean="0">
                <a:sym typeface="Wingdings" pitchFamily="2" charset="2"/>
              </a:rPr>
              <a:t>	Ha :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perbedaan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efektifitas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berdasarkan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kepemimpinan</a:t>
            </a:r>
            <a:endParaRPr lang="en-S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en-SG" dirty="0" err="1" smtClean="0"/>
              <a:t>Perhitungan</a:t>
            </a:r>
            <a:r>
              <a:rPr lang="en-SG" dirty="0" smtClean="0"/>
              <a:t>:</a:t>
            </a:r>
            <a:endParaRPr lang="en-SG" dirty="0"/>
          </a:p>
        </p:txBody>
      </p:sp>
      <p:graphicFrame>
        <p:nvGraphicFramePr>
          <p:cNvPr id="296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96938" y="1071563"/>
          <a:ext cx="52768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3" imgW="4762500" imgH="838200" progId="Equation.3">
                  <p:embed/>
                </p:oleObj>
              </mc:Choice>
              <mc:Fallback>
                <p:oleObj name="Equation" r:id="rId3" imgW="4762500" imgH="838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071563"/>
                        <a:ext cx="527685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00034" y="2143116"/>
          <a:ext cx="65817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Equation" r:id="rId5" imgW="3073320" imgH="457200" progId="Equation.3">
                  <p:embed/>
                </p:oleObj>
              </mc:Choice>
              <mc:Fallback>
                <p:oleObj name="Equation" r:id="rId5" imgW="30733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143116"/>
                        <a:ext cx="6581775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500034" y="3357562"/>
          <a:ext cx="51943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7" imgW="2425680" imgH="431640" progId="Equation.3">
                  <p:embed/>
                </p:oleObj>
              </mc:Choice>
              <mc:Fallback>
                <p:oleObj name="Equation" r:id="rId7" imgW="24256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357562"/>
                        <a:ext cx="51943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4"/>
          <p:cNvGraphicFramePr>
            <a:graphicFrameLocks noChangeAspect="1"/>
          </p:cNvGraphicFramePr>
          <p:nvPr/>
        </p:nvGraphicFramePr>
        <p:xfrm>
          <a:off x="500034" y="4500570"/>
          <a:ext cx="35067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9" imgW="1638000" imgH="228600" progId="Equation.3">
                  <p:embed/>
                </p:oleObj>
              </mc:Choice>
              <mc:Fallback>
                <p:oleObj name="Equation" r:id="rId9" imgW="16380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4500570"/>
                        <a:ext cx="350678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4"/>
          <p:cNvGraphicFramePr>
            <a:graphicFrameLocks noChangeAspect="1"/>
          </p:cNvGraphicFramePr>
          <p:nvPr/>
        </p:nvGraphicFramePr>
        <p:xfrm>
          <a:off x="500034" y="5357826"/>
          <a:ext cx="13319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11" imgW="622080" imgH="228600" progId="Equation.3">
                  <p:embed/>
                </p:oleObj>
              </mc:Choice>
              <mc:Fallback>
                <p:oleObj name="Equation" r:id="rId11" imgW="6220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357826"/>
                        <a:ext cx="133191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 smtClean="0"/>
              <a:t>Kesimpulan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Dk</a:t>
            </a:r>
            <a:r>
              <a:rPr lang="en-US" dirty="0" smtClean="0"/>
              <a:t> = (k-1) = (3-1) = 2</a:t>
            </a:r>
          </a:p>
          <a:p>
            <a:pPr algn="just"/>
            <a:r>
              <a:rPr lang="en-US" dirty="0" smtClean="0"/>
              <a:t>LIHAT TABLE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baseline="-25000" dirty="0" smtClean="0">
                <a:sym typeface="Wingdings" pitchFamily="2" charset="2"/>
              </a:rPr>
              <a:t>h</a:t>
            </a:r>
            <a:r>
              <a:rPr lang="en-US" dirty="0" smtClean="0">
                <a:sym typeface="Wingdings" pitchFamily="2" charset="2"/>
              </a:rPr>
              <a:t> = 6.93 &gt;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baseline="-25000" dirty="0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 = 5.991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Ho </a:t>
            </a:r>
            <a:r>
              <a:rPr lang="en-US" dirty="0" err="1" smtClean="0">
                <a:sym typeface="Wingdings" pitchFamily="2" charset="2"/>
              </a:rPr>
              <a:t>ditolak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perbedaan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efektifitas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berdasarkan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kepemimpinan</a:t>
            </a:r>
            <a:endParaRPr lang="en-US" dirty="0" smtClean="0">
              <a:sym typeface="Wingdings" pitchFamily="2" charset="2"/>
            </a:endParaRPr>
          </a:p>
          <a:p>
            <a:endParaRPr lang="en-S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TERIMA KASIH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UJI COCHRAN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Uji</a:t>
            </a:r>
            <a:r>
              <a:rPr lang="en-US" dirty="0" smtClean="0"/>
              <a:t> Q Cochran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)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(</a:t>
            </a:r>
            <a:r>
              <a:rPr lang="en-US" dirty="0" err="1" smtClean="0"/>
              <a:t>proporsi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) </a:t>
            </a:r>
            <a:r>
              <a:rPr lang="en-US" dirty="0" err="1" smtClean="0"/>
              <a:t>berpasangan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endParaRPr lang="en-US" dirty="0" smtClean="0"/>
          </a:p>
          <a:p>
            <a:pPr algn="just"/>
            <a:r>
              <a:rPr lang="en-US" dirty="0" err="1" smtClean="0"/>
              <a:t>Skala</a:t>
            </a:r>
            <a:r>
              <a:rPr lang="en-US" dirty="0" smtClean="0"/>
              <a:t> data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nominal </a:t>
            </a:r>
            <a:r>
              <a:rPr lang="en-US" dirty="0" err="1" smtClean="0"/>
              <a:t>maupun</a:t>
            </a:r>
            <a:r>
              <a:rPr lang="en-US" dirty="0" smtClean="0"/>
              <a:t> ordinal yang </a:t>
            </a:r>
            <a:r>
              <a:rPr lang="en-US" dirty="0" err="1" smtClean="0"/>
              <a:t>dipisah</a:t>
            </a:r>
            <a:r>
              <a:rPr lang="en-US" dirty="0" smtClean="0"/>
              <a:t> </a:t>
            </a:r>
            <a:r>
              <a:rPr lang="en-US" dirty="0" err="1" smtClean="0"/>
              <a:t>duakan</a:t>
            </a:r>
            <a:r>
              <a:rPr lang="en-US" dirty="0" smtClean="0"/>
              <a:t> (</a:t>
            </a:r>
            <a:r>
              <a:rPr lang="en-US" dirty="0" err="1" smtClean="0"/>
              <a:t>dikotomi</a:t>
            </a:r>
            <a:r>
              <a:rPr lang="en-US" dirty="0" smtClean="0"/>
              <a:t>),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,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,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sembuh</a:t>
            </a:r>
            <a:r>
              <a:rPr lang="en-US" dirty="0" smtClean="0"/>
              <a:t>;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endParaRPr lang="en-US" dirty="0" smtClean="0"/>
          </a:p>
          <a:p>
            <a:pPr algn="just"/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skor</a:t>
            </a:r>
            <a:r>
              <a:rPr lang="en-US" dirty="0" smtClean="0"/>
              <a:t> 0 </a:t>
            </a:r>
            <a:r>
              <a:rPr lang="en-US" dirty="0" err="1" smtClean="0"/>
              <a:t>atau</a:t>
            </a:r>
            <a:r>
              <a:rPr lang="en-US" dirty="0" smtClean="0"/>
              <a:t> 1</a:t>
            </a:r>
          </a:p>
          <a:p>
            <a:endParaRPr lang="en-S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71500" y="620688"/>
            <a:ext cx="4267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UJI COCHRAN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OUTPUT </a:t>
            </a:r>
            <a:r>
              <a:rPr lang="en-US" sz="2800" b="1" dirty="0" err="1"/>
              <a:t>harus</a:t>
            </a:r>
            <a:r>
              <a:rPr lang="en-US" sz="2800" b="1" dirty="0"/>
              <a:t> 0 </a:t>
            </a:r>
            <a:r>
              <a:rPr lang="en-US" sz="2800" b="1" dirty="0" err="1"/>
              <a:t>atau</a:t>
            </a:r>
            <a:r>
              <a:rPr lang="en-US" sz="2800" b="1" dirty="0"/>
              <a:t> 1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/>
        </p:nvGraphicFramePr>
        <p:xfrm>
          <a:off x="1295400" y="2057400"/>
          <a:ext cx="7086600" cy="4064001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4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92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10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Subjek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PERLAKUAN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Rumus Uji Cochran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420153"/>
              </p:ext>
            </p:extLst>
          </p:nvPr>
        </p:nvGraphicFramePr>
        <p:xfrm>
          <a:off x="990600" y="1752600"/>
          <a:ext cx="7467600" cy="318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917360" imgH="1015920" progId="Equation.3">
                  <p:embed/>
                </p:oleObj>
              </mc:Choice>
              <mc:Fallback>
                <p:oleObj name="Equation" r:id="rId3" imgW="1917360" imgH="1015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467600" cy="3188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01208"/>
            <a:ext cx="8229600" cy="8249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SG" sz="2400" dirty="0" smtClean="0"/>
              <a:t>K = </a:t>
            </a:r>
            <a:r>
              <a:rPr lang="en-SG" sz="2400" dirty="0" err="1" smtClean="0"/>
              <a:t>Jumlah</a:t>
            </a:r>
            <a:r>
              <a:rPr lang="en-SG" sz="2400" dirty="0" smtClean="0"/>
              <a:t> </a:t>
            </a:r>
            <a:r>
              <a:rPr lang="en-SG" sz="2400" dirty="0" err="1" smtClean="0"/>
              <a:t>Perlakuan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04800" y="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PRODUKTIVITAS  </a:t>
            </a:r>
            <a:r>
              <a:rPr lang="en-US" sz="2400" b="1" dirty="0"/>
              <a:t>KERJA KARYAWAN DENGAN MENGGUNAKAN </a:t>
            </a:r>
            <a:r>
              <a:rPr lang="en-US" sz="2400" b="1" dirty="0" smtClean="0"/>
              <a:t>4 </a:t>
            </a:r>
            <a:r>
              <a:rPr lang="en-US" sz="2400" b="1" dirty="0"/>
              <a:t>METODA KERJA YANG </a:t>
            </a:r>
            <a:r>
              <a:rPr lang="en-US" sz="2400" b="1" dirty="0" smtClean="0"/>
              <a:t>BARU</a:t>
            </a:r>
            <a:endParaRPr lang="en-US" sz="2400" b="1" dirty="0"/>
          </a:p>
        </p:txBody>
      </p:sp>
      <p:graphicFrame>
        <p:nvGraphicFramePr>
          <p:cNvPr id="7333" name="Group 165"/>
          <p:cNvGraphicFramePr>
            <a:graphicFrameLocks noGrp="1"/>
          </p:cNvGraphicFramePr>
          <p:nvPr/>
        </p:nvGraphicFramePr>
        <p:xfrm>
          <a:off x="428596" y="857232"/>
          <a:ext cx="8153411" cy="5394960"/>
        </p:xfrm>
        <a:graphic>
          <a:graphicData uri="http://schemas.openxmlformats.org/drawingml/2006/table">
            <a:tbl>
              <a:tblPr/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92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47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6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Karyawan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r>
              <a:rPr lang="en-SG" sz="2400" dirty="0" err="1" smtClean="0"/>
              <a:t>Judul</a:t>
            </a:r>
            <a:r>
              <a:rPr lang="en-SG" sz="2400" dirty="0" smtClean="0"/>
              <a:t> </a:t>
            </a:r>
            <a:r>
              <a:rPr lang="en-SG" sz="2400" dirty="0" err="1" smtClean="0"/>
              <a:t>Penelitian</a:t>
            </a:r>
            <a:r>
              <a:rPr lang="en-SG" sz="2400" dirty="0" smtClean="0"/>
              <a:t> : </a:t>
            </a:r>
            <a:r>
              <a:rPr lang="en-SG" sz="2400" dirty="0" err="1" smtClean="0"/>
              <a:t>Perbandingan</a:t>
            </a:r>
            <a:r>
              <a:rPr lang="en-SG" sz="2400" dirty="0" smtClean="0"/>
              <a:t> </a:t>
            </a:r>
            <a:r>
              <a:rPr lang="en-SG" sz="2400" dirty="0" err="1" smtClean="0"/>
              <a:t>penerapan</a:t>
            </a:r>
            <a:r>
              <a:rPr lang="en-SG" sz="2400" dirty="0" smtClean="0"/>
              <a:t> </a:t>
            </a:r>
            <a:r>
              <a:rPr lang="en-SG" sz="2400" dirty="0" err="1" smtClean="0"/>
              <a:t>empat</a:t>
            </a:r>
            <a:r>
              <a:rPr lang="en-SG" sz="2400" dirty="0" smtClean="0"/>
              <a:t> </a:t>
            </a:r>
            <a:r>
              <a:rPr lang="en-SG" sz="2400" dirty="0" err="1" smtClean="0"/>
              <a:t>metode</a:t>
            </a:r>
            <a:r>
              <a:rPr lang="en-SG" sz="2400" dirty="0" smtClean="0"/>
              <a:t> </a:t>
            </a:r>
            <a:r>
              <a:rPr lang="en-SG" sz="2400" dirty="0" err="1" smtClean="0"/>
              <a:t>kerja</a:t>
            </a:r>
            <a:r>
              <a:rPr lang="en-SG" sz="2400" dirty="0" smtClean="0"/>
              <a:t> </a:t>
            </a:r>
            <a:r>
              <a:rPr lang="en-SG" sz="2400" dirty="0" err="1" smtClean="0"/>
              <a:t>baru</a:t>
            </a:r>
            <a:r>
              <a:rPr lang="en-SG" sz="2400" dirty="0" smtClean="0"/>
              <a:t> </a:t>
            </a:r>
            <a:r>
              <a:rPr lang="en-SG" sz="2400" dirty="0" err="1" smtClean="0"/>
              <a:t>dalam</a:t>
            </a:r>
            <a:r>
              <a:rPr lang="en-SG" sz="2400" dirty="0" smtClean="0"/>
              <a:t> </a:t>
            </a:r>
            <a:r>
              <a:rPr lang="en-SG" sz="2400" dirty="0" err="1" smtClean="0"/>
              <a:t>meningkatkan</a:t>
            </a:r>
            <a:r>
              <a:rPr lang="en-SG" sz="2400" dirty="0" smtClean="0"/>
              <a:t> </a:t>
            </a:r>
            <a:r>
              <a:rPr lang="en-SG" sz="2400" dirty="0" err="1" smtClean="0"/>
              <a:t>produktivitas</a:t>
            </a:r>
            <a:r>
              <a:rPr lang="en-SG" sz="2400" dirty="0" smtClean="0"/>
              <a:t> </a:t>
            </a:r>
            <a:r>
              <a:rPr lang="en-SG" sz="2400" dirty="0" err="1" smtClean="0"/>
              <a:t>tenaga</a:t>
            </a:r>
            <a:r>
              <a:rPr lang="en-SG" sz="2400" dirty="0" smtClean="0"/>
              <a:t> </a:t>
            </a:r>
            <a:r>
              <a:rPr lang="en-SG" sz="2400" dirty="0" err="1" smtClean="0"/>
              <a:t>kerja</a:t>
            </a:r>
            <a:r>
              <a:rPr lang="en-SG" sz="2400" dirty="0" smtClean="0"/>
              <a:t> </a:t>
            </a:r>
            <a:r>
              <a:rPr lang="en-SG" sz="2400" dirty="0" err="1" smtClean="0"/>
              <a:t>di</a:t>
            </a:r>
            <a:r>
              <a:rPr lang="en-SG" sz="2400" dirty="0" smtClean="0"/>
              <a:t> </a:t>
            </a:r>
            <a:r>
              <a:rPr lang="en-SG" sz="2400" dirty="0" err="1" smtClean="0"/>
              <a:t>bagian</a:t>
            </a:r>
            <a:r>
              <a:rPr lang="en-SG" sz="2400" dirty="0" smtClean="0"/>
              <a:t> </a:t>
            </a:r>
            <a:r>
              <a:rPr lang="en-SG" sz="2400" dirty="0" err="1" smtClean="0"/>
              <a:t>perakaitan</a:t>
            </a:r>
            <a:r>
              <a:rPr lang="en-SG" sz="2400" dirty="0" smtClean="0"/>
              <a:t> </a:t>
            </a:r>
            <a:r>
              <a:rPr lang="en-SG" sz="2400" dirty="0" err="1" smtClean="0"/>
              <a:t>pada</a:t>
            </a:r>
            <a:r>
              <a:rPr lang="en-SG" sz="2400" dirty="0" smtClean="0"/>
              <a:t> PT X </a:t>
            </a:r>
            <a:r>
              <a:rPr lang="en-SG" sz="2400" dirty="0" err="1" smtClean="0"/>
              <a:t>tahun</a:t>
            </a:r>
            <a:r>
              <a:rPr lang="en-SG" sz="2400" dirty="0" smtClean="0"/>
              <a:t> 2009.</a:t>
            </a:r>
          </a:p>
          <a:p>
            <a:pPr algn="just"/>
            <a:r>
              <a:rPr lang="en-SG" sz="2400" dirty="0" err="1" smtClean="0"/>
              <a:t>Hipotesis</a:t>
            </a:r>
            <a:r>
              <a:rPr lang="en-SG" sz="2400" dirty="0" smtClean="0"/>
              <a:t> </a:t>
            </a:r>
          </a:p>
          <a:p>
            <a:pPr algn="just">
              <a:buNone/>
            </a:pPr>
            <a:r>
              <a:rPr lang="en-SG" sz="2400" dirty="0"/>
              <a:t>	</a:t>
            </a:r>
            <a:r>
              <a:rPr lang="en-SG" sz="2400" dirty="0" smtClean="0"/>
              <a:t>Ho : </a:t>
            </a:r>
            <a:r>
              <a:rPr lang="en-SG" sz="2400" dirty="0" err="1" smtClean="0"/>
              <a:t>Tidak</a:t>
            </a:r>
            <a:r>
              <a:rPr lang="en-SG" sz="2400" dirty="0" smtClean="0"/>
              <a:t> </a:t>
            </a:r>
            <a:r>
              <a:rPr lang="en-SG" sz="2400" dirty="0" err="1" smtClean="0"/>
              <a:t>ada</a:t>
            </a:r>
            <a:r>
              <a:rPr lang="en-SG" sz="2400" dirty="0" smtClean="0"/>
              <a:t> </a:t>
            </a:r>
            <a:r>
              <a:rPr lang="en-SG" sz="2400" dirty="0" err="1" smtClean="0"/>
              <a:t>perbedaan</a:t>
            </a:r>
            <a:r>
              <a:rPr lang="en-SG" sz="2400" dirty="0" smtClean="0"/>
              <a:t> yang </a:t>
            </a:r>
            <a:r>
              <a:rPr lang="en-SG" sz="2400" dirty="0" err="1" smtClean="0"/>
              <a:t>signifikan</a:t>
            </a:r>
            <a:r>
              <a:rPr lang="en-SG" sz="2400" dirty="0" smtClean="0"/>
              <a:t> </a:t>
            </a:r>
            <a:r>
              <a:rPr lang="en-SG" sz="2400" dirty="0" err="1" smtClean="0"/>
              <a:t>dari</a:t>
            </a:r>
            <a:r>
              <a:rPr lang="en-SG" sz="2400" dirty="0" smtClean="0"/>
              <a:t> </a:t>
            </a:r>
            <a:r>
              <a:rPr lang="en-SG" sz="2400" dirty="0" err="1" smtClean="0"/>
              <a:t>penerapan</a:t>
            </a:r>
            <a:r>
              <a:rPr lang="en-SG" sz="2400" dirty="0" smtClean="0"/>
              <a:t> </a:t>
            </a:r>
            <a:r>
              <a:rPr lang="en-SG" sz="2400" dirty="0" err="1" smtClean="0"/>
              <a:t>ke</a:t>
            </a:r>
            <a:r>
              <a:rPr lang="en-SG" sz="2400" dirty="0" smtClean="0"/>
              <a:t> 4 	</a:t>
            </a:r>
            <a:r>
              <a:rPr lang="en-SG" sz="2400" dirty="0" err="1" smtClean="0"/>
              <a:t>metode</a:t>
            </a:r>
            <a:r>
              <a:rPr lang="en-SG" sz="2400" dirty="0" smtClean="0"/>
              <a:t> </a:t>
            </a:r>
            <a:r>
              <a:rPr lang="en-SG" sz="2400" dirty="0" err="1" smtClean="0"/>
              <a:t>kerja</a:t>
            </a:r>
            <a:r>
              <a:rPr lang="en-SG" sz="2400" dirty="0" smtClean="0"/>
              <a:t> </a:t>
            </a:r>
            <a:r>
              <a:rPr lang="en-SG" sz="2400" dirty="0" err="1" smtClean="0"/>
              <a:t>terhadap</a:t>
            </a:r>
            <a:r>
              <a:rPr lang="en-SG" sz="2400" dirty="0" smtClean="0"/>
              <a:t> </a:t>
            </a:r>
            <a:r>
              <a:rPr lang="en-SG" sz="2400" dirty="0" err="1" smtClean="0"/>
              <a:t>efektivitas</a:t>
            </a:r>
            <a:r>
              <a:rPr lang="en-SG" sz="2400" dirty="0" smtClean="0"/>
              <a:t> </a:t>
            </a:r>
            <a:r>
              <a:rPr lang="en-SG" sz="2400" dirty="0" err="1" smtClean="0"/>
              <a:t>pekerjaan</a:t>
            </a:r>
            <a:r>
              <a:rPr lang="en-SG" sz="2400" dirty="0" smtClean="0"/>
              <a:t> </a:t>
            </a:r>
            <a:r>
              <a:rPr lang="en-SG" sz="2400" dirty="0" err="1" smtClean="0"/>
              <a:t>dalam</a:t>
            </a:r>
            <a:r>
              <a:rPr lang="en-SG" sz="2400" dirty="0" smtClean="0"/>
              <a:t> 	</a:t>
            </a:r>
            <a:r>
              <a:rPr lang="en-SG" sz="2400" dirty="0" err="1" smtClean="0"/>
              <a:t>meningkatkan</a:t>
            </a:r>
            <a:r>
              <a:rPr lang="en-SG" sz="2400" dirty="0" smtClean="0"/>
              <a:t> </a:t>
            </a:r>
            <a:r>
              <a:rPr lang="en-SG" sz="2400" dirty="0" err="1" smtClean="0"/>
              <a:t>produktivitas</a:t>
            </a:r>
            <a:endParaRPr lang="en-SG" sz="2400" dirty="0" smtClean="0"/>
          </a:p>
          <a:p>
            <a:pPr algn="just">
              <a:buNone/>
            </a:pPr>
            <a:r>
              <a:rPr lang="en-SG" sz="2400" dirty="0"/>
              <a:t>	</a:t>
            </a:r>
            <a:r>
              <a:rPr lang="en-SG" sz="2400" dirty="0" smtClean="0"/>
              <a:t>Ha : </a:t>
            </a:r>
            <a:r>
              <a:rPr lang="en-SG" sz="2400" dirty="0" err="1" smtClean="0"/>
              <a:t>Ada</a:t>
            </a:r>
            <a:r>
              <a:rPr lang="en-SG" sz="2400" dirty="0" smtClean="0"/>
              <a:t> </a:t>
            </a:r>
            <a:r>
              <a:rPr lang="en-SG" sz="2400" dirty="0" err="1" smtClean="0"/>
              <a:t>perbedaan</a:t>
            </a:r>
            <a:r>
              <a:rPr lang="en-SG" sz="2400" dirty="0" smtClean="0"/>
              <a:t> yang </a:t>
            </a:r>
            <a:r>
              <a:rPr lang="en-SG" sz="2400" dirty="0" err="1" smtClean="0"/>
              <a:t>signifikan</a:t>
            </a:r>
            <a:r>
              <a:rPr lang="en-SG" sz="2400" dirty="0" smtClean="0"/>
              <a:t> </a:t>
            </a:r>
            <a:r>
              <a:rPr lang="en-SG" sz="2400" dirty="0" err="1" smtClean="0"/>
              <a:t>dari</a:t>
            </a:r>
            <a:r>
              <a:rPr lang="en-SG" sz="2400" dirty="0" smtClean="0"/>
              <a:t> </a:t>
            </a:r>
            <a:r>
              <a:rPr lang="en-SG" sz="2400" dirty="0" err="1" smtClean="0"/>
              <a:t>penerapan</a:t>
            </a:r>
            <a:r>
              <a:rPr lang="en-SG" sz="2400" dirty="0" smtClean="0"/>
              <a:t> </a:t>
            </a:r>
            <a:r>
              <a:rPr lang="en-SG" sz="2400" dirty="0" err="1" smtClean="0"/>
              <a:t>ke</a:t>
            </a:r>
            <a:r>
              <a:rPr lang="en-SG" sz="2400" dirty="0" smtClean="0"/>
              <a:t> 4 	</a:t>
            </a:r>
            <a:r>
              <a:rPr lang="en-SG" sz="2400" dirty="0" err="1" smtClean="0"/>
              <a:t>metode</a:t>
            </a:r>
            <a:r>
              <a:rPr lang="en-SG" sz="2400" dirty="0" smtClean="0"/>
              <a:t> </a:t>
            </a:r>
            <a:r>
              <a:rPr lang="en-SG" sz="2400" dirty="0" err="1" smtClean="0"/>
              <a:t>kerja</a:t>
            </a:r>
            <a:r>
              <a:rPr lang="en-SG" sz="2400" dirty="0" smtClean="0"/>
              <a:t> </a:t>
            </a:r>
            <a:r>
              <a:rPr lang="en-SG" sz="2400" dirty="0" err="1" smtClean="0"/>
              <a:t>terhadap</a:t>
            </a:r>
            <a:r>
              <a:rPr lang="en-SG" sz="2400" dirty="0" smtClean="0"/>
              <a:t> </a:t>
            </a:r>
            <a:r>
              <a:rPr lang="en-SG" sz="2400" dirty="0" err="1" smtClean="0"/>
              <a:t>efektivitas</a:t>
            </a:r>
            <a:r>
              <a:rPr lang="en-SG" sz="2400" dirty="0" smtClean="0"/>
              <a:t> </a:t>
            </a:r>
            <a:r>
              <a:rPr lang="en-SG" sz="2400" dirty="0" err="1" smtClean="0"/>
              <a:t>pekerjaan</a:t>
            </a:r>
            <a:r>
              <a:rPr lang="en-SG" sz="2400" dirty="0" smtClean="0"/>
              <a:t> </a:t>
            </a:r>
            <a:r>
              <a:rPr lang="en-SG" sz="2400" dirty="0" err="1" smtClean="0"/>
              <a:t>dalam</a:t>
            </a:r>
            <a:r>
              <a:rPr lang="en-SG" sz="2400" dirty="0" smtClean="0"/>
              <a:t> 	</a:t>
            </a:r>
            <a:r>
              <a:rPr lang="en-SG" sz="2400" dirty="0" err="1" smtClean="0"/>
              <a:t>meningkatkan</a:t>
            </a:r>
            <a:r>
              <a:rPr lang="en-SG" sz="2400" dirty="0" smtClean="0"/>
              <a:t> </a:t>
            </a:r>
            <a:r>
              <a:rPr lang="en-SG" sz="2400" dirty="0" err="1" smtClean="0"/>
              <a:t>produktivitas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en-SG" sz="3600" dirty="0" err="1" smtClean="0"/>
              <a:t>Perhitungan</a:t>
            </a:r>
            <a:endParaRPr lang="en-SG" sz="3600" dirty="0"/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37901"/>
              </p:ext>
            </p:extLst>
          </p:nvPr>
        </p:nvGraphicFramePr>
        <p:xfrm>
          <a:off x="2206625" y="928688"/>
          <a:ext cx="21574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3" imgW="1917360" imgH="1015920" progId="Equation.3">
                  <p:embed/>
                </p:oleObj>
              </mc:Choice>
              <mc:Fallback>
                <p:oleObj name="Equation" r:id="rId3" imgW="1917360" imgH="1015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928688"/>
                        <a:ext cx="21574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571472" y="2357430"/>
          <a:ext cx="5367337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5" imgW="2361960" imgH="457200" progId="Equation.3">
                  <p:embed/>
                </p:oleObj>
              </mc:Choice>
              <mc:Fallback>
                <p:oleObj name="Equation" r:id="rId5" imgW="23619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357430"/>
                        <a:ext cx="5367337" cy="857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42910" y="6143644"/>
          <a:ext cx="14144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7" imgW="622080" imgH="203040" progId="Equation.3">
                  <p:embed/>
                </p:oleObj>
              </mc:Choice>
              <mc:Fallback>
                <p:oleObj name="Equation" r:id="rId7" imgW="6220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6143644"/>
                        <a:ext cx="14144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571472" y="3500438"/>
          <a:ext cx="4876800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9" imgW="2145960" imgH="431640" progId="Equation.3">
                  <p:embed/>
                </p:oleObj>
              </mc:Choice>
              <mc:Fallback>
                <p:oleObj name="Equation" r:id="rId9" imgW="21459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500438"/>
                        <a:ext cx="4876800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642910" y="4429132"/>
          <a:ext cx="2713037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1" imgW="1193760" imgH="431640" progId="Equation.3">
                  <p:embed/>
                </p:oleObj>
              </mc:Choice>
              <mc:Fallback>
                <p:oleObj name="Equation" r:id="rId11" imgW="11937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4429132"/>
                        <a:ext cx="2713037" cy="71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5"/>
          <p:cNvGraphicFramePr>
            <a:graphicFrameLocks noChangeAspect="1"/>
          </p:cNvGraphicFramePr>
          <p:nvPr/>
        </p:nvGraphicFramePr>
        <p:xfrm>
          <a:off x="642910" y="5286387"/>
          <a:ext cx="1428760" cy="64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3" imgW="558720" imgH="393480" progId="Equation.3">
                  <p:embed/>
                </p:oleObj>
              </mc:Choice>
              <mc:Fallback>
                <p:oleObj name="Equation" r:id="rId13" imgW="5587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286387"/>
                        <a:ext cx="1428760" cy="642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err="1" smtClean="0"/>
              <a:t>Menentukan</a:t>
            </a:r>
            <a:r>
              <a:rPr lang="en-SG" dirty="0" smtClean="0"/>
              <a:t> </a:t>
            </a:r>
            <a:r>
              <a:rPr lang="en-SG" dirty="0" err="1" smtClean="0"/>
              <a:t>nilai</a:t>
            </a:r>
            <a:r>
              <a:rPr lang="en-SG" dirty="0" smtClean="0"/>
              <a:t> X</a:t>
            </a:r>
            <a:r>
              <a:rPr lang="en-SG" spc="300" dirty="0" smtClean="0"/>
              <a:t>2</a:t>
            </a:r>
            <a:r>
              <a:rPr lang="en-SG" dirty="0" smtClean="0"/>
              <a:t> </a:t>
            </a:r>
            <a:r>
              <a:rPr lang="en-SG" dirty="0" err="1" smtClean="0"/>
              <a:t>tabel</a:t>
            </a:r>
            <a:r>
              <a:rPr lang="en-SG" dirty="0" smtClean="0"/>
              <a:t> </a:t>
            </a:r>
            <a:r>
              <a:rPr lang="en-SG" dirty="0" err="1" smtClean="0"/>
              <a:t>dan</a:t>
            </a:r>
            <a:r>
              <a:rPr lang="en-SG" dirty="0" smtClean="0"/>
              <a:t> </a:t>
            </a:r>
            <a:r>
              <a:rPr lang="en-SG" dirty="0" err="1" smtClean="0"/>
              <a:t>Kesimpulan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G" dirty="0" err="1"/>
              <a:t>d</a:t>
            </a:r>
            <a:r>
              <a:rPr lang="en-SG" dirty="0" err="1" smtClean="0"/>
              <a:t>k</a:t>
            </a:r>
            <a:r>
              <a:rPr lang="en-SG" dirty="0" smtClean="0"/>
              <a:t> = k-1 = 4-1 = 3</a:t>
            </a:r>
          </a:p>
          <a:p>
            <a:r>
              <a:rPr lang="en-SG" dirty="0" err="1" smtClean="0"/>
              <a:t>Dengan</a:t>
            </a:r>
            <a:r>
              <a:rPr lang="en-SG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SG" dirty="0" smtClean="0">
                <a:latin typeface="Times New Roman"/>
                <a:cs typeface="Times New Roman"/>
              </a:rPr>
              <a:t> = 0,05</a:t>
            </a:r>
          </a:p>
          <a:p>
            <a:r>
              <a:rPr lang="en-SG" dirty="0" err="1" smtClean="0">
                <a:latin typeface="Times New Roman"/>
                <a:cs typeface="Times New Roman"/>
              </a:rPr>
              <a:t>Sehingga</a:t>
            </a:r>
            <a:r>
              <a:rPr lang="en-SG" dirty="0" smtClean="0">
                <a:latin typeface="Times New Roman"/>
                <a:cs typeface="Times New Roman"/>
              </a:rPr>
              <a:t> X2 </a:t>
            </a:r>
            <a:r>
              <a:rPr lang="en-SG" dirty="0" err="1" smtClean="0">
                <a:latin typeface="Times New Roman"/>
                <a:cs typeface="Times New Roman"/>
              </a:rPr>
              <a:t>tabel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adalah</a:t>
            </a:r>
            <a:r>
              <a:rPr lang="en-SG" dirty="0" smtClean="0">
                <a:latin typeface="Times New Roman"/>
                <a:cs typeface="Times New Roman"/>
              </a:rPr>
              <a:t> 7,81</a:t>
            </a:r>
          </a:p>
          <a:p>
            <a:r>
              <a:rPr lang="en-SG" dirty="0" err="1" smtClean="0">
                <a:latin typeface="Times New Roman"/>
                <a:cs typeface="Times New Roman"/>
              </a:rPr>
              <a:t>Membandingkan</a:t>
            </a:r>
            <a:r>
              <a:rPr lang="en-SG" dirty="0" smtClean="0">
                <a:latin typeface="Times New Roman"/>
                <a:cs typeface="Times New Roman"/>
              </a:rPr>
              <a:t> Q </a:t>
            </a:r>
            <a:r>
              <a:rPr lang="en-SG" dirty="0" err="1" smtClean="0">
                <a:latin typeface="Times New Roman"/>
                <a:cs typeface="Times New Roman"/>
              </a:rPr>
              <a:t>hitung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dengan</a:t>
            </a:r>
            <a:r>
              <a:rPr lang="en-SG" dirty="0" smtClean="0">
                <a:latin typeface="Times New Roman"/>
                <a:cs typeface="Times New Roman"/>
              </a:rPr>
              <a:t> X2 </a:t>
            </a:r>
            <a:r>
              <a:rPr lang="en-SG" dirty="0" err="1" smtClean="0">
                <a:latin typeface="Times New Roman"/>
                <a:cs typeface="Times New Roman"/>
              </a:rPr>
              <a:t>tabel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adalah</a:t>
            </a:r>
            <a:r>
              <a:rPr lang="en-SG" dirty="0" smtClean="0">
                <a:latin typeface="Times New Roman"/>
                <a:cs typeface="Times New Roman"/>
              </a:rPr>
              <a:t> Q </a:t>
            </a:r>
            <a:r>
              <a:rPr lang="en-SG" dirty="0" err="1" smtClean="0">
                <a:latin typeface="Times New Roman"/>
                <a:cs typeface="Times New Roman"/>
              </a:rPr>
              <a:t>hitung</a:t>
            </a:r>
            <a:r>
              <a:rPr lang="en-SG" dirty="0" smtClean="0">
                <a:latin typeface="Times New Roman"/>
                <a:cs typeface="Times New Roman"/>
              </a:rPr>
              <a:t> &lt; X2 </a:t>
            </a:r>
            <a:r>
              <a:rPr lang="en-SG" dirty="0" err="1" smtClean="0">
                <a:latin typeface="Times New Roman"/>
                <a:cs typeface="Times New Roman"/>
              </a:rPr>
              <a:t>tabel</a:t>
            </a:r>
            <a:endParaRPr lang="en-SG" dirty="0" smtClean="0">
              <a:latin typeface="Times New Roman"/>
              <a:cs typeface="Times New Roman"/>
            </a:endParaRPr>
          </a:p>
          <a:p>
            <a:r>
              <a:rPr lang="en-SG" dirty="0" err="1" smtClean="0">
                <a:latin typeface="Times New Roman"/>
                <a:cs typeface="Times New Roman"/>
              </a:rPr>
              <a:t>Maka</a:t>
            </a:r>
            <a:r>
              <a:rPr lang="en-SG" dirty="0" smtClean="0">
                <a:latin typeface="Times New Roman"/>
                <a:cs typeface="Times New Roman"/>
              </a:rPr>
              <a:t> Ho </a:t>
            </a:r>
            <a:r>
              <a:rPr lang="en-SG" dirty="0" err="1" smtClean="0">
                <a:latin typeface="Times New Roman"/>
                <a:cs typeface="Times New Roman"/>
              </a:rPr>
              <a:t>diterima</a:t>
            </a:r>
            <a:r>
              <a:rPr lang="en-SG" dirty="0" smtClean="0">
                <a:latin typeface="Times New Roman"/>
                <a:cs typeface="Times New Roman"/>
              </a:rPr>
              <a:t>, </a:t>
            </a:r>
            <a:r>
              <a:rPr lang="en-SG" dirty="0" err="1" smtClean="0">
                <a:latin typeface="Times New Roman"/>
                <a:cs typeface="Times New Roman"/>
              </a:rPr>
              <a:t>maka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tidak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ada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perbedaan</a:t>
            </a:r>
            <a:r>
              <a:rPr lang="en-SG" dirty="0" smtClean="0">
                <a:latin typeface="Times New Roman"/>
                <a:cs typeface="Times New Roman"/>
              </a:rPr>
              <a:t> yang </a:t>
            </a:r>
            <a:r>
              <a:rPr lang="en-SG" dirty="0" err="1" smtClean="0">
                <a:latin typeface="Times New Roman"/>
                <a:cs typeface="Times New Roman"/>
              </a:rPr>
              <a:t>signifikan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penerapan</a:t>
            </a:r>
            <a:r>
              <a:rPr lang="en-SG" dirty="0" smtClean="0">
                <a:latin typeface="Times New Roman"/>
                <a:cs typeface="Times New Roman"/>
              </a:rPr>
              <a:t> ke-4 </a:t>
            </a:r>
            <a:r>
              <a:rPr lang="en-SG" dirty="0" err="1" smtClean="0">
                <a:latin typeface="Times New Roman"/>
                <a:cs typeface="Times New Roman"/>
              </a:rPr>
              <a:t>metode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kerja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terhadap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efektivitas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pekerjaan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dalam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meningkatkan</a:t>
            </a:r>
            <a:r>
              <a:rPr lang="en-SG" dirty="0" smtClean="0">
                <a:latin typeface="Times New Roman"/>
                <a:cs typeface="Times New Roman"/>
              </a:rPr>
              <a:t> </a:t>
            </a:r>
            <a:r>
              <a:rPr lang="en-SG" dirty="0" err="1" smtClean="0">
                <a:latin typeface="Times New Roman"/>
                <a:cs typeface="Times New Roman"/>
              </a:rPr>
              <a:t>produktivitas</a:t>
            </a:r>
            <a:r>
              <a:rPr lang="en-SG" dirty="0" smtClean="0">
                <a:latin typeface="Times New Roman"/>
                <a:cs typeface="Times New Roman"/>
              </a:rPr>
              <a:t>.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98080" cy="642982"/>
          </a:xfrm>
        </p:spPr>
        <p:txBody>
          <a:bodyPr>
            <a:normAutofit fontScale="90000"/>
          </a:bodyPr>
          <a:lstStyle/>
          <a:p>
            <a:r>
              <a:rPr lang="en-SG" dirty="0" smtClean="0"/>
              <a:t>X2 </a:t>
            </a:r>
            <a:r>
              <a:rPr lang="en-SG" dirty="0" err="1" smtClean="0"/>
              <a:t>tabel</a:t>
            </a:r>
            <a:endParaRPr lang="en-SG" dirty="0"/>
          </a:p>
        </p:txBody>
      </p:sp>
      <p:pic>
        <p:nvPicPr>
          <p:cNvPr id="4" name="Content Placeholder 3" descr="chi-sqaure distribution tab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7786741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</Template>
  <TotalTime>637</TotalTime>
  <Words>659</Words>
  <Application>Microsoft Macintosh PowerPoint</Application>
  <PresentationFormat>On-screen Show (4:3)</PresentationFormat>
  <Paragraphs>383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Symbol</vt:lpstr>
      <vt:lpstr>Times New Roman</vt:lpstr>
      <vt:lpstr>Wingdings</vt:lpstr>
      <vt:lpstr>Arial</vt:lpstr>
      <vt:lpstr>Calibri</vt:lpstr>
      <vt:lpstr>Template PPT UEU Pertemuan 1 - Copy 1</vt:lpstr>
      <vt:lpstr>Equation</vt:lpstr>
      <vt:lpstr>PowerPoint Presentation</vt:lpstr>
      <vt:lpstr>UJI COCHRAN</vt:lpstr>
      <vt:lpstr>PowerPoint Presentation</vt:lpstr>
      <vt:lpstr>PowerPoint Presentation</vt:lpstr>
      <vt:lpstr>PowerPoint Presentation</vt:lpstr>
      <vt:lpstr>PowerPoint Presentation</vt:lpstr>
      <vt:lpstr>Perhitungan</vt:lpstr>
      <vt:lpstr>Menentukan nilai X2 tabel dan Kesimpulan</vt:lpstr>
      <vt:lpstr>X2 tabel</vt:lpstr>
      <vt:lpstr>UJI FRIEDMAN</vt:lpstr>
      <vt:lpstr>UJI FRIEDMAN</vt:lpstr>
      <vt:lpstr>UJI FRIEDMAN</vt:lpstr>
      <vt:lpstr>PowerPoint Presentation</vt:lpstr>
      <vt:lpstr>PowerPoint Presentation</vt:lpstr>
      <vt:lpstr>PowerPoint Presentation</vt:lpstr>
      <vt:lpstr>PowerPoint Presentation</vt:lpstr>
      <vt:lpstr>Perhitungan:</vt:lpstr>
      <vt:lpstr>Kesimpulan</vt:lpstr>
      <vt:lpstr>TERIMA KASIH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UJI COCHRAN DAN  UJI FRIEDMAN </dc:title>
  <dc:creator>user</dc:creator>
  <cp:lastModifiedBy>Microsoft Office User</cp:lastModifiedBy>
  <cp:revision>23</cp:revision>
  <dcterms:created xsi:type="dcterms:W3CDTF">2015-11-27T04:13:05Z</dcterms:created>
  <dcterms:modified xsi:type="dcterms:W3CDTF">2017-11-20T02:21:14Z</dcterms:modified>
</cp:coreProperties>
</file>