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61" r:id="rId6"/>
    <p:sldId id="266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D41F1-D0AC-4E58-B986-36E6B78C3D13}" type="datetimeFigureOut">
              <a:rPr lang="id-ID" smtClean="0"/>
              <a:pPr/>
              <a:t>06/03/2016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8A13B-904D-4C2E-B3FE-9E070C1C60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ALTERNATI MOVEMENT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8A13B-904D-4C2E-B3FE-9E070C1C60F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6F25AD-CB1B-4E45-832A-2C02D666E17B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id-ID" dirty="0" smtClean="0"/>
              <a:t>PERILAKU KOLEKTIF </a:t>
            </a:r>
            <a:br>
              <a:rPr lang="id-ID" dirty="0" smtClean="0"/>
            </a:br>
            <a:r>
              <a:rPr lang="id-ID" dirty="0" smtClean="0"/>
              <a:t>DAN </a:t>
            </a:r>
            <a:br>
              <a:rPr lang="id-ID" dirty="0" smtClean="0"/>
            </a:br>
            <a:r>
              <a:rPr lang="id-ID" dirty="0" smtClean="0"/>
              <a:t>GERAKAN SOSIAL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000" dirty="0" smtClean="0"/>
              <a:t>                                                    TIPE PERUBAHAN YANG    </a:t>
            </a:r>
          </a:p>
          <a:p>
            <a:pPr>
              <a:buNone/>
            </a:pPr>
            <a:r>
              <a:rPr lang="id-ID" sz="2000" dirty="0" smtClean="0"/>
              <a:t>                                                           DIKEHENDAKI</a:t>
            </a:r>
          </a:p>
          <a:p>
            <a:pPr>
              <a:buNone/>
            </a:pPr>
            <a:r>
              <a:rPr lang="id-ID" sz="2000" dirty="0" smtClean="0"/>
              <a:t>                                                PERUBAHAN           PERUBAHAN</a:t>
            </a:r>
          </a:p>
          <a:p>
            <a:pPr>
              <a:buNone/>
            </a:pPr>
            <a:r>
              <a:rPr lang="id-ID" sz="2000" dirty="0" smtClean="0"/>
              <a:t>                                                PERORANGAN             SOSIAL</a:t>
            </a:r>
          </a:p>
          <a:p>
            <a:endParaRPr lang="id-ID" dirty="0" smtClean="0"/>
          </a:p>
          <a:p>
            <a:pPr>
              <a:buNone/>
            </a:pPr>
            <a:r>
              <a:rPr lang="id-ID" sz="2000" dirty="0" smtClean="0"/>
              <a:t>BESARNYA            SEBAGIAN</a:t>
            </a:r>
          </a:p>
          <a:p>
            <a:pPr>
              <a:buNone/>
            </a:pPr>
            <a:r>
              <a:rPr lang="id-ID" sz="2000" dirty="0" smtClean="0"/>
              <a:t>PERUBAHAN</a:t>
            </a:r>
          </a:p>
          <a:p>
            <a:pPr>
              <a:buNone/>
            </a:pPr>
            <a:r>
              <a:rPr lang="id-ID" sz="2000" dirty="0" smtClean="0"/>
              <a:t>YANG DIKE         MENYELURUH</a:t>
            </a:r>
          </a:p>
          <a:p>
            <a:pPr>
              <a:buNone/>
            </a:pPr>
            <a:r>
              <a:rPr lang="id-ID" sz="2000" dirty="0" smtClean="0"/>
              <a:t>HENDAKI</a:t>
            </a:r>
            <a:endParaRPr lang="id-ID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KLASSIFIKASI GERAKAN SOSIAL</a:t>
            </a:r>
            <a:br>
              <a:rPr lang="id-ID" dirty="0" smtClean="0"/>
            </a:br>
            <a:r>
              <a:rPr lang="id-ID" dirty="0" smtClean="0"/>
              <a:t>TIPOLOGY ABERLE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6314" y="3357562"/>
          <a:ext cx="3500462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92"/>
                <a:gridCol w="1787470"/>
              </a:tblGrid>
              <a:tr h="928694">
                <a:tc>
                  <a:txBody>
                    <a:bodyPr/>
                    <a:lstStyle/>
                    <a:p>
                      <a:r>
                        <a:rPr lang="id-ID" dirty="0" smtClean="0"/>
                        <a:t>ALTERNATIVE</a:t>
                      </a:r>
                    </a:p>
                    <a:p>
                      <a:r>
                        <a:rPr lang="id-ID" dirty="0" smtClean="0"/>
                        <a:t>MOVEMENT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REFORMATIVE</a:t>
                      </a:r>
                    </a:p>
                    <a:p>
                      <a:r>
                        <a:rPr lang="id-ID" dirty="0" smtClean="0"/>
                        <a:t>MOVEMENT</a:t>
                      </a:r>
                      <a:endParaRPr lang="id-ID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id-ID" dirty="0" smtClean="0"/>
                        <a:t>REDEMTIVE</a:t>
                      </a:r>
                    </a:p>
                    <a:p>
                      <a:r>
                        <a:rPr lang="id-ID" dirty="0" smtClean="0"/>
                        <a:t>MOVEMENT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TRANSPORMATIVE MOVEMENT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928670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ALTERNATIf MOVEMENT:GERAKAN YANG BERTU AN  MENGUBAH SEBAGIAN PERILAKU PERORANGAN .MIS:GRKAN ANTI ROKOK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REDEMTIF MOVEMENT:GERAKAN YANG BERTUJUAN  PERUBAHAN MENYELURUH PERILAKU PERORANGAN MIS:GERAKAN BIDANG AGAMA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REFORMATIVE MOVEMENT:MERUBAH MASYARAKAT DARI SEGI SGI TERTENTU SAJA. MIS: GERAKAN KAUM HOMOSEX YANG MINTA DIBERIAKAN PENGAKUAN SEBAGAI GAYA HIDUP,GERAKAN FEMIINIS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TRANSFORMATIVE MOVEMENT:GERAKAN UNTUK MERUBAH MASYARAKAT SECARA MENYELURUH .MIS:KMER MERAH DI KAMBOJA.</a:t>
            </a:r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         KLASSIFIKASI MENURUT TUJUAN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REVOLUTIONARY MOVEMENT:BERTUJUAN MERUBAH INSTITUSI DAN STRATIFIKASI MASYARAKAT :MIS REV RUSIA DAN TIONGKOK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REFORMIST MOVEMENT:MERUBAH INSTITUSI DAN NILAI:MIS:BUDI OETOMO DAN 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CONSERVATIF MOVEMENT:MEMPERTAHANKAN NILAI DAN INSITUSI MASYARAKAT:ERA DAN STOP  ERA DI AMERIKA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REACTIONARY MOVEMENT:KEMBALI KEINSTITUSI DAN NILAI DIMASA LAMPAU.MIS: KU KLUX KLAN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KLASSIFIKASI KORNBLUM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Masyarakat cenderung berperilaku dengan berpedoman pada institusi yang ada:</a:t>
            </a:r>
          </a:p>
          <a:p>
            <a:r>
              <a:rPr lang="id-ID" dirty="0" smtClean="0"/>
              <a:t>Perilku pasar dituntun institusi bidang ekonomi</a:t>
            </a:r>
          </a:p>
          <a:p>
            <a:r>
              <a:rPr lang="id-ID" dirty="0" smtClean="0"/>
              <a:t>Perilaku ibadah dituntun institusi bidang agama</a:t>
            </a:r>
          </a:p>
          <a:p>
            <a:r>
              <a:rPr lang="id-ID" dirty="0" smtClean="0"/>
              <a:t>Perilku di kotak suara (tps)dimimbar dituntun institusi politik</a:t>
            </a:r>
          </a:p>
          <a:p>
            <a:r>
              <a:rPr lang="id-ID" dirty="0" smtClean="0"/>
              <a:t>Perilku diruang kuliah dituntun oleh institusi bidang pendidikan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Perilaku kolektif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berpendoman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id-ID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berkerumun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 algn="just">
              <a:buNone/>
            </a:pPr>
            <a:r>
              <a:rPr lang="id-ID" dirty="0" smtClean="0"/>
              <a:t>Cth:1992.penganut hindu menyerbu mesjid babri di India,orang islam membalas dengan menghancurkan tempat ibdah orang hindu</a:t>
            </a:r>
          </a:p>
          <a:p>
            <a:pPr marL="514350" indent="-514350" algn="just">
              <a:buNone/>
            </a:pPr>
            <a:r>
              <a:rPr lang="id-ID" dirty="0" smtClean="0"/>
              <a:t>       perkelahian antar pelajar di jakarta yang menimbulkan korban jiwa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PENGERTIAN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lebon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membentuknya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id-ID" dirty="0" smtClean="0"/>
              <a:t>nya</a:t>
            </a:r>
            <a:r>
              <a:rPr lang="en-US" dirty="0" smtClean="0"/>
              <a:t> 3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kebersamaannya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yang </a:t>
            </a:r>
            <a:r>
              <a:rPr lang="en-US" dirty="0" err="1" smtClean="0"/>
              <a:t>mendorongnya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naluri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KORNBLUM:SEJUMLAH ORANG YANG BERKUMPUL BERSAMA DALAM JARAK DEKAT</a:t>
            </a:r>
          </a:p>
          <a:p>
            <a:r>
              <a:rPr lang="id-ID" dirty="0" smtClean="0"/>
              <a:t>GIDDEN,:ADA FAKTOR INTERAKSI:KERUMUNAN ADALAH SEKUMPULAN ORANG DALAM JUMLAH RELATIF BESAR YANG LANGSUNG BERINTERAKSI SATU SAMA LAIN DITEMPAT UMUM</a:t>
            </a:r>
          </a:p>
          <a:p>
            <a:r>
              <a:rPr lang="id-ID" dirty="0" smtClean="0"/>
              <a:t>LIGHT,KELLER DAN CALHOUN:KERUMUNAN ADALAH SEKUMPULAN ORANG YANG BERKUMPUL DISEKITAR SESEORANG ATAU KEJADIAN ,SADAR AKAN KEHADIRAN ORANG LAIN  DAN DIPENGARUHI ORANG LAIN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CASUAL CROWD (KERUMUNAN SAMBIL LALU) MENONTON PENJUAL OBAT/TOPENG MONYET)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KONVENSIONAL CROWD (KERUMUNAN KONVENSIONAL )SEKUMPULAN ORANG BERKUMPUL DENGAN TUJUAN YANG SATU SESUAI DENGAN KETENTUAN YANG BERLAKU  CTH:PENUMPANG YANG BERKERUMUN DI TERMINAL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EXSPRESSED CROWD (KERUMUNAN EKSRESSIF) MENYATAKAN PERASAAN MEREKA SECARA MELUAP LUAP MENAMPILKAN PERILAKU YANG BERBEDA DENGAN PERILAKU SEHARI HARI CTH:SUPPORTE SEPAK BOLA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ACTING CROWD (KERUMUNAN BERTINDAK) SEKUMPULAN ORANG YANG MEMUSATKAN PERHATIAN  PADA SUATU HAL YANG MERANGSANG KEMARAHAN  DAN MEM,BANGKITKAN HASRAT UNTUK BERTINDAK: CTH:SEOARNG SARJANA PENELITI  BERJILBAB DICUIRIGAI SATPAM YANG DIDESAS DESUSKAN MENYEBAR RACUN.,DIARAK,DIPUKULI DIBAWA KE POS KEAMANAN.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TIPOLOGI CROWD (BLUMER)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KEBERSAMAAN:KARENA KEBERSAMAAN DENGAN BANYAK ORANG ,INDIVIDU YANG SEMULA DAPAT MENGENDALIKAN NALURINYA,KEMUDIAN MEMPEROLEG PERASAAN LUAR BIASA SEHINGGA TUNDUK PADA NALURINYA CTH: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PENULARAN:DALAM SETIAP KERUMUNNAN TIAP PERASAAN DAN TINDAKAN BERSIFAT MENULAR (HIPNOSIS):ORANG IKUT MEMUKUL PENCOPET DI BUS. </a:t>
            </a:r>
            <a:r>
              <a:rPr lang="id-ID" smtClean="0"/>
              <a:t>SESEORANG MERUSAK PROPERTY SEHABIS MENONTON KONSER.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SUGGESTIBILITY:DA;LAM KERUMUNNASN SESEORANG MUDAH DIPENGARUHI,PERCAYA ,TAAT, IA SEOLAH OLAH TELAH DIHIPNOSIS .IA MENJADI ROBOT KARENA TELAH KEHILANGAN KESADARAN PRIBADI,BERTINDAK BERTENTANGAN DENGAN KEHENDAKNYA,TANPA DISADARINYA. CTH:KUMPULAN PENGECUT DAPAT JADI PAHLAWAN,KIKIR MENJADI DERMAWAN,JUJUR JADI PENJAHAT,ORANG BAIK MENJADI PEMBUNUH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PENYEBAB KERUMUNAN(LEBON)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Horton </a:t>
            </a:r>
            <a:r>
              <a:rPr lang="en-US" dirty="0" err="1" smtClean="0"/>
              <a:t>dan</a:t>
            </a:r>
            <a:r>
              <a:rPr lang="en-US" dirty="0" smtClean="0"/>
              <a:t> Hunt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, </a:t>
            </a:r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smelser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Structural conduciveness-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Ketegangan</a:t>
            </a:r>
            <a:r>
              <a:rPr lang="en-US" dirty="0" smtClean="0"/>
              <a:t> (</a:t>
            </a:r>
            <a:r>
              <a:rPr lang="en-US" dirty="0" err="1" smtClean="0"/>
              <a:t>Struktural</a:t>
            </a:r>
            <a:r>
              <a:rPr lang="en-US" dirty="0" smtClean="0"/>
              <a:t> Strain)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(growth and spread of a </a:t>
            </a:r>
            <a:r>
              <a:rPr lang="en-US" dirty="0" err="1" smtClean="0"/>
              <a:t>generlize</a:t>
            </a:r>
            <a:r>
              <a:rPr lang="en-US" dirty="0" smtClean="0"/>
              <a:t> belief)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mendahului</a:t>
            </a:r>
            <a:r>
              <a:rPr lang="en-US" dirty="0" smtClean="0"/>
              <a:t> (precipitating fact)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GERAKAN SOSIAL ADALAH PERILAKU KOLEKTIF YANG MEMPUNYAI TUJUAN JANGKA PANJANG</a:t>
            </a:r>
          </a:p>
          <a:p>
            <a:r>
              <a:rPr lang="id-ID" dirty="0" smtClean="0"/>
              <a:t>KEPENTINGAN BERSAMA</a:t>
            </a:r>
          </a:p>
          <a:p>
            <a:r>
              <a:rPr lang="id-ID" dirty="0" smtClean="0"/>
              <a:t>KESENGAJAAN,ORGANISASI DAN KESINAMBUNGAN</a:t>
            </a:r>
          </a:p>
          <a:p>
            <a:r>
              <a:rPr lang="id-ID" dirty="0" smtClean="0"/>
              <a:t>MENGGUNAKAN CARA DILUAR INSTITUSI YANG ADA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Gerakan sosial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593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PERILAKU KOLEKTIF  DAN  GERAKAN SOSIAL</vt:lpstr>
      <vt:lpstr>Perilaku kolektif</vt:lpstr>
      <vt:lpstr>PENGERTIAN Perilaku kolektif</vt:lpstr>
      <vt:lpstr>Slide 4</vt:lpstr>
      <vt:lpstr>Slide 5</vt:lpstr>
      <vt:lpstr>TIPOLOGI CROWD (BLUMER)</vt:lpstr>
      <vt:lpstr>FAKTOR PENYEBAB KERUMUNAN(LEBON)</vt:lpstr>
      <vt:lpstr>Slide 8</vt:lpstr>
      <vt:lpstr>Gerakan sosial</vt:lpstr>
      <vt:lpstr>KLASSIFIKASI GERAKAN SOSIAL TIPOLOGY ABERLE</vt:lpstr>
      <vt:lpstr>Slide 11</vt:lpstr>
      <vt:lpstr>KLASSIFIKASI KORNBLUM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univ_indonusa</cp:lastModifiedBy>
  <cp:revision>23</cp:revision>
  <dcterms:created xsi:type="dcterms:W3CDTF">2012-03-04T09:04:44Z</dcterms:created>
  <dcterms:modified xsi:type="dcterms:W3CDTF">2016-03-05T22:57:12Z</dcterms:modified>
</cp:coreProperties>
</file>