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3" r:id="rId7"/>
    <p:sldId id="274" r:id="rId8"/>
    <p:sldId id="275" r:id="rId9"/>
    <p:sldId id="276" r:id="rId10"/>
    <p:sldId id="277" r:id="rId11"/>
    <p:sldId id="278" r:id="rId12"/>
    <p:sldId id="279" r:id="rId13"/>
    <p:sldId id="280" r:id="rId14"/>
    <p:sldId id="281" r:id="rId15"/>
    <p:sldId id="258" r:id="rId16"/>
    <p:sldId id="259" r:id="rId17"/>
    <p:sldId id="260" r:id="rId18"/>
    <p:sldId id="262" r:id="rId19"/>
    <p:sldId id="263"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16480-2E1A-4B4F-8E0C-91E5D7C15C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509376-DC15-4F20-9B43-462FE0B5F7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DA8475-45DE-4D27-9315-2245E06812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D36191-5DD2-404F-8EE8-410E8214EA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EF9615-1D95-47B6-B121-9A388AA83E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FC7218-8C41-4E9A-A260-14FC60AE8B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C456EF-FFAB-469A-9714-CFEBDB4119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9E6194-9DEB-46AB-A3D3-E92CC9C04A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ACEE1B-D382-4A1D-963C-36F83E4D4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7AB594-67BC-4E10-BB13-A1D6118F33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79358-D5AF-4A80-9EA8-4CD846D412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FAEBE6-1954-4A79-AE7C-C557362573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en-US" sz="3600" b="1" smtClean="0"/>
              <a:t>BAB 09</a:t>
            </a:r>
            <a:br>
              <a:rPr lang="en-US" sz="3600" b="1" smtClean="0"/>
            </a:br>
            <a:r>
              <a:rPr lang="id-ID" sz="3600" b="1" smtClean="0"/>
              <a:t>MOBILITAS  SOSIAL</a:t>
            </a:r>
            <a:endParaRPr lang="en-US" sz="3600" b="1" smtClean="0"/>
          </a:p>
        </p:txBody>
      </p:sp>
      <p:sp>
        <p:nvSpPr>
          <p:cNvPr id="2051" name="Rectangle 5"/>
          <p:cNvSpPr>
            <a:spLocks noGrp="1" noChangeArrowheads="1"/>
          </p:cNvSpPr>
          <p:nvPr>
            <p:ph type="body" idx="1"/>
          </p:nvPr>
        </p:nvSpPr>
        <p:spPr/>
        <p:txBody>
          <a:bodyPr/>
          <a:lstStyle/>
          <a:p>
            <a:pPr eaLnBrk="1" hangingPunct="1">
              <a:lnSpc>
                <a:spcPct val="80000"/>
              </a:lnSpc>
            </a:pPr>
            <a:endParaRPr lang="en-US" sz="2000" smtClean="0"/>
          </a:p>
          <a:p>
            <a:pPr eaLnBrk="1" hangingPunct="1">
              <a:lnSpc>
                <a:spcPct val="80000"/>
              </a:lnSpc>
            </a:pPr>
            <a:r>
              <a:rPr lang="id-ID" sz="2000" smtClean="0"/>
              <a:t>Dalam sosiologi dikenal yang dinamakan dengan Mobilitas Sosial artinya adalah perpindahan status dalam stratifikasi sosial.</a:t>
            </a:r>
            <a:r>
              <a:rPr lang="id-ID" sz="2000" i="1" smtClean="0"/>
              <a:t> </a:t>
            </a:r>
            <a:r>
              <a:rPr lang="id-ID" sz="2000" smtClean="0"/>
              <a:t>Mobilitas sosial dapat mengacu pada individu maupun kelompok. Mobilitas individu misalnya perubahan status dari tukang menjadi dokter. Mobilitas kelompok misalnya mobilitas antargenerasi, yaitu antara orangtua dengan anaknya.</a:t>
            </a:r>
            <a:endParaRPr lang="en-US" sz="2000" smtClean="0"/>
          </a:p>
          <a:p>
            <a:pPr eaLnBrk="1" hangingPunct="1">
              <a:lnSpc>
                <a:spcPct val="80000"/>
              </a:lnSpc>
            </a:pPr>
            <a:endParaRPr lang="id-ID" sz="2000" smtClean="0"/>
          </a:p>
          <a:p>
            <a:pPr eaLnBrk="1" hangingPunct="1">
              <a:lnSpc>
                <a:spcPct val="80000"/>
              </a:lnSpc>
            </a:pPr>
            <a:r>
              <a:rPr lang="id-ID" sz="2000" smtClean="0"/>
              <a:t>Menurut </a:t>
            </a:r>
            <a:r>
              <a:rPr lang="id-ID" sz="2000" b="1" smtClean="0"/>
              <a:t>Paul. B. Horton</a:t>
            </a:r>
            <a:r>
              <a:rPr lang="id-ID" sz="2000" smtClean="0"/>
              <a:t>, mobilitas sosial adalah Gerak perpindahan dari satu kelas sosial ke kelas sosial lainnya atau gerak pindah dari strata yang satu ke strata yang lainnya.</a:t>
            </a:r>
            <a:endParaRPr lang="en-US" sz="2000" smtClean="0"/>
          </a:p>
          <a:p>
            <a:pPr eaLnBrk="1" hangingPunct="1">
              <a:lnSpc>
                <a:spcPct val="80000"/>
              </a:lnSpc>
            </a:pPr>
            <a:endParaRPr lang="en-US" sz="2000" smtClean="0"/>
          </a:p>
          <a:p>
            <a:pPr eaLnBrk="1" hangingPunct="1">
              <a:lnSpc>
                <a:spcPct val="80000"/>
              </a:lnSpc>
            </a:pPr>
            <a:r>
              <a:rPr lang="en-US" sz="2000" smtClean="0"/>
              <a:t>Mobilitas sosial mempunyai kaitan atau hubungan yang sangat erat dengan pelapisan sosial atau stratifikasi sosial. Arah gerak mobilitas sosial, dapat secara horizontal maupun secara vertikal ke atas atau ke bawah. Gerak sosial lebih mudah terjadi pada masyarakat terbuka karena lebih memungkinkan untuk berpindah strata. Sebaliknya, pada masyarakat yang sifatnya tertutup, kemungkinan untuk pindah strata lebih sulit.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52400"/>
            <a:ext cx="8610600" cy="6400800"/>
          </a:xfrm>
        </p:spPr>
        <p:txBody>
          <a:bodyPr/>
          <a:lstStyle/>
          <a:p>
            <a:pPr>
              <a:buFontTx/>
              <a:buNone/>
            </a:pPr>
            <a:r>
              <a:rPr lang="id-ID" sz="2400" b="1" u="sng" smtClean="0"/>
              <a:t>Ad. 4. Stratifikasi Keanggotaan</a:t>
            </a:r>
            <a:endParaRPr lang="id-ID" sz="2400" b="1" smtClean="0"/>
          </a:p>
          <a:p>
            <a:r>
              <a:rPr lang="id-ID" sz="2400" b="1" smtClean="0"/>
              <a:t>Stratifikasi keagamaan</a:t>
            </a:r>
          </a:p>
          <a:p>
            <a:pPr>
              <a:buFontTx/>
              <a:buNone/>
            </a:pPr>
            <a:r>
              <a:rPr lang="en-US" sz="2400" smtClean="0"/>
              <a:t>	</a:t>
            </a:r>
            <a:r>
              <a:rPr lang="id-ID" sz="2400" smtClean="0"/>
              <a:t>Stratifikasi yang membedakan warga masyarakat berdasarkan agama yang dianut seseorang.</a:t>
            </a:r>
            <a:endParaRPr lang="en-US" sz="2400" smtClean="0"/>
          </a:p>
          <a:p>
            <a:pPr>
              <a:buFontTx/>
              <a:buNone/>
            </a:pPr>
            <a:endParaRPr lang="id-ID" sz="2400" b="1" smtClean="0"/>
          </a:p>
          <a:p>
            <a:r>
              <a:rPr lang="id-ID" sz="2400" b="1" smtClean="0"/>
              <a:t>Stratifikasi etnis / ras</a:t>
            </a:r>
          </a:p>
          <a:p>
            <a:pPr>
              <a:buFontTx/>
              <a:buNone/>
            </a:pPr>
            <a:r>
              <a:rPr lang="en-US" sz="2400" smtClean="0"/>
              <a:t>	</a:t>
            </a:r>
            <a:r>
              <a:rPr lang="id-ID" sz="2400" smtClean="0"/>
              <a:t>Stratifikasi yang membedakan warga masyarakat berdasarkan keanggotaan seseorang dalam kelompok etnis / ras</a:t>
            </a:r>
            <a:endParaRPr lang="en-US" sz="2400" smtClean="0"/>
          </a:p>
          <a:p>
            <a:pPr>
              <a:buFontTx/>
              <a:buNone/>
            </a:pPr>
            <a:r>
              <a:rPr lang="en-US" sz="2400" smtClean="0"/>
              <a:t>	</a:t>
            </a:r>
          </a:p>
          <a:p>
            <a:pPr>
              <a:buFontTx/>
              <a:buNone/>
            </a:pPr>
            <a:r>
              <a:rPr lang="en-US" sz="2400" smtClean="0"/>
              <a:t>	Pembedaan hak dan kewajiban warga masyarakat berdasarkan kebudayaan dapat kita jumpai antara lain di Israel, dimana orang Palestina dan Arab tidak mempunyai hak yang sama dengan orang Yahudi.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4" end="4"/>
                                            </p:txEl>
                                          </p:spTgt>
                                        </p:tgtEl>
                                        <p:attrNameLst>
                                          <p:attrName>style.visibility</p:attrName>
                                        </p:attrNameLst>
                                      </p:cBhvr>
                                      <p:to>
                                        <p:strVal val="visible"/>
                                      </p:to>
                                    </p:set>
                                    <p:animEffect transition="in" filter="fade">
                                      <p:cBhvr>
                                        <p:cTn id="28" dur="1000"/>
                                        <p:tgtEl>
                                          <p:spTgt spid="16387">
                                            <p:txEl>
                                              <p:pRg st="4" end="4"/>
                                            </p:txEl>
                                          </p:spTgt>
                                        </p:tgtEl>
                                      </p:cBhvr>
                                    </p:animEffect>
                                    <p:anim calcmode="lin" valueType="num">
                                      <p:cBhvr>
                                        <p:cTn id="29"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5" end="5"/>
                                            </p:txEl>
                                          </p:spTgt>
                                        </p:tgtEl>
                                        <p:attrNameLst>
                                          <p:attrName>style.visibility</p:attrName>
                                        </p:attrNameLst>
                                      </p:cBhvr>
                                      <p:to>
                                        <p:strVal val="visible"/>
                                      </p:to>
                                    </p:set>
                                    <p:animEffect transition="in" filter="fade">
                                      <p:cBhvr>
                                        <p:cTn id="35" dur="1000"/>
                                        <p:tgtEl>
                                          <p:spTgt spid="16387">
                                            <p:txEl>
                                              <p:pRg st="5" end="5"/>
                                            </p:txEl>
                                          </p:spTgt>
                                        </p:tgtEl>
                                      </p:cBhvr>
                                    </p:animEffect>
                                    <p:anim calcmode="lin" valueType="num">
                                      <p:cBhvr>
                                        <p:cTn id="36"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fade">
                                      <p:cBhvr>
                                        <p:cTn id="42" dur="1000"/>
                                        <p:tgtEl>
                                          <p:spTgt spid="16387">
                                            <p:txEl>
                                              <p:pRg st="6" end="6"/>
                                            </p:txEl>
                                          </p:spTgt>
                                        </p:tgtEl>
                                      </p:cBhvr>
                                    </p:animEffect>
                                    <p:anim calcmode="lin" valueType="num">
                                      <p:cBhvr>
                                        <p:cTn id="43"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Effect transition="in" filter="fade">
                                      <p:cBhvr>
                                        <p:cTn id="49" dur="1000"/>
                                        <p:tgtEl>
                                          <p:spTgt spid="16387">
                                            <p:txEl>
                                              <p:pRg st="7" end="7"/>
                                            </p:txEl>
                                          </p:spTgt>
                                        </p:tgtEl>
                                      </p:cBhvr>
                                    </p:animEffect>
                                    <p:anim calcmode="lin" valueType="num">
                                      <p:cBhvr>
                                        <p:cTn id="50"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04800" y="228600"/>
            <a:ext cx="8229600" cy="6172200"/>
          </a:xfrm>
        </p:spPr>
        <p:txBody>
          <a:bodyPr/>
          <a:lstStyle/>
          <a:p>
            <a:pPr>
              <a:lnSpc>
                <a:spcPct val="80000"/>
              </a:lnSpc>
              <a:buFontTx/>
              <a:buNone/>
            </a:pPr>
            <a:r>
              <a:rPr lang="id-ID" sz="2400" smtClean="0"/>
              <a:t>Dalam masyarakat India, dijumpai empat kasta yaitu:</a:t>
            </a:r>
          </a:p>
          <a:p>
            <a:pPr>
              <a:lnSpc>
                <a:spcPct val="80000"/>
              </a:lnSpc>
              <a:buFontTx/>
              <a:buNone/>
            </a:pPr>
            <a:r>
              <a:rPr lang="en-US" sz="2400" smtClean="0"/>
              <a:t>1.	</a:t>
            </a:r>
            <a:r>
              <a:rPr lang="id-ID" sz="2400" smtClean="0"/>
              <a:t>Kasta Brahmana, merupakan kasta para pendeta.</a:t>
            </a:r>
          </a:p>
          <a:p>
            <a:pPr>
              <a:lnSpc>
                <a:spcPct val="80000"/>
              </a:lnSpc>
              <a:buFontTx/>
              <a:buNone/>
            </a:pPr>
            <a:r>
              <a:rPr lang="en-US" sz="2400" smtClean="0"/>
              <a:t>2.	</a:t>
            </a:r>
            <a:r>
              <a:rPr lang="id-ID" sz="2400" smtClean="0"/>
              <a:t>Kasta Ksatria, merupakan kasta para bangsawan &amp; tentara</a:t>
            </a:r>
          </a:p>
          <a:p>
            <a:pPr>
              <a:lnSpc>
                <a:spcPct val="80000"/>
              </a:lnSpc>
              <a:buFontTx/>
              <a:buNone/>
            </a:pPr>
            <a:r>
              <a:rPr lang="en-US" sz="2400" smtClean="0"/>
              <a:t>3. </a:t>
            </a:r>
            <a:r>
              <a:rPr lang="id-ID" sz="2400" smtClean="0"/>
              <a:t>Kasta Vaicya / Vidya, merupakan kasta para pedagang</a:t>
            </a:r>
          </a:p>
          <a:p>
            <a:pPr>
              <a:lnSpc>
                <a:spcPct val="80000"/>
              </a:lnSpc>
              <a:buFontTx/>
              <a:buNone/>
            </a:pPr>
            <a:r>
              <a:rPr lang="en-US" sz="2400" smtClean="0"/>
              <a:t>4. </a:t>
            </a:r>
            <a:r>
              <a:rPr lang="id-ID" sz="2400" smtClean="0"/>
              <a:t>Kasta Sudra, merupakan kasta orang biasa, rakyat jelata.</a:t>
            </a:r>
          </a:p>
          <a:p>
            <a:pPr>
              <a:lnSpc>
                <a:spcPct val="80000"/>
              </a:lnSpc>
            </a:pPr>
            <a:endParaRPr lang="en-US" sz="2400" smtClean="0"/>
          </a:p>
          <a:p>
            <a:pPr>
              <a:lnSpc>
                <a:spcPct val="80000"/>
              </a:lnSpc>
              <a:buFontTx/>
              <a:buNone/>
            </a:pPr>
            <a:r>
              <a:rPr lang="id-ID" sz="2400" smtClean="0"/>
              <a:t>Mereka yang tak berkasta adalah dimasukkan kedalam golongan Paria.</a:t>
            </a:r>
          </a:p>
          <a:p>
            <a:pPr>
              <a:lnSpc>
                <a:spcPct val="80000"/>
              </a:lnSpc>
              <a:buFontTx/>
              <a:buNone/>
            </a:pPr>
            <a:endParaRPr lang="en-US" sz="2400" smtClean="0"/>
          </a:p>
          <a:p>
            <a:pPr>
              <a:lnSpc>
                <a:spcPct val="80000"/>
              </a:lnSpc>
              <a:buFontTx/>
              <a:buNone/>
            </a:pPr>
            <a:r>
              <a:rPr lang="id-ID" sz="2400" smtClean="0"/>
              <a:t>Sistem Kasta di India dijumpai pula di Amerika Serikat dimana terdapat pemisahan yang tajam antara golongan kulit putih dengan golongan kulit berwarna. Sistem tersebut dikenal dengan istilah </a:t>
            </a:r>
            <a:r>
              <a:rPr lang="id-ID" sz="2400" i="1" smtClean="0"/>
              <a:t>Segregation</a:t>
            </a:r>
            <a:r>
              <a:rPr lang="id-ID" sz="2400" smtClean="0"/>
              <a:t> yang sebenarnya tidak berbeda dengan sistem </a:t>
            </a:r>
            <a:r>
              <a:rPr lang="id-ID" sz="2400" i="1" smtClean="0"/>
              <a:t>apartheid</a:t>
            </a:r>
            <a:r>
              <a:rPr lang="id-ID" sz="2400" smtClean="0"/>
              <a:t> di Uni Afrika Selatan.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7411">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74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 calcmode="lin" valueType="num">
                                      <p:cBhvr>
                                        <p:cTn id="16" dur="500" fill="hold"/>
                                        <p:tgtEl>
                                          <p:spTgt spid="17411">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7411">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7411">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74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p:cTn id="25" dur="500" fill="hold"/>
                                        <p:tgtEl>
                                          <p:spTgt spid="17411">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7411">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7411">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741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7411">
                                            <p:txEl>
                                              <p:pRg st="3" end="3"/>
                                            </p:txEl>
                                          </p:spTgt>
                                        </p:tgtEl>
                                        <p:attrNameLst>
                                          <p:attrName>style.visibility</p:attrName>
                                        </p:attrNameLst>
                                      </p:cBhvr>
                                      <p:to>
                                        <p:strVal val="visible"/>
                                      </p:to>
                                    </p:set>
                                    <p:anim calcmode="lin" valueType="num">
                                      <p:cBhvr>
                                        <p:cTn id="34" dur="500" fill="hold"/>
                                        <p:tgtEl>
                                          <p:spTgt spid="17411">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7411">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411">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7411">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7411">
                                            <p:txEl>
                                              <p:pRg st="4" end="4"/>
                                            </p:txEl>
                                          </p:spTgt>
                                        </p:tgtEl>
                                        <p:attrNameLst>
                                          <p:attrName>style.visibility</p:attrName>
                                        </p:attrNameLst>
                                      </p:cBhvr>
                                      <p:to>
                                        <p:strVal val="visible"/>
                                      </p:to>
                                    </p:set>
                                    <p:anim calcmode="lin" valueType="num">
                                      <p:cBhvr>
                                        <p:cTn id="43" dur="500" fill="hold"/>
                                        <p:tgtEl>
                                          <p:spTgt spid="17411">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7411">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7411">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741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7411">
                                            <p:txEl>
                                              <p:pRg st="6" end="6"/>
                                            </p:txEl>
                                          </p:spTgt>
                                        </p:tgtEl>
                                        <p:attrNameLst>
                                          <p:attrName>style.visibility</p:attrName>
                                        </p:attrNameLst>
                                      </p:cBhvr>
                                      <p:to>
                                        <p:strVal val="visible"/>
                                      </p:to>
                                    </p:set>
                                    <p:anim calcmode="lin" valueType="num">
                                      <p:cBhvr>
                                        <p:cTn id="52" dur="500" fill="hold"/>
                                        <p:tgtEl>
                                          <p:spTgt spid="17411">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7411">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7411">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7411">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7411">
                                            <p:txEl>
                                              <p:pRg st="8" end="8"/>
                                            </p:txEl>
                                          </p:spTgt>
                                        </p:tgtEl>
                                        <p:attrNameLst>
                                          <p:attrName>style.visibility</p:attrName>
                                        </p:attrNameLst>
                                      </p:cBhvr>
                                      <p:to>
                                        <p:strVal val="visible"/>
                                      </p:to>
                                    </p:set>
                                    <p:anim calcmode="lin" valueType="num">
                                      <p:cBhvr>
                                        <p:cTn id="61" dur="500" fill="hold"/>
                                        <p:tgtEl>
                                          <p:spTgt spid="17411">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7411">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7411">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304800"/>
            <a:ext cx="8305800" cy="6096000"/>
          </a:xfrm>
        </p:spPr>
        <p:txBody>
          <a:bodyPr/>
          <a:lstStyle/>
          <a:p>
            <a:pPr>
              <a:lnSpc>
                <a:spcPct val="80000"/>
              </a:lnSpc>
              <a:buFontTx/>
              <a:buNone/>
            </a:pPr>
            <a:r>
              <a:rPr lang="en-US" sz="2400" b="1" u="sng" smtClean="0"/>
              <a:t>ACHIEVED STATUS</a:t>
            </a:r>
            <a:endParaRPr lang="id-ID" sz="2400" b="1" smtClean="0"/>
          </a:p>
          <a:p>
            <a:pPr>
              <a:lnSpc>
                <a:spcPct val="80000"/>
              </a:lnSpc>
              <a:buFontTx/>
              <a:buNone/>
            </a:pPr>
            <a:r>
              <a:rPr lang="id-ID" sz="2400" b="1" smtClean="0"/>
              <a:t>Stratifikasi pendidikan</a:t>
            </a:r>
          </a:p>
          <a:p>
            <a:pPr>
              <a:lnSpc>
                <a:spcPct val="80000"/>
              </a:lnSpc>
              <a:buFontTx/>
              <a:buNone/>
            </a:pPr>
            <a:r>
              <a:rPr lang="en-US" sz="2400" smtClean="0"/>
              <a:t>	</a:t>
            </a:r>
            <a:r>
              <a:rPr lang="id-ID" sz="2400" smtClean="0"/>
              <a:t>Stratifikasi yang membedakan warga masyarakat berdasarkan jenjang pendidikan tertinggi yang diraih.</a:t>
            </a:r>
            <a:endParaRPr lang="en-US" sz="2400" smtClean="0"/>
          </a:p>
          <a:p>
            <a:pPr>
              <a:lnSpc>
                <a:spcPct val="80000"/>
              </a:lnSpc>
            </a:pPr>
            <a:endParaRPr lang="id-ID" sz="2400" b="1" smtClean="0"/>
          </a:p>
          <a:p>
            <a:pPr>
              <a:lnSpc>
                <a:spcPct val="80000"/>
              </a:lnSpc>
              <a:buFontTx/>
              <a:buNone/>
            </a:pPr>
            <a:r>
              <a:rPr lang="id-ID" sz="2400" b="1" smtClean="0"/>
              <a:t>Stratifikasi pekerjaan</a:t>
            </a:r>
          </a:p>
          <a:p>
            <a:pPr>
              <a:lnSpc>
                <a:spcPct val="80000"/>
              </a:lnSpc>
            </a:pPr>
            <a:r>
              <a:rPr lang="id-ID" sz="2400" smtClean="0"/>
              <a:t>Stratifikasi yang membedakan warga masyarakat berdasarkan pekerjaan yang dilakukan.</a:t>
            </a:r>
          </a:p>
          <a:p>
            <a:pPr>
              <a:lnSpc>
                <a:spcPct val="80000"/>
              </a:lnSpc>
            </a:pPr>
            <a:r>
              <a:rPr lang="id-ID" sz="2400" smtClean="0"/>
              <a:t>Di bidang pekerjaan modern, kita mengenal berbagai klasifikasi yang mencerminkan stratifikasi pekerjaan seperti pembedaan antara manajer serta tenaga eksekutif dan tenaga admistratif. Antara asisten dosen, lektor dan guru besar.</a:t>
            </a:r>
            <a:endParaRPr lang="en-US" sz="2400" smtClean="0"/>
          </a:p>
          <a:p>
            <a:pPr>
              <a:lnSpc>
                <a:spcPct val="80000"/>
              </a:lnSpc>
            </a:pPr>
            <a:endParaRPr lang="id-ID" sz="2400" b="1" smtClean="0"/>
          </a:p>
          <a:p>
            <a:pPr>
              <a:lnSpc>
                <a:spcPct val="80000"/>
              </a:lnSpc>
              <a:buFontTx/>
              <a:buNone/>
            </a:pPr>
            <a:r>
              <a:rPr lang="id-ID" sz="2400" b="1" smtClean="0"/>
              <a:t>Stratifikasi ekonomi</a:t>
            </a:r>
          </a:p>
          <a:p>
            <a:pPr>
              <a:lnSpc>
                <a:spcPct val="80000"/>
              </a:lnSpc>
            </a:pPr>
            <a:r>
              <a:rPr lang="id-ID" sz="2400" smtClean="0"/>
              <a:t>Stratifikasi yang membedakan warga masyarakat berdasarkan pekerjaan, penguasaan dan pemilikan materi.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843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843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 calcmode="lin" valueType="num">
                                      <p:cBhvr>
                                        <p:cTn id="16" dur="500" fill="hold"/>
                                        <p:tgtEl>
                                          <p:spTgt spid="18435">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8435">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8435">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8435">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843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 calcmode="lin" valueType="num">
                                      <p:cBhvr>
                                        <p:cTn id="34" dur="500" fill="hold"/>
                                        <p:tgtEl>
                                          <p:spTgt spid="18435">
                                            <p:txEl>
                                              <p:pRg st="4" end="4"/>
                                            </p:txEl>
                                          </p:spTgt>
                                        </p:tgtEl>
                                        <p:attrNameLst>
                                          <p:attrName>ppt_w</p:attrName>
                                        </p:attrNameLst>
                                      </p:cBhvr>
                                      <p:tavLst>
                                        <p:tav tm="0">
                                          <p:val>
                                            <p:strVal val="#ppt_w*2.5"/>
                                          </p:val>
                                        </p:tav>
                                        <p:tav tm="100000">
                                          <p:val>
                                            <p:strVal val="#ppt_w"/>
                                          </p:val>
                                        </p:tav>
                                      </p:tavLst>
                                    </p:anim>
                                    <p:anim calcmode="lin" valueType="num">
                                      <p:cBhvr>
                                        <p:cTn id="35" dur="500" fill="hold"/>
                                        <p:tgtEl>
                                          <p:spTgt spid="18435">
                                            <p:txEl>
                                              <p:pRg st="4" end="4"/>
                                            </p:txEl>
                                          </p:spTgt>
                                        </p:tgtEl>
                                        <p:attrNameLst>
                                          <p:attrName>ppt_h</p:attrName>
                                        </p:attrNameLst>
                                      </p:cBhvr>
                                      <p:tavLst>
                                        <p:tav tm="0">
                                          <p:val>
                                            <p:strVal val="#ppt_h*0.01"/>
                                          </p:val>
                                        </p:tav>
                                        <p:tav tm="100000">
                                          <p:val>
                                            <p:strVal val="#ppt_h"/>
                                          </p:val>
                                        </p:tav>
                                      </p:tavLst>
                                    </p:anim>
                                    <p:anim calcmode="lin" valueType="num">
                                      <p:cBhvr>
                                        <p:cTn id="36"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8435">
                                            <p:txEl>
                                              <p:pRg st="4" end="4"/>
                                            </p:txEl>
                                          </p:spTgt>
                                        </p:tgtEl>
                                        <p:attrNameLst>
                                          <p:attrName>ppt_y</p:attrName>
                                        </p:attrNameLst>
                                      </p:cBhvr>
                                      <p:tavLst>
                                        <p:tav tm="0">
                                          <p:val>
                                            <p:strVal val="#ppt_h+1"/>
                                          </p:val>
                                        </p:tav>
                                        <p:tav tm="100000">
                                          <p:val>
                                            <p:strVal val="#ppt_y"/>
                                          </p:val>
                                        </p:tav>
                                      </p:tavLst>
                                    </p:anim>
                                    <p:animEffect transition="in" filter="fade">
                                      <p:cBhvr>
                                        <p:cTn id="38" dur="500"/>
                                        <p:tgtEl>
                                          <p:spTgt spid="1843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8435">
                                            <p:txEl>
                                              <p:pRg st="5" end="5"/>
                                            </p:txEl>
                                          </p:spTgt>
                                        </p:tgtEl>
                                        <p:attrNameLst>
                                          <p:attrName>style.visibility</p:attrName>
                                        </p:attrNameLst>
                                      </p:cBhvr>
                                      <p:to>
                                        <p:strVal val="visible"/>
                                      </p:to>
                                    </p:set>
                                    <p:anim calcmode="lin" valueType="num">
                                      <p:cBhvr>
                                        <p:cTn id="43" dur="500" fill="hold"/>
                                        <p:tgtEl>
                                          <p:spTgt spid="18435">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18435">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18435">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1843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8435">
                                            <p:txEl>
                                              <p:pRg st="6" end="6"/>
                                            </p:txEl>
                                          </p:spTgt>
                                        </p:tgtEl>
                                        <p:attrNameLst>
                                          <p:attrName>style.visibility</p:attrName>
                                        </p:attrNameLst>
                                      </p:cBhvr>
                                      <p:to>
                                        <p:strVal val="visible"/>
                                      </p:to>
                                    </p:set>
                                    <p:anim calcmode="lin" valueType="num">
                                      <p:cBhvr>
                                        <p:cTn id="52" dur="500" fill="hold"/>
                                        <p:tgtEl>
                                          <p:spTgt spid="18435">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8435">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8435">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843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8435">
                                            <p:txEl>
                                              <p:pRg st="8" end="8"/>
                                            </p:txEl>
                                          </p:spTgt>
                                        </p:tgtEl>
                                        <p:attrNameLst>
                                          <p:attrName>style.visibility</p:attrName>
                                        </p:attrNameLst>
                                      </p:cBhvr>
                                      <p:to>
                                        <p:strVal val="visible"/>
                                      </p:to>
                                    </p:set>
                                    <p:anim calcmode="lin" valueType="num">
                                      <p:cBhvr>
                                        <p:cTn id="61" dur="500" fill="hold"/>
                                        <p:tgtEl>
                                          <p:spTgt spid="18435">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8435">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8435">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843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18435">
                                            <p:txEl>
                                              <p:pRg st="9" end="9"/>
                                            </p:txEl>
                                          </p:spTgt>
                                        </p:tgtEl>
                                        <p:attrNameLst>
                                          <p:attrName>style.visibility</p:attrName>
                                        </p:attrNameLst>
                                      </p:cBhvr>
                                      <p:to>
                                        <p:strVal val="visible"/>
                                      </p:to>
                                    </p:set>
                                    <p:anim calcmode="lin" valueType="num">
                                      <p:cBhvr>
                                        <p:cTn id="70" dur="500" fill="hold"/>
                                        <p:tgtEl>
                                          <p:spTgt spid="18435">
                                            <p:txEl>
                                              <p:pRg st="9" end="9"/>
                                            </p:txEl>
                                          </p:spTgt>
                                        </p:tgtEl>
                                        <p:attrNameLst>
                                          <p:attrName>ppt_w</p:attrName>
                                        </p:attrNameLst>
                                      </p:cBhvr>
                                      <p:tavLst>
                                        <p:tav tm="0">
                                          <p:val>
                                            <p:strVal val="#ppt_w*2.5"/>
                                          </p:val>
                                        </p:tav>
                                        <p:tav tm="100000">
                                          <p:val>
                                            <p:strVal val="#ppt_w"/>
                                          </p:val>
                                        </p:tav>
                                      </p:tavLst>
                                    </p:anim>
                                    <p:anim calcmode="lin" valueType="num">
                                      <p:cBhvr>
                                        <p:cTn id="71" dur="500" fill="hold"/>
                                        <p:tgtEl>
                                          <p:spTgt spid="18435">
                                            <p:txEl>
                                              <p:pRg st="9" end="9"/>
                                            </p:txEl>
                                          </p:spTgt>
                                        </p:tgtEl>
                                        <p:attrNameLst>
                                          <p:attrName>ppt_h</p:attrName>
                                        </p:attrNameLst>
                                      </p:cBhvr>
                                      <p:tavLst>
                                        <p:tav tm="0">
                                          <p:val>
                                            <p:strVal val="#ppt_h*0.01"/>
                                          </p:val>
                                        </p:tav>
                                        <p:tav tm="100000">
                                          <p:val>
                                            <p:strVal val="#ppt_h"/>
                                          </p:val>
                                        </p:tav>
                                      </p:tavLst>
                                    </p:anim>
                                    <p:anim calcmode="lin" valueType="num">
                                      <p:cBhvr>
                                        <p:cTn id="72"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p:cTn id="73" dur="500" fill="hold"/>
                                        <p:tgtEl>
                                          <p:spTgt spid="18435">
                                            <p:txEl>
                                              <p:pRg st="9" end="9"/>
                                            </p:txEl>
                                          </p:spTgt>
                                        </p:tgtEl>
                                        <p:attrNameLst>
                                          <p:attrName>ppt_y</p:attrName>
                                        </p:attrNameLst>
                                      </p:cBhvr>
                                      <p:tavLst>
                                        <p:tav tm="0">
                                          <p:val>
                                            <p:strVal val="#ppt_h+1"/>
                                          </p:val>
                                        </p:tav>
                                        <p:tav tm="100000">
                                          <p:val>
                                            <p:strVal val="#ppt_y"/>
                                          </p:val>
                                        </p:tav>
                                      </p:tavLst>
                                    </p:anim>
                                    <p:animEffect transition="in" filter="fade">
                                      <p:cBhvr>
                                        <p:cTn id="74" dur="5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28600" y="304800"/>
            <a:ext cx="8534400" cy="6324600"/>
          </a:xfrm>
        </p:spPr>
        <p:txBody>
          <a:bodyPr/>
          <a:lstStyle/>
          <a:p>
            <a:pPr marL="609600" indent="-609600">
              <a:lnSpc>
                <a:spcPct val="80000"/>
              </a:lnSpc>
              <a:buFontTx/>
              <a:buNone/>
            </a:pPr>
            <a:r>
              <a:rPr lang="id-ID" sz="2000" b="1" u="sng" smtClean="0"/>
              <a:t>PERANAN (ROLE)</a:t>
            </a:r>
            <a:endParaRPr lang="id-ID" sz="2000" u="sng" smtClean="0"/>
          </a:p>
          <a:p>
            <a:pPr marL="609600" indent="-609600">
              <a:lnSpc>
                <a:spcPct val="80000"/>
              </a:lnSpc>
            </a:pPr>
            <a:r>
              <a:rPr lang="id-ID" sz="2000" smtClean="0"/>
              <a:t>Peranan merupakan aspek yang dinamis dari suatu kedudukan (status). Peranan adalah tingkah laku yang diharapkan dari orang memiliki status. Antara status dan peranan tidak dapat dipisahkan. Tidak ada peranan tanpa status. Status tidak berfungsi tanpa peranan. Contohnya dalam kelas seorang siswa tidak akan bisa mengatur ketertiban jika ia tidak memiliki status sebagai ketua kelas.</a:t>
            </a:r>
            <a:endParaRPr lang="en-US" sz="2000" smtClean="0"/>
          </a:p>
          <a:p>
            <a:pPr marL="609600" indent="-609600">
              <a:lnSpc>
                <a:spcPct val="80000"/>
              </a:lnSpc>
            </a:pPr>
            <a:endParaRPr lang="id-ID" sz="2000" smtClean="0"/>
          </a:p>
          <a:p>
            <a:pPr marL="609600" indent="-609600">
              <a:lnSpc>
                <a:spcPct val="80000"/>
              </a:lnSpc>
            </a:pPr>
            <a:r>
              <a:rPr lang="id-ID" sz="2000" smtClean="0"/>
              <a:t>Peranan menentukan apa yang diperbuatnya bagi masyarakat, serta kesempatan-kesempatan apa yang diberikan masyarakat kepadanya.</a:t>
            </a:r>
            <a:endParaRPr lang="en-US" sz="2000" smtClean="0"/>
          </a:p>
          <a:p>
            <a:pPr marL="609600" indent="-609600">
              <a:lnSpc>
                <a:spcPct val="80000"/>
              </a:lnSpc>
            </a:pPr>
            <a:endParaRPr lang="id-ID" sz="2000" smtClean="0"/>
          </a:p>
          <a:p>
            <a:pPr marL="609600" indent="-609600">
              <a:lnSpc>
                <a:spcPct val="80000"/>
              </a:lnSpc>
            </a:pPr>
            <a:r>
              <a:rPr lang="id-ID" sz="2000" smtClean="0"/>
              <a:t>Terkadang timbul pula apa yang dinamakan konflik peranan, yaitu ketika orang harus memilih peranan dari dua status atau lebih yang dia miliki. Contohnya seorang wanita yang merupakan ibu rumah tangga tapi juga sebagai wanita karir. Saat putrinya sakit, dia harus memilih untuk tetap ke kantor atau membawa putrinya berobat ke dokter.</a:t>
            </a:r>
            <a:endParaRPr lang="en-US" sz="2000" smtClean="0"/>
          </a:p>
          <a:p>
            <a:pPr marL="609600" indent="-609600">
              <a:lnSpc>
                <a:spcPct val="80000"/>
              </a:lnSpc>
            </a:pPr>
            <a:endParaRPr lang="id-ID" sz="2000" smtClean="0"/>
          </a:p>
          <a:p>
            <a:pPr marL="609600" indent="-609600">
              <a:lnSpc>
                <a:spcPct val="80000"/>
              </a:lnSpc>
            </a:pPr>
            <a:r>
              <a:rPr lang="id-ID" sz="2000" smtClean="0"/>
              <a:t>Konflik status bisa juga terjadi antar individu, misalnya suami dengan istrinya. Juga bisa terjadi antara kelompok atau institusi, misalnya Mahkamah Agung dengan Mahkamah Yudisial.</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9459">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945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9459">
                                            <p:txEl>
                                              <p:pRg st="1" end="1"/>
                                            </p:txEl>
                                          </p:spTgt>
                                        </p:tgtEl>
                                        <p:attrNameLst>
                                          <p:attrName>style.visibility</p:attrName>
                                        </p:attrNameLst>
                                      </p:cBhvr>
                                      <p:to>
                                        <p:strVal val="visible"/>
                                      </p:to>
                                    </p:set>
                                    <p:anim calcmode="lin" valueType="num">
                                      <p:cBhvr>
                                        <p:cTn id="16" dur="500" fill="hold"/>
                                        <p:tgtEl>
                                          <p:spTgt spid="19459">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9459">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9459">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945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19459">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1945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9459">
                                            <p:txEl>
                                              <p:pRg st="5" end="5"/>
                                            </p:txEl>
                                          </p:spTgt>
                                        </p:tgtEl>
                                        <p:attrNameLst>
                                          <p:attrName>style.visibility</p:attrName>
                                        </p:attrNameLst>
                                      </p:cBhvr>
                                      <p:to>
                                        <p:strVal val="visible"/>
                                      </p:to>
                                    </p:set>
                                    <p:anim calcmode="lin" valueType="num">
                                      <p:cBhvr>
                                        <p:cTn id="34" dur="500" fill="hold"/>
                                        <p:tgtEl>
                                          <p:spTgt spid="19459">
                                            <p:txEl>
                                              <p:pRg st="5" end="5"/>
                                            </p:txEl>
                                          </p:spTgt>
                                        </p:tgtEl>
                                        <p:attrNameLst>
                                          <p:attrName>ppt_w</p:attrName>
                                        </p:attrNameLst>
                                      </p:cBhvr>
                                      <p:tavLst>
                                        <p:tav tm="0">
                                          <p:val>
                                            <p:strVal val="#ppt_w*2.5"/>
                                          </p:val>
                                        </p:tav>
                                        <p:tav tm="100000">
                                          <p:val>
                                            <p:strVal val="#ppt_w"/>
                                          </p:val>
                                        </p:tav>
                                      </p:tavLst>
                                    </p:anim>
                                    <p:anim calcmode="lin" valueType="num">
                                      <p:cBhvr>
                                        <p:cTn id="35" dur="500" fill="hold"/>
                                        <p:tgtEl>
                                          <p:spTgt spid="19459">
                                            <p:txEl>
                                              <p:pRg st="5" end="5"/>
                                            </p:txEl>
                                          </p:spTgt>
                                        </p:tgtEl>
                                        <p:attrNameLst>
                                          <p:attrName>ppt_h</p:attrName>
                                        </p:attrNameLst>
                                      </p:cBhvr>
                                      <p:tavLst>
                                        <p:tav tm="0">
                                          <p:val>
                                            <p:strVal val="#ppt_h*0.01"/>
                                          </p:val>
                                        </p:tav>
                                        <p:tav tm="100000">
                                          <p:val>
                                            <p:strVal val="#ppt_h"/>
                                          </p:val>
                                        </p:tav>
                                      </p:tavLst>
                                    </p:anim>
                                    <p:anim calcmode="lin" valueType="num">
                                      <p:cBhvr>
                                        <p:cTn id="36"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9459">
                                            <p:txEl>
                                              <p:pRg st="5" end="5"/>
                                            </p:txEl>
                                          </p:spTgt>
                                        </p:tgtEl>
                                        <p:attrNameLst>
                                          <p:attrName>ppt_y</p:attrName>
                                        </p:attrNameLst>
                                      </p:cBhvr>
                                      <p:tavLst>
                                        <p:tav tm="0">
                                          <p:val>
                                            <p:strVal val="#ppt_h+1"/>
                                          </p:val>
                                        </p:tav>
                                        <p:tav tm="100000">
                                          <p:val>
                                            <p:strVal val="#ppt_y"/>
                                          </p:val>
                                        </p:tav>
                                      </p:tavLst>
                                    </p:anim>
                                    <p:animEffect transition="in" filter="fade">
                                      <p:cBhvr>
                                        <p:cTn id="38" dur="500"/>
                                        <p:tgtEl>
                                          <p:spTgt spid="1945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p:cTn id="43" dur="500" fill="hold"/>
                                        <p:tgtEl>
                                          <p:spTgt spid="19459">
                                            <p:txEl>
                                              <p:pRg st="7" end="7"/>
                                            </p:txEl>
                                          </p:spTgt>
                                        </p:tgtEl>
                                        <p:attrNameLst>
                                          <p:attrName>ppt_w</p:attrName>
                                        </p:attrNameLst>
                                      </p:cBhvr>
                                      <p:tavLst>
                                        <p:tav tm="0">
                                          <p:val>
                                            <p:strVal val="#ppt_w*2.5"/>
                                          </p:val>
                                        </p:tav>
                                        <p:tav tm="100000">
                                          <p:val>
                                            <p:strVal val="#ppt_w"/>
                                          </p:val>
                                        </p:tav>
                                      </p:tavLst>
                                    </p:anim>
                                    <p:anim calcmode="lin" valueType="num">
                                      <p:cBhvr>
                                        <p:cTn id="44" dur="500" fill="hold"/>
                                        <p:tgtEl>
                                          <p:spTgt spid="19459">
                                            <p:txEl>
                                              <p:pRg st="7" end="7"/>
                                            </p:txEl>
                                          </p:spTgt>
                                        </p:tgtEl>
                                        <p:attrNameLst>
                                          <p:attrName>ppt_h</p:attrName>
                                        </p:attrNameLst>
                                      </p:cBhvr>
                                      <p:tavLst>
                                        <p:tav tm="0">
                                          <p:val>
                                            <p:strVal val="#ppt_h*0.01"/>
                                          </p:val>
                                        </p:tav>
                                        <p:tav tm="100000">
                                          <p:val>
                                            <p:strVal val="#ppt_h"/>
                                          </p:val>
                                        </p:tav>
                                      </p:tavLst>
                                    </p:anim>
                                    <p:anim calcmode="lin" valueType="num">
                                      <p:cBhvr>
                                        <p:cTn id="45"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19459">
                                            <p:txEl>
                                              <p:pRg st="7" end="7"/>
                                            </p:txEl>
                                          </p:spTgt>
                                        </p:tgtEl>
                                        <p:attrNameLst>
                                          <p:attrName>ppt_y</p:attrName>
                                        </p:attrNameLst>
                                      </p:cBhvr>
                                      <p:tavLst>
                                        <p:tav tm="0">
                                          <p:val>
                                            <p:strVal val="#ppt_h+1"/>
                                          </p:val>
                                        </p:tav>
                                        <p:tav tm="100000">
                                          <p:val>
                                            <p:strVal val="#ppt_y"/>
                                          </p:val>
                                        </p:tav>
                                      </p:tavLst>
                                    </p:anim>
                                    <p:animEffect transition="in" filter="fade">
                                      <p:cBhvr>
                                        <p:cTn id="4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28600" y="152400"/>
            <a:ext cx="8686800" cy="3352800"/>
          </a:xfrm>
        </p:spPr>
        <p:txBody>
          <a:bodyPr/>
          <a:lstStyle/>
          <a:p>
            <a:pPr>
              <a:lnSpc>
                <a:spcPct val="90000"/>
              </a:lnSpc>
              <a:buFontTx/>
              <a:buNone/>
            </a:pPr>
            <a:r>
              <a:rPr lang="en-US" sz="2400" smtClean="0"/>
              <a:t>AKIBAT STRATIFIKASI</a:t>
            </a:r>
          </a:p>
          <a:p>
            <a:pPr>
              <a:lnSpc>
                <a:spcPct val="90000"/>
              </a:lnSpc>
            </a:pPr>
            <a:r>
              <a:rPr lang="id-ID" sz="2400" smtClean="0"/>
              <a:t>Menurut Moore dan Davis, stratifikasi dibutuhkan demi kelangsungan hidup masyarakat. Dalam masyarakat terdapat status-status yang harus ditempati agar masyarakat dapat berlangsung.</a:t>
            </a:r>
            <a:endParaRPr lang="en-US" sz="2400" smtClean="0"/>
          </a:p>
          <a:p>
            <a:pPr>
              <a:lnSpc>
                <a:spcPct val="90000"/>
              </a:lnSpc>
            </a:pPr>
            <a:endParaRPr lang="id-ID" sz="2400" smtClean="0"/>
          </a:p>
          <a:p>
            <a:pPr>
              <a:lnSpc>
                <a:spcPct val="90000"/>
              </a:lnSpc>
            </a:pPr>
            <a:r>
              <a:rPr lang="id-ID" sz="2400" smtClean="0"/>
              <a:t>Stratifikasi timbul karena dalam masyarakat berkembang pembagian kerja yang memungkinkan perbedaan kekayaan, kekuasaan dan prestise.</a:t>
            </a:r>
            <a:r>
              <a:rPr lang="en-US" sz="2400" smtClean="0"/>
              <a:t> </a:t>
            </a:r>
          </a:p>
        </p:txBody>
      </p:sp>
      <p:pic>
        <p:nvPicPr>
          <p:cNvPr id="24579" name="Picture 3" descr="YINYANG"/>
          <p:cNvPicPr>
            <a:picLocks noChangeAspect="1" noChangeArrowheads="1"/>
          </p:cNvPicPr>
          <p:nvPr/>
        </p:nvPicPr>
        <p:blipFill>
          <a:blip r:embed="rId2" cstate="print"/>
          <a:srcRect/>
          <a:stretch>
            <a:fillRect/>
          </a:stretch>
        </p:blipFill>
        <p:spPr bwMode="auto">
          <a:xfrm>
            <a:off x="3048000" y="4419600"/>
            <a:ext cx="2130425"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p:cTn id="7" dur="500" fill="hold"/>
                                        <p:tgtEl>
                                          <p:spTgt spid="24578">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24578">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24578">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245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4578">
                                            <p:txEl>
                                              <p:pRg st="1" end="1"/>
                                            </p:txEl>
                                          </p:spTgt>
                                        </p:tgtEl>
                                        <p:attrNameLst>
                                          <p:attrName>style.visibility</p:attrName>
                                        </p:attrNameLst>
                                      </p:cBhvr>
                                      <p:to>
                                        <p:strVal val="visible"/>
                                      </p:to>
                                    </p:set>
                                    <p:anim calcmode="lin" valueType="num">
                                      <p:cBhvr>
                                        <p:cTn id="16" dur="500" fill="hold"/>
                                        <p:tgtEl>
                                          <p:spTgt spid="24578">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24578">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4578">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2457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4578">
                                            <p:txEl>
                                              <p:pRg st="3" end="3"/>
                                            </p:txEl>
                                          </p:spTgt>
                                        </p:tgtEl>
                                        <p:attrNameLst>
                                          <p:attrName>style.visibility</p:attrName>
                                        </p:attrNameLst>
                                      </p:cBhvr>
                                      <p:to>
                                        <p:strVal val="visible"/>
                                      </p:to>
                                    </p:set>
                                    <p:anim calcmode="lin" valueType="num">
                                      <p:cBhvr>
                                        <p:cTn id="25" dur="500" fill="hold"/>
                                        <p:tgtEl>
                                          <p:spTgt spid="24578">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24578">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4578">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2457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nodeType="clickEffect">
                                  <p:stCondLst>
                                    <p:cond delay="0"/>
                                  </p:stCondLst>
                                  <p:childTnLst>
                                    <p:set>
                                      <p:cBhvr>
                                        <p:cTn id="33" dur="1" fill="hold">
                                          <p:stCondLst>
                                            <p:cond delay="0"/>
                                          </p:stCondLst>
                                        </p:cTn>
                                        <p:tgtEl>
                                          <p:spTgt spid="24579"/>
                                        </p:tgtEl>
                                        <p:attrNameLst>
                                          <p:attrName>style.visibility</p:attrName>
                                        </p:attrNameLst>
                                      </p:cBhvr>
                                      <p:to>
                                        <p:strVal val="visible"/>
                                      </p:to>
                                    </p:set>
                                    <p:animEffect transition="in" filter="fade">
                                      <p:cBhvr>
                                        <p:cTn id="34" dur="2000"/>
                                        <p:tgtEl>
                                          <p:spTgt spid="24579"/>
                                        </p:tgtEl>
                                      </p:cBhvr>
                                    </p:animEffect>
                                    <p:anim calcmode="lin" valueType="num">
                                      <p:cBhvr>
                                        <p:cTn id="35" dur="2000" fill="hold"/>
                                        <p:tgtEl>
                                          <p:spTgt spid="24579"/>
                                        </p:tgtEl>
                                        <p:attrNameLst>
                                          <p:attrName>style.rotation</p:attrName>
                                        </p:attrNameLst>
                                      </p:cBhvr>
                                      <p:tavLst>
                                        <p:tav tm="0">
                                          <p:val>
                                            <p:fltVal val="720"/>
                                          </p:val>
                                        </p:tav>
                                        <p:tav tm="100000">
                                          <p:val>
                                            <p:fltVal val="0"/>
                                          </p:val>
                                        </p:tav>
                                      </p:tavLst>
                                    </p:anim>
                                    <p:anim calcmode="lin" valueType="num">
                                      <p:cBhvr>
                                        <p:cTn id="36" dur="2000" fill="hold"/>
                                        <p:tgtEl>
                                          <p:spTgt spid="24579"/>
                                        </p:tgtEl>
                                        <p:attrNameLst>
                                          <p:attrName>ppt_h</p:attrName>
                                        </p:attrNameLst>
                                      </p:cBhvr>
                                      <p:tavLst>
                                        <p:tav tm="0">
                                          <p:val>
                                            <p:fltVal val="0"/>
                                          </p:val>
                                        </p:tav>
                                        <p:tav tm="100000">
                                          <p:val>
                                            <p:strVal val="#ppt_h"/>
                                          </p:val>
                                        </p:tav>
                                      </p:tavLst>
                                    </p:anim>
                                    <p:anim calcmode="lin" valueType="num">
                                      <p:cBhvr>
                                        <p:cTn id="37" dur="2000" fill="hold"/>
                                        <p:tgtEl>
                                          <p:spTgt spid="2457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404813"/>
            <a:ext cx="8748712" cy="6024562"/>
          </a:xfrm>
        </p:spPr>
        <p:txBody>
          <a:bodyPr/>
          <a:lstStyle/>
          <a:p>
            <a:pPr algn="ctr" eaLnBrk="1" hangingPunct="1">
              <a:buFontTx/>
              <a:buNone/>
              <a:defRPr/>
            </a:pPr>
            <a:r>
              <a:rPr lang="en-US" sz="2400" b="1" u="sng" dirty="0" err="1" smtClean="0"/>
              <a:t>MOBILITAS</a:t>
            </a:r>
            <a:r>
              <a:rPr lang="en-US" sz="2400" b="1" u="sng" dirty="0" smtClean="0"/>
              <a:t> </a:t>
            </a:r>
            <a:r>
              <a:rPr lang="en-US" sz="2400" b="1" u="sng" dirty="0" err="1" smtClean="0"/>
              <a:t>SOSIAL</a:t>
            </a:r>
            <a:endParaRPr lang="id-ID" sz="2400" b="1" u="sng" dirty="0" smtClean="0"/>
          </a:p>
          <a:p>
            <a:pPr eaLnBrk="1" hangingPunct="1">
              <a:buFontTx/>
              <a:buNone/>
              <a:defRPr/>
            </a:pPr>
            <a:r>
              <a:rPr lang="en-US" sz="2400" b="1" dirty="0" smtClean="0"/>
              <a:t>1. </a:t>
            </a:r>
            <a:r>
              <a:rPr lang="id-ID" sz="2400" b="1" dirty="0" smtClean="0"/>
              <a:t>Mobilitas Sosial Horizontal</a:t>
            </a:r>
            <a:endParaRPr lang="id-ID" sz="2400" dirty="0" smtClean="0"/>
          </a:p>
          <a:p>
            <a:pPr eaLnBrk="1" hangingPunct="1">
              <a:buFontTx/>
              <a:buNone/>
              <a:defRPr/>
            </a:pPr>
            <a:r>
              <a:rPr lang="en-US" sz="2400" dirty="0" smtClean="0"/>
              <a:t>	</a:t>
            </a:r>
            <a:r>
              <a:rPr lang="id-ID" sz="2400" dirty="0" smtClean="0"/>
              <a:t>Merupakan peralihan dari satu kelompok ke kelompok lain yang sederajat. Misalnya guru matematika yang berpindah mengajar dari SMK ke SMA. Dapat disimpulkan bahwa pada diri guru matematika tersebut tidak ada perubahan status, dia tetaplah guru matematika pada sekolah yang sederajat.</a:t>
            </a:r>
            <a:endParaRPr lang="en-US" sz="2400" dirty="0" smtClean="0"/>
          </a:p>
          <a:p>
            <a:pPr eaLnBrk="1" hangingPunct="1">
              <a:defRPr/>
            </a:pPr>
            <a:endParaRPr lang="en-US" sz="2400" dirty="0" smtClean="0"/>
          </a:p>
          <a:p>
            <a:pPr marL="609600" indent="-609600" eaLnBrk="1" hangingPunct="1">
              <a:lnSpc>
                <a:spcPct val="80000"/>
              </a:lnSpc>
              <a:buFontTx/>
              <a:buNone/>
              <a:defRPr/>
            </a:pPr>
            <a:r>
              <a:rPr lang="en-US" sz="2400" b="1" dirty="0" smtClean="0"/>
              <a:t>2.    </a:t>
            </a:r>
            <a:r>
              <a:rPr lang="id-ID" sz="2400" b="1" dirty="0" smtClean="0"/>
              <a:t>Mobilitas Sosial Vertikal</a:t>
            </a:r>
            <a:endParaRPr lang="id-ID" sz="2400" dirty="0" smtClean="0"/>
          </a:p>
          <a:p>
            <a:pPr marL="609600" indent="-609600" eaLnBrk="1" hangingPunct="1">
              <a:lnSpc>
                <a:spcPct val="80000"/>
              </a:lnSpc>
              <a:buFontTx/>
              <a:buNone/>
              <a:defRPr/>
            </a:pPr>
            <a:r>
              <a:rPr lang="en-US" sz="2400" dirty="0" smtClean="0"/>
              <a:t>	</a:t>
            </a:r>
            <a:r>
              <a:rPr lang="id-ID" sz="2400" dirty="0" smtClean="0"/>
              <a:t>Perpindahan individu atau kelompok dari satu strata ke strata lain yang tidak sederajat. Misalnya seorang dosen karena memenuhi persyaratan tertentu diangkat menjadi Rektor, disini ada perubahan status, yaitu dari hanya mengajar lalu harus memimpin institusi.</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9388" y="188913"/>
            <a:ext cx="8640762" cy="6383337"/>
          </a:xfrm>
        </p:spPr>
        <p:txBody>
          <a:bodyPr/>
          <a:lstStyle/>
          <a:p>
            <a:pPr marL="609600" indent="-609600" eaLnBrk="1" hangingPunct="1">
              <a:lnSpc>
                <a:spcPct val="80000"/>
              </a:lnSpc>
              <a:buFontTx/>
              <a:buNone/>
              <a:defRPr/>
            </a:pPr>
            <a:r>
              <a:rPr lang="en-US" sz="2200" b="1" smtClean="0"/>
              <a:t>3.	</a:t>
            </a:r>
            <a:r>
              <a:rPr lang="id-ID" sz="2200" b="1" smtClean="0"/>
              <a:t>Mobilitas antar generasi.</a:t>
            </a:r>
            <a:endParaRPr lang="id-ID" sz="2200" smtClean="0"/>
          </a:p>
          <a:p>
            <a:pPr marL="609600" indent="-609600" eaLnBrk="1" hangingPunct="1">
              <a:lnSpc>
                <a:spcPct val="80000"/>
              </a:lnSpc>
              <a:defRPr/>
            </a:pPr>
            <a:r>
              <a:rPr lang="id-ID" sz="2200" smtClean="0"/>
              <a:t>Perpindahan strata dikarenakan peralihan generasi. Mobilitas ini ditandai dengan perkembangan taraf hidup, baik atau turun dalam sebuah generasi. Misalnya ayah si Doel adalah supir oplet, namun si Doel berhasil meraih gelar Insinyur dan bekerja dengan pendapatan yang lebih dari cukup. Sehingga keluarga si doel telah terjadi mobilitas.</a:t>
            </a:r>
            <a:endParaRPr lang="en-US" sz="2200" smtClean="0"/>
          </a:p>
          <a:p>
            <a:pPr marL="609600" indent="-609600" eaLnBrk="1" hangingPunct="1">
              <a:lnSpc>
                <a:spcPct val="80000"/>
              </a:lnSpc>
              <a:defRPr/>
            </a:pPr>
            <a:endParaRPr lang="en-US" sz="2200" smtClean="0"/>
          </a:p>
          <a:p>
            <a:pPr eaLnBrk="1" hangingPunct="1">
              <a:lnSpc>
                <a:spcPct val="80000"/>
              </a:lnSpc>
              <a:buFontTx/>
              <a:buNone/>
              <a:defRPr/>
            </a:pPr>
            <a:r>
              <a:rPr lang="en-US" sz="2200" b="1" smtClean="0"/>
              <a:t>	</a:t>
            </a:r>
            <a:r>
              <a:rPr lang="id-ID" sz="2200" b="1" smtClean="0"/>
              <a:t>Namun perlu diingat bahwa di dalam mobilitas sosial tidak bisa dilepaskan dari Sifat Sistem Lapisan Masyarakat itu sendiri, yaitu:</a:t>
            </a:r>
          </a:p>
          <a:p>
            <a:pPr eaLnBrk="1" hangingPunct="1">
              <a:lnSpc>
                <a:spcPct val="80000"/>
              </a:lnSpc>
              <a:buFontTx/>
              <a:buNone/>
              <a:defRPr/>
            </a:pPr>
            <a:r>
              <a:rPr lang="en-US" sz="2200" b="1" smtClean="0"/>
              <a:t>1. </a:t>
            </a:r>
            <a:r>
              <a:rPr lang="id-ID" sz="2200" b="1" smtClean="0"/>
              <a:t>Bersifat tertutup.</a:t>
            </a:r>
            <a:endParaRPr lang="id-ID" sz="2200" smtClean="0"/>
          </a:p>
          <a:p>
            <a:pPr eaLnBrk="1" hangingPunct="1">
              <a:lnSpc>
                <a:spcPct val="80000"/>
              </a:lnSpc>
              <a:defRPr/>
            </a:pPr>
            <a:r>
              <a:rPr lang="id-ID" sz="2200" smtClean="0"/>
              <a:t>Membatasi kemungkinan seseorang untuk pindah dari satu lapisan ke lapisan lain, baik ke atas atau ke bawah.</a:t>
            </a:r>
            <a:endParaRPr lang="en-US" sz="2200" smtClean="0"/>
          </a:p>
          <a:p>
            <a:pPr eaLnBrk="1" hangingPunct="1">
              <a:lnSpc>
                <a:spcPct val="80000"/>
              </a:lnSpc>
              <a:defRPr/>
            </a:pPr>
            <a:endParaRPr lang="id-ID" sz="2200" smtClean="0"/>
          </a:p>
          <a:p>
            <a:pPr eaLnBrk="1" hangingPunct="1">
              <a:lnSpc>
                <a:spcPct val="80000"/>
              </a:lnSpc>
              <a:defRPr/>
            </a:pPr>
            <a:r>
              <a:rPr lang="id-ID" sz="2200" smtClean="0"/>
              <a:t>Dalam sistem ini, cara untuk menjadi anggota suatu lapisan masyarakat adalah kelahiran.</a:t>
            </a:r>
            <a:endParaRPr lang="en-US" sz="2200" smtClean="0"/>
          </a:p>
          <a:p>
            <a:pPr eaLnBrk="1" hangingPunct="1">
              <a:lnSpc>
                <a:spcPct val="80000"/>
              </a:lnSpc>
              <a:defRPr/>
            </a:pPr>
            <a:endParaRPr lang="id-ID" sz="2200" smtClean="0"/>
          </a:p>
          <a:p>
            <a:pPr eaLnBrk="1" hangingPunct="1">
              <a:lnSpc>
                <a:spcPct val="80000"/>
              </a:lnSpc>
              <a:defRPr/>
            </a:pPr>
            <a:r>
              <a:rPr lang="id-ID" sz="2200" smtClean="0"/>
              <a:t>Contoh: Sistem kasta pada masyarakat India.</a:t>
            </a:r>
          </a:p>
          <a:p>
            <a:pPr eaLnBrk="1" hangingPunct="1">
              <a:lnSpc>
                <a:spcPct val="80000"/>
              </a:lnSpc>
              <a:buFontTx/>
              <a:buNone/>
              <a:defRPr/>
            </a:pPr>
            <a:r>
              <a:rPr lang="en-US" sz="2200" smtClean="0"/>
              <a:t>		       </a:t>
            </a:r>
            <a:r>
              <a:rPr lang="id-ID" sz="2200" smtClean="0"/>
              <a:t>Apharteid pada masyarakat di Afrika Selatan.</a:t>
            </a:r>
          </a:p>
          <a:p>
            <a:pPr eaLnBrk="1" hangingPunct="1">
              <a:lnSpc>
                <a:spcPct val="80000"/>
              </a:lnSpc>
              <a:buFontTx/>
              <a:buNone/>
              <a:defRPr/>
            </a:pPr>
            <a:r>
              <a:rPr lang="en-US" sz="2200" smtClean="0"/>
              <a:t>		       </a:t>
            </a:r>
            <a:r>
              <a:rPr lang="id-ID" sz="2200" smtClean="0"/>
              <a:t>Pemisahan warna kulit di Amerika Serikat.</a:t>
            </a: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 calcmode="lin" valueType="num">
                                      <p:cBhvr additive="base">
                                        <p:cTn id="43" dur="500" fill="hold"/>
                                        <p:tgtEl>
                                          <p:spTgt spid="614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10" end="10"/>
                                            </p:txEl>
                                          </p:spTgt>
                                        </p:tgtEl>
                                        <p:attrNameLst>
                                          <p:attrName>style.visibility</p:attrName>
                                        </p:attrNameLst>
                                      </p:cBhvr>
                                      <p:to>
                                        <p:strVal val="visible"/>
                                      </p:to>
                                    </p:set>
                                    <p:anim calcmode="lin" valueType="num">
                                      <p:cBhvr additive="base">
                                        <p:cTn id="49" dur="500" fill="hold"/>
                                        <p:tgtEl>
                                          <p:spTgt spid="614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47">
                                            <p:txEl>
                                              <p:pRg st="11" end="11"/>
                                            </p:txEl>
                                          </p:spTgt>
                                        </p:tgtEl>
                                        <p:attrNameLst>
                                          <p:attrName>style.visibility</p:attrName>
                                        </p:attrNameLst>
                                      </p:cBhvr>
                                      <p:to>
                                        <p:strVal val="visible"/>
                                      </p:to>
                                    </p:set>
                                    <p:anim calcmode="lin" valueType="num">
                                      <p:cBhvr additive="base">
                                        <p:cTn id="55" dur="500" fill="hold"/>
                                        <p:tgtEl>
                                          <p:spTgt spid="6147">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14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95288" y="260350"/>
            <a:ext cx="8229600" cy="6264275"/>
          </a:xfrm>
        </p:spPr>
        <p:txBody>
          <a:bodyPr/>
          <a:lstStyle/>
          <a:p>
            <a:pPr eaLnBrk="1" hangingPunct="1">
              <a:lnSpc>
                <a:spcPct val="80000"/>
              </a:lnSpc>
              <a:buFontTx/>
              <a:buNone/>
            </a:pPr>
            <a:r>
              <a:rPr lang="en-US" sz="2200" b="1" smtClean="0"/>
              <a:t>2.	</a:t>
            </a:r>
            <a:r>
              <a:rPr lang="id-ID" sz="2200" b="1" smtClean="0"/>
              <a:t>Bersifat terbuka.</a:t>
            </a:r>
            <a:endParaRPr lang="id-ID" sz="2200" smtClean="0"/>
          </a:p>
          <a:p>
            <a:pPr eaLnBrk="1" hangingPunct="1">
              <a:lnSpc>
                <a:spcPct val="80000"/>
              </a:lnSpc>
              <a:buFontTx/>
              <a:buNone/>
            </a:pPr>
            <a:r>
              <a:rPr lang="en-US" sz="2200" smtClean="0"/>
              <a:t>	</a:t>
            </a:r>
            <a:r>
              <a:rPr lang="id-ID" sz="2200" smtClean="0"/>
              <a:t>Dalam sistem terbuka setiap anggota masyarakat mempunyai kesempatan untuk naik pada lapisan diatasnya.</a:t>
            </a:r>
            <a:endParaRPr lang="en-US" sz="2200" smtClean="0"/>
          </a:p>
          <a:p>
            <a:pPr eaLnBrk="1" hangingPunct="1">
              <a:lnSpc>
                <a:spcPct val="80000"/>
              </a:lnSpc>
              <a:buFontTx/>
              <a:buNone/>
            </a:pPr>
            <a:endParaRPr lang="en-US" sz="2200" smtClean="0"/>
          </a:p>
          <a:p>
            <a:pPr eaLnBrk="1" hangingPunct="1">
              <a:lnSpc>
                <a:spcPct val="80000"/>
              </a:lnSpc>
              <a:buFontTx/>
              <a:buNone/>
            </a:pPr>
            <a:r>
              <a:rPr lang="en-US" sz="2200" b="1" smtClean="0"/>
              <a:t>	</a:t>
            </a:r>
            <a:r>
              <a:rPr lang="id-ID" sz="2200" b="1" smtClean="0"/>
              <a:t>Faktor-faktor yang menghambat Mobilitas Sosial</a:t>
            </a:r>
          </a:p>
          <a:p>
            <a:pPr eaLnBrk="1" hangingPunct="1">
              <a:lnSpc>
                <a:spcPct val="80000"/>
              </a:lnSpc>
              <a:buFontTx/>
              <a:buNone/>
            </a:pPr>
            <a:r>
              <a:rPr lang="en-US" sz="2200" b="1" smtClean="0"/>
              <a:t>1.	</a:t>
            </a:r>
            <a:r>
              <a:rPr lang="id-ID" sz="2200" b="1" smtClean="0"/>
              <a:t>Perbedaan rasial dan agama.</a:t>
            </a:r>
            <a:endParaRPr lang="id-ID" sz="2200" smtClean="0"/>
          </a:p>
          <a:p>
            <a:pPr eaLnBrk="1" hangingPunct="1">
              <a:lnSpc>
                <a:spcPct val="80000"/>
              </a:lnSpc>
              <a:buFontTx/>
              <a:buNone/>
            </a:pPr>
            <a:r>
              <a:rPr lang="en-US" sz="2200" smtClean="0"/>
              <a:t>	</a:t>
            </a:r>
            <a:r>
              <a:rPr lang="id-ID" sz="2200" smtClean="0"/>
              <a:t>Contohnya adalah sistem kasta di India dan apartheid di Afsel</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2.	</a:t>
            </a:r>
            <a:r>
              <a:rPr lang="id-ID" sz="2200" b="1" smtClean="0"/>
              <a:t>Kemiskinan.</a:t>
            </a:r>
            <a:endParaRPr lang="id-ID" sz="2200" smtClean="0"/>
          </a:p>
          <a:p>
            <a:pPr eaLnBrk="1" hangingPunct="1">
              <a:lnSpc>
                <a:spcPct val="80000"/>
              </a:lnSpc>
              <a:buFontTx/>
              <a:buNone/>
            </a:pPr>
            <a:r>
              <a:rPr lang="en-US" sz="2200" smtClean="0"/>
              <a:t>	</a:t>
            </a:r>
            <a:r>
              <a:rPr lang="id-ID" sz="2200" smtClean="0"/>
              <a:t>Kemiskinan dapat membatasi perkembangan, misalnya keluarga yang tidak menyekolahkan anaknya, maka tidak akan ada perubahan drastis di keluarga tersebut.</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3.	</a:t>
            </a:r>
            <a:r>
              <a:rPr lang="id-ID" sz="2200" b="1" smtClean="0"/>
              <a:t>Perbedaan jenis kelamin dalam masyarakat</a:t>
            </a:r>
            <a:endParaRPr lang="id-ID" sz="2200" smtClean="0"/>
          </a:p>
          <a:p>
            <a:pPr eaLnBrk="1" hangingPunct="1">
              <a:lnSpc>
                <a:spcPct val="80000"/>
              </a:lnSpc>
              <a:buFontTx/>
              <a:buNone/>
            </a:pPr>
            <a:r>
              <a:rPr lang="en-US" sz="2200" smtClean="0"/>
              <a:t>	</a:t>
            </a:r>
            <a:r>
              <a:rPr lang="id-ID" sz="2200" smtClean="0"/>
              <a:t>Perbedaan jenis kelamin berpengaruh terhadap prestasi, kekuasaan dan status sosial. Bagi wanita yang di desa dan masih sederhana pola pikirnya, maka peran ibu rumah tangga yang hanya mengurus dapur, sumur dan kasur dianggap sudah cukup. Sehingga tidak terjadi mobilitas di dirinya.</a:t>
            </a:r>
            <a:endParaRPr lang="en-US" sz="2200" smtClean="0"/>
          </a:p>
          <a:p>
            <a:pPr eaLnBrk="1" hangingPunct="1">
              <a:lnSpc>
                <a:spcPct val="80000"/>
              </a:lnSpc>
              <a:buFontTx/>
              <a:buNone/>
            </a:pP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 calcmode="lin" valueType="num">
                                      <p:cBhvr additive="base">
                                        <p:cTn id="37"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 calcmode="lin" valueType="num">
                                      <p:cBhvr additive="base">
                                        <p:cTn id="43"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1">
                                            <p:txEl>
                                              <p:pRg st="10" end="10"/>
                                            </p:txEl>
                                          </p:spTgt>
                                        </p:tgtEl>
                                        <p:attrNameLst>
                                          <p:attrName>style.visibility</p:attrName>
                                        </p:attrNameLst>
                                      </p:cBhvr>
                                      <p:to>
                                        <p:strVal val="visible"/>
                                      </p:to>
                                    </p:set>
                                    <p:anim calcmode="lin" valueType="num">
                                      <p:cBhvr additive="base">
                                        <p:cTn id="49"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71">
                                            <p:txEl>
                                              <p:pRg st="11" end="11"/>
                                            </p:txEl>
                                          </p:spTgt>
                                        </p:tgtEl>
                                        <p:attrNameLst>
                                          <p:attrName>style.visibility</p:attrName>
                                        </p:attrNameLst>
                                      </p:cBhvr>
                                      <p:to>
                                        <p:strVal val="visible"/>
                                      </p:to>
                                    </p:set>
                                    <p:anim calcmode="lin" valueType="num">
                                      <p:cBhvr additive="base">
                                        <p:cTn id="55" dur="500" fill="hold"/>
                                        <p:tgtEl>
                                          <p:spTgt spid="7171">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88913"/>
            <a:ext cx="8642350" cy="6264275"/>
          </a:xfrm>
        </p:spPr>
        <p:txBody>
          <a:bodyPr/>
          <a:lstStyle/>
          <a:p>
            <a:pPr eaLnBrk="1" hangingPunct="1">
              <a:buFontTx/>
              <a:buNone/>
            </a:pPr>
            <a:r>
              <a:rPr lang="en-US" sz="2400" b="1" smtClean="0"/>
              <a:t>	</a:t>
            </a:r>
            <a:r>
              <a:rPr lang="id-ID" sz="2400" b="1" smtClean="0"/>
              <a:t>Faktor-faktor yang mempengaruhi Mobilitas Sosial:</a:t>
            </a:r>
          </a:p>
          <a:p>
            <a:pPr eaLnBrk="1" hangingPunct="1">
              <a:buFontTx/>
              <a:buNone/>
            </a:pPr>
            <a:r>
              <a:rPr lang="en-US" sz="2400" b="1" smtClean="0"/>
              <a:t>1.	</a:t>
            </a:r>
            <a:r>
              <a:rPr lang="id-ID" sz="2400" b="1" smtClean="0"/>
              <a:t>Perubahan kondisi sosial.</a:t>
            </a:r>
            <a:endParaRPr lang="id-ID" sz="2400" smtClean="0"/>
          </a:p>
          <a:p>
            <a:pPr eaLnBrk="1" hangingPunct="1"/>
            <a:r>
              <a:rPr lang="id-ID" sz="2400" smtClean="0"/>
              <a:t>Misalnya kemajuan industri yang dapat merubah cara hidup individu yang semula bertani beralih menjadi buruh.</a:t>
            </a:r>
            <a:endParaRPr lang="id-ID" sz="2400" b="1" smtClean="0"/>
          </a:p>
          <a:p>
            <a:pPr eaLnBrk="1" hangingPunct="1"/>
            <a:endParaRPr lang="en-US" sz="2400" b="1" smtClean="0"/>
          </a:p>
          <a:p>
            <a:pPr eaLnBrk="1" hangingPunct="1">
              <a:buFontTx/>
              <a:buNone/>
            </a:pPr>
            <a:r>
              <a:rPr lang="en-US" sz="2400" b="1" smtClean="0"/>
              <a:t>2.	</a:t>
            </a:r>
            <a:r>
              <a:rPr lang="id-ID" sz="2400" b="1" smtClean="0"/>
              <a:t>Gerak populasi.</a:t>
            </a:r>
            <a:endParaRPr lang="id-ID" sz="2400" smtClean="0"/>
          </a:p>
          <a:p>
            <a:pPr eaLnBrk="1" hangingPunct="1"/>
            <a:r>
              <a:rPr lang="id-ID" sz="2400" smtClean="0"/>
              <a:t>Misalnya perkembangan kota menyebabkan terjadinya transmigrasi maupun urbanisasi.</a:t>
            </a:r>
            <a:endParaRPr lang="id-ID" sz="2400" b="1" smtClean="0"/>
          </a:p>
          <a:p>
            <a:pPr eaLnBrk="1" hangingPunct="1"/>
            <a:endParaRPr lang="en-US" sz="2400" b="1" smtClean="0"/>
          </a:p>
          <a:p>
            <a:pPr eaLnBrk="1" hangingPunct="1">
              <a:buFontTx/>
              <a:buNone/>
            </a:pPr>
            <a:r>
              <a:rPr lang="en-US" sz="2400" b="1" smtClean="0"/>
              <a:t>3.	</a:t>
            </a:r>
            <a:r>
              <a:rPr lang="id-ID" sz="2400" b="1" smtClean="0"/>
              <a:t>Komunikasi yang bebas</a:t>
            </a:r>
            <a:endParaRPr lang="id-ID" sz="2400" smtClean="0"/>
          </a:p>
          <a:p>
            <a:pPr eaLnBrk="1" hangingPunct="1"/>
            <a:r>
              <a:rPr lang="id-ID" sz="2400" smtClean="0"/>
              <a:t>Pendidikan dan komunikasi yang bebas akan memudarkan semua batas dari strata sosial yang ada dan merangsang mobilitas.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 calcmode="lin" valueType="num">
                                      <p:cBhvr additive="base">
                                        <p:cTn id="37"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8" end="8"/>
                                            </p:txEl>
                                          </p:spTgt>
                                        </p:tgtEl>
                                        <p:attrNameLst>
                                          <p:attrName>style.visibility</p:attrName>
                                        </p:attrNameLst>
                                      </p:cBhvr>
                                      <p:to>
                                        <p:strVal val="visible"/>
                                      </p:to>
                                    </p:set>
                                    <p:anim calcmode="lin" valueType="num">
                                      <p:cBhvr additive="base">
                                        <p:cTn id="43" dur="500" fill="hold"/>
                                        <p:tgtEl>
                                          <p:spTgt spid="921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50825" y="333375"/>
            <a:ext cx="8229600" cy="4525963"/>
          </a:xfrm>
        </p:spPr>
        <p:txBody>
          <a:bodyPr/>
          <a:lstStyle/>
          <a:p>
            <a:pPr marL="609600" indent="-609600" eaLnBrk="1" hangingPunct="1">
              <a:buFontTx/>
              <a:buNone/>
            </a:pPr>
            <a:r>
              <a:rPr lang="en-US" sz="2400" b="1" smtClean="0"/>
              <a:t>4.  </a:t>
            </a:r>
            <a:r>
              <a:rPr lang="id-ID" sz="2400" b="1" smtClean="0"/>
              <a:t>Pembagian kerja.</a:t>
            </a:r>
            <a:endParaRPr lang="id-ID" sz="2400" smtClean="0"/>
          </a:p>
          <a:p>
            <a:pPr marL="609600" indent="-609600" eaLnBrk="1" hangingPunct="1"/>
            <a:r>
              <a:rPr lang="id-ID" sz="2400" smtClean="0"/>
              <a:t>Kondisi negara dapat memacu masyarakat untuk lebih kuat berusaha agar dapat menempati status tertentu dalam pekerjaan.</a:t>
            </a:r>
            <a:endParaRPr lang="en-US" sz="2400" smtClean="0"/>
          </a:p>
          <a:p>
            <a:pPr marL="609600" indent="-609600" eaLnBrk="1" hangingPunct="1">
              <a:buFontTx/>
              <a:buNone/>
            </a:pPr>
            <a:endParaRPr lang="id-ID" sz="2400" b="1" smtClean="0"/>
          </a:p>
          <a:p>
            <a:pPr marL="609600" indent="-609600" eaLnBrk="1" hangingPunct="1">
              <a:buFontTx/>
              <a:buNone/>
            </a:pPr>
            <a:r>
              <a:rPr lang="en-US" sz="2400" b="1" smtClean="0"/>
              <a:t>5.  </a:t>
            </a:r>
            <a:r>
              <a:rPr lang="id-ID" sz="2400" b="1" smtClean="0"/>
              <a:t>Situasi politik.</a:t>
            </a:r>
            <a:endParaRPr lang="id-ID" sz="2400" smtClean="0"/>
          </a:p>
          <a:p>
            <a:pPr marL="609600" indent="-609600" eaLnBrk="1" hangingPunct="1"/>
            <a:r>
              <a:rPr lang="id-ID" sz="2400" smtClean="0"/>
              <a:t>Kondisi politik yang tidak stabil memungkinkan perpindahan penduduk baik untuk mengungsi atau beralih kewarganegaraan.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304800"/>
            <a:ext cx="8415338" cy="6324600"/>
          </a:xfrm>
        </p:spPr>
        <p:txBody>
          <a:bodyPr/>
          <a:lstStyle/>
          <a:p>
            <a:pPr>
              <a:lnSpc>
                <a:spcPct val="80000"/>
              </a:lnSpc>
            </a:pPr>
            <a:r>
              <a:rPr lang="id-ID" sz="2400" smtClean="0"/>
              <a:t>Menurut Soerjono Soekanto, kriteria yang dipakai untuk menggolongkan anggota masyarakat kepada lapisan tertentu adalah berdasarkan kriteria sebagai berikut:</a:t>
            </a:r>
            <a:endParaRPr lang="en-US" sz="2400"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1. </a:t>
            </a:r>
            <a:r>
              <a:rPr lang="id-ID" sz="2400" b="1" smtClean="0"/>
              <a:t>Kekayaan.</a:t>
            </a:r>
            <a:endParaRPr lang="id-ID" sz="2400" smtClean="0"/>
          </a:p>
          <a:p>
            <a:pPr>
              <a:lnSpc>
                <a:spcPct val="80000"/>
              </a:lnSpc>
            </a:pPr>
            <a:r>
              <a:rPr lang="id-ID" sz="2400" smtClean="0"/>
              <a:t>Semakin besar pendapatan seseorang, semakin besar kesempatan memiliki banyak harta benda dan semakin besar peluangnya untuk menduduki strata atas.</a:t>
            </a:r>
            <a:endParaRPr lang="en-US" sz="2400" smtClean="0"/>
          </a:p>
          <a:p>
            <a:pPr>
              <a:lnSpc>
                <a:spcPct val="80000"/>
              </a:lnSpc>
            </a:pPr>
            <a:endParaRPr lang="en-US" sz="2400" b="1"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2. </a:t>
            </a:r>
            <a:r>
              <a:rPr lang="id-ID" sz="2400" b="1" smtClean="0"/>
              <a:t>Kekuasaan.</a:t>
            </a:r>
            <a:endParaRPr lang="id-ID" sz="2400" smtClean="0"/>
          </a:p>
          <a:p>
            <a:pPr>
              <a:lnSpc>
                <a:spcPct val="80000"/>
              </a:lnSpc>
            </a:pPr>
            <a:r>
              <a:rPr lang="id-ID" sz="2400" smtClean="0"/>
              <a:t>Kekuasaan berkaitan dengan kemampuan seseorang untuk menentukan kehendaknya terhadap orang lain. Anggota masyarakat yang memiliki kekuasaan dan wewenang besar akan menempati strata atas.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anim calcmode="lin" valueType="num">
                                      <p:cBhvr additive="base">
                                        <p:cTn id="25"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9" end="9"/>
                                            </p:txEl>
                                          </p:spTgt>
                                        </p:tgtEl>
                                        <p:attrNameLst>
                                          <p:attrName>style.visibility</p:attrName>
                                        </p:attrNameLst>
                                      </p:cBhvr>
                                      <p:to>
                                        <p:strVal val="visible"/>
                                      </p:to>
                                    </p:set>
                                    <p:anim calcmode="lin" valueType="num">
                                      <p:cBhvr additive="base">
                                        <p:cTn id="31" dur="500" fill="hold"/>
                                        <p:tgtEl>
                                          <p:spTgt spid="512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285750"/>
            <a:ext cx="8229600" cy="6286500"/>
          </a:xfrm>
        </p:spPr>
        <p:txBody>
          <a:bodyPr/>
          <a:lstStyle/>
          <a:p>
            <a:pPr eaLnBrk="1" hangingPunct="1">
              <a:buFontTx/>
              <a:buNone/>
            </a:pPr>
            <a:r>
              <a:rPr lang="en-US" sz="2200" smtClean="0"/>
              <a:t>Yang dapat dilakukan untuk mobilitas ke atas:</a:t>
            </a:r>
          </a:p>
          <a:p>
            <a:pPr eaLnBrk="1" hangingPunct="1">
              <a:buFontTx/>
              <a:buNone/>
            </a:pPr>
            <a:r>
              <a:rPr lang="en-US" sz="2200" smtClean="0"/>
              <a:t>1. Perubahan standar hidup.</a:t>
            </a:r>
          </a:p>
          <a:p>
            <a:pPr eaLnBrk="1" hangingPunct="1">
              <a:buFontTx/>
              <a:buNone/>
            </a:pPr>
            <a:r>
              <a:rPr lang="en-US" sz="2200" smtClean="0"/>
              <a:t>2. Perubahan tempat tinggal.</a:t>
            </a:r>
          </a:p>
          <a:p>
            <a:pPr eaLnBrk="1" hangingPunct="1">
              <a:buFontTx/>
              <a:buNone/>
            </a:pPr>
            <a:r>
              <a:rPr lang="en-US" sz="2200" smtClean="0"/>
              <a:t>3. Perubahan tingkah laku.</a:t>
            </a:r>
          </a:p>
          <a:p>
            <a:pPr eaLnBrk="1" hangingPunct="1">
              <a:buFontTx/>
              <a:buNone/>
            </a:pPr>
            <a:r>
              <a:rPr lang="en-US" sz="2200" smtClean="0"/>
              <a:t>4. Perubahan nama.</a:t>
            </a:r>
          </a:p>
          <a:p>
            <a:pPr eaLnBrk="1" hangingPunct="1">
              <a:buFontTx/>
              <a:buNone/>
            </a:pPr>
            <a:r>
              <a:rPr lang="en-US" sz="2200" smtClean="0"/>
              <a:t>5. Perkawinan.</a:t>
            </a:r>
          </a:p>
          <a:p>
            <a:pPr eaLnBrk="1" hangingPunct="1">
              <a:buFontTx/>
              <a:buNone/>
            </a:pPr>
            <a:r>
              <a:rPr lang="en-US" sz="2200" smtClean="0"/>
              <a:t>6. Bergabung dengan asosiasi tertentu.</a:t>
            </a:r>
          </a:p>
          <a:p>
            <a:pPr eaLnBrk="1" hangingPunct="1">
              <a:buFontTx/>
              <a:buNone/>
            </a:pPr>
            <a:r>
              <a:rPr lang="en-US" sz="2200" smtClean="0"/>
              <a:t> </a:t>
            </a:r>
          </a:p>
          <a:p>
            <a:pPr eaLnBrk="1" hangingPunct="1">
              <a:buFontTx/>
              <a:buNone/>
            </a:pPr>
            <a:r>
              <a:rPr lang="en-US" sz="2200" smtClean="0"/>
              <a:t>Saluran mobilitas sosial:</a:t>
            </a:r>
          </a:p>
          <a:p>
            <a:pPr eaLnBrk="1" hangingPunct="1">
              <a:buFontTx/>
              <a:buNone/>
            </a:pPr>
            <a:r>
              <a:rPr lang="en-US" sz="2200" smtClean="0"/>
              <a:t>1. Organisasi politik.</a:t>
            </a:r>
          </a:p>
          <a:p>
            <a:pPr eaLnBrk="1" hangingPunct="1">
              <a:buFontTx/>
              <a:buNone/>
            </a:pPr>
            <a:r>
              <a:rPr lang="en-US" sz="2200" smtClean="0"/>
              <a:t>2, Organisasi ekonomi.</a:t>
            </a:r>
          </a:p>
          <a:p>
            <a:pPr eaLnBrk="1" hangingPunct="1">
              <a:buFontTx/>
              <a:buNone/>
            </a:pPr>
            <a:r>
              <a:rPr lang="en-US" sz="2200" smtClean="0"/>
              <a:t>3. Organisasi profesi/keahlian.</a:t>
            </a:r>
          </a:p>
          <a:p>
            <a:pPr eaLnBrk="1" hangingPunct="1">
              <a:buFontTx/>
              <a:buNone/>
            </a:pPr>
            <a:r>
              <a:rPr lang="en-US" sz="2200" smtClean="0"/>
              <a:t>4. Lembaga keagamaan.</a:t>
            </a:r>
          </a:p>
          <a:p>
            <a:pPr eaLnBrk="1" hangingPunct="1">
              <a:buFontTx/>
              <a:buNone/>
            </a:pPr>
            <a:r>
              <a:rPr lang="en-US" sz="2200" smtClean="0"/>
              <a:t>5. Lembaga pendidikan.</a:t>
            </a:r>
          </a:p>
          <a:p>
            <a:pPr eaLnBrk="1" hangingPunct="1">
              <a:buFontTx/>
              <a:buNone/>
            </a:pPr>
            <a:r>
              <a:rPr lang="en-US" sz="2200" smtClean="0"/>
              <a:t>6. Angkatan bersenjata</a:t>
            </a:r>
          </a:p>
          <a:p>
            <a:pPr eaLnBrk="1" hangingPunct="1">
              <a:buFontTx/>
              <a:buNone/>
            </a:pPr>
            <a:r>
              <a:rPr lang="en-US" sz="2200" smtClean="0"/>
              <a:t>7. Perkawinan.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0" y="228600"/>
            <a:ext cx="8277225" cy="6477000"/>
          </a:xfrm>
        </p:spPr>
        <p:txBody>
          <a:bodyPr/>
          <a:lstStyle/>
          <a:p>
            <a:pPr marL="609600" indent="-609600">
              <a:lnSpc>
                <a:spcPct val="90000"/>
              </a:lnSpc>
              <a:buFontTx/>
              <a:buNone/>
            </a:pPr>
            <a:r>
              <a:rPr lang="en-US" sz="2400" b="1" smtClean="0"/>
              <a:t>3.    </a:t>
            </a:r>
            <a:r>
              <a:rPr lang="id-ID" sz="2400" b="1" smtClean="0"/>
              <a:t>Keturunan (kehormatan).</a:t>
            </a:r>
            <a:endParaRPr lang="id-ID" sz="2400" smtClean="0"/>
          </a:p>
          <a:p>
            <a:pPr marL="609600" indent="-609600">
              <a:lnSpc>
                <a:spcPct val="90000"/>
              </a:lnSpc>
            </a:pPr>
            <a:r>
              <a:rPr lang="id-ID" sz="2400" smtClean="0"/>
              <a:t>Kriteria keturunan ini terlepas dari ukuran kekayaan atau kekuasaan. Dalam masyarakat feodal, keluarga raja atau bangsawan menempati strata atas. Seperti gelar </a:t>
            </a:r>
            <a:r>
              <a:rPr lang="id-ID" sz="2400" i="1" smtClean="0"/>
              <a:t>Raden</a:t>
            </a:r>
            <a:r>
              <a:rPr lang="id-ID" sz="2400" smtClean="0"/>
              <a:t> di Jawa </a:t>
            </a:r>
            <a:r>
              <a:rPr lang="id-ID" sz="2400" i="1" smtClean="0"/>
              <a:t>Tengku </a:t>
            </a:r>
            <a:r>
              <a:rPr lang="id-ID" sz="2400" smtClean="0"/>
              <a:t>di Aceh, </a:t>
            </a:r>
            <a:r>
              <a:rPr lang="id-ID" sz="2400" i="1" smtClean="0"/>
              <a:t>I Gde</a:t>
            </a:r>
            <a:r>
              <a:rPr lang="id-ID" sz="2400" smtClean="0"/>
              <a:t> di Bali, dan lain sebagainya.</a:t>
            </a:r>
            <a:endParaRPr lang="en-US" sz="2400" smtClean="0"/>
          </a:p>
          <a:p>
            <a:pPr marL="609600" indent="-609600">
              <a:lnSpc>
                <a:spcPct val="90000"/>
              </a:lnSpc>
            </a:pPr>
            <a:endParaRPr lang="id-ID" sz="2400" b="1" smtClean="0"/>
          </a:p>
          <a:p>
            <a:pPr marL="609600" indent="-609600">
              <a:lnSpc>
                <a:spcPct val="90000"/>
              </a:lnSpc>
              <a:buFontTx/>
              <a:buNone/>
            </a:pPr>
            <a:r>
              <a:rPr lang="en-US" sz="2400" b="1" smtClean="0"/>
              <a:t>4.   </a:t>
            </a:r>
            <a:r>
              <a:rPr lang="id-ID" sz="2400" b="1" smtClean="0"/>
              <a:t>Pendidikan dan ilmu pengetahuan.</a:t>
            </a:r>
            <a:endParaRPr lang="id-ID" sz="2400" smtClean="0"/>
          </a:p>
          <a:p>
            <a:pPr marL="609600" indent="-609600">
              <a:lnSpc>
                <a:spcPct val="90000"/>
              </a:lnSpc>
            </a:pPr>
            <a:r>
              <a:rPr lang="id-ID" sz="2400" smtClean="0"/>
              <a:t>Dalam masyarakat yang menghargai ilmu pengetahuan, orang yang memiliki keahlian atau profesionalis akan mendapatkan penghargaan yang lebih besar. Seperti dokter, hakim, profesor.</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228600" y="304800"/>
            <a:ext cx="8229600" cy="4525963"/>
          </a:xfrm>
        </p:spPr>
        <p:txBody>
          <a:bodyPr/>
          <a:lstStyle/>
          <a:p>
            <a:pPr>
              <a:lnSpc>
                <a:spcPct val="90000"/>
              </a:lnSpc>
            </a:pPr>
            <a:r>
              <a:rPr lang="id-ID" sz="2400" b="1" smtClean="0"/>
              <a:t>STRATIFIKASI SOSIAL </a:t>
            </a:r>
            <a:endParaRPr lang="id-ID" sz="2400" smtClean="0"/>
          </a:p>
          <a:p>
            <a:pPr>
              <a:lnSpc>
                <a:spcPct val="90000"/>
              </a:lnSpc>
            </a:pPr>
            <a:r>
              <a:rPr lang="id-ID" sz="2400" smtClean="0"/>
              <a:t>Pembedaan anggota masyarakat berdasarkan status yang dimilikinya </a:t>
            </a:r>
            <a:r>
              <a:rPr lang="id-ID" sz="2400" i="1" smtClean="0"/>
              <a:t>dalam sosiologi</a:t>
            </a:r>
            <a:r>
              <a:rPr lang="id-ID" sz="2400" smtClean="0"/>
              <a:t> dinamakan Stratifikasi Sosial.</a:t>
            </a:r>
            <a:endParaRPr lang="en-US" sz="2400" smtClean="0"/>
          </a:p>
          <a:p>
            <a:pPr>
              <a:lnSpc>
                <a:spcPct val="90000"/>
              </a:lnSpc>
            </a:pPr>
            <a:endParaRPr lang="id-ID" sz="2400" smtClean="0"/>
          </a:p>
          <a:p>
            <a:pPr>
              <a:lnSpc>
                <a:spcPct val="90000"/>
              </a:lnSpc>
            </a:pPr>
            <a:r>
              <a:rPr lang="id-ID" sz="2400" smtClean="0"/>
              <a:t>Adalah perbedaan penduduk atau masyarakat ke dalam kelas-kelas secara bertingkat (Pitirim Sorokin)</a:t>
            </a:r>
            <a:endParaRPr lang="en-US" sz="2400" smtClean="0"/>
          </a:p>
          <a:p>
            <a:pPr>
              <a:lnSpc>
                <a:spcPct val="90000"/>
              </a:lnSpc>
            </a:pPr>
            <a:endParaRPr lang="id-ID" sz="2400" smtClean="0"/>
          </a:p>
          <a:p>
            <a:pPr>
              <a:lnSpc>
                <a:spcPct val="90000"/>
              </a:lnSpc>
            </a:pPr>
            <a:r>
              <a:rPr lang="id-ID" sz="2400" smtClean="0"/>
              <a:t>Stratifikasi sosial merupakan gejala universal dan merupakan bagian dari sistem sosial masyarakat.</a:t>
            </a:r>
            <a:endParaRPr lang="en-US" sz="2400" smtClean="0"/>
          </a:p>
        </p:txBody>
      </p:sp>
      <p:pic>
        <p:nvPicPr>
          <p:cNvPr id="5123" name="Picture 4" descr="CART0503"/>
          <p:cNvPicPr>
            <a:picLocks noChangeAspect="1" noChangeArrowheads="1"/>
          </p:cNvPicPr>
          <p:nvPr/>
        </p:nvPicPr>
        <p:blipFill>
          <a:blip r:embed="rId2" cstate="print"/>
          <a:srcRect/>
          <a:stretch>
            <a:fillRect/>
          </a:stretch>
        </p:blipFill>
        <p:spPr bwMode="auto">
          <a:xfrm>
            <a:off x="3048000" y="4191000"/>
            <a:ext cx="2819400" cy="2220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04800" y="228600"/>
            <a:ext cx="8229600" cy="6200775"/>
          </a:xfrm>
        </p:spPr>
        <p:txBody>
          <a:bodyPr/>
          <a:lstStyle/>
          <a:p>
            <a:pPr>
              <a:lnSpc>
                <a:spcPct val="80000"/>
              </a:lnSpc>
              <a:buFontTx/>
              <a:buNone/>
            </a:pPr>
            <a:r>
              <a:rPr lang="id-ID" sz="2400" b="1" smtClean="0"/>
              <a:t>Unsur – unsur Lapisan Masyarakat</a:t>
            </a:r>
          </a:p>
          <a:p>
            <a:pPr>
              <a:lnSpc>
                <a:spcPct val="80000"/>
              </a:lnSpc>
            </a:pPr>
            <a:r>
              <a:rPr lang="id-ID" sz="2400" smtClean="0"/>
              <a:t>Kedudukan (</a:t>
            </a:r>
            <a:r>
              <a:rPr lang="id-ID" sz="2400" i="1" smtClean="0"/>
              <a:t>Status</a:t>
            </a:r>
            <a:r>
              <a:rPr lang="id-ID" sz="2400" smtClean="0"/>
              <a:t>)</a:t>
            </a:r>
          </a:p>
          <a:p>
            <a:pPr>
              <a:lnSpc>
                <a:spcPct val="80000"/>
              </a:lnSpc>
            </a:pPr>
            <a:r>
              <a:rPr lang="id-ID" sz="2400" smtClean="0"/>
              <a:t>Peranan (</a:t>
            </a:r>
            <a:r>
              <a:rPr lang="id-ID" sz="2400" i="1" smtClean="0"/>
              <a:t>Role</a:t>
            </a:r>
            <a:r>
              <a:rPr lang="id-ID" sz="2400" smtClean="0"/>
              <a:t>)</a:t>
            </a:r>
            <a:endParaRPr lang="en-US" sz="2400" smtClean="0"/>
          </a:p>
          <a:p>
            <a:pPr>
              <a:lnSpc>
                <a:spcPct val="80000"/>
              </a:lnSpc>
            </a:pPr>
            <a:endParaRPr lang="en-US" sz="2400" smtClean="0"/>
          </a:p>
          <a:p>
            <a:pPr>
              <a:lnSpc>
                <a:spcPct val="80000"/>
              </a:lnSpc>
              <a:buFontTx/>
              <a:buNone/>
            </a:pPr>
            <a:r>
              <a:rPr lang="id-ID" sz="2400" i="1" u="sng" smtClean="0"/>
              <a:t>STATUS</a:t>
            </a:r>
            <a:r>
              <a:rPr lang="id-ID" sz="2400" u="sng" smtClean="0"/>
              <a:t> = Tempat seseorang dalam kelompok sosial.</a:t>
            </a:r>
            <a:endParaRPr lang="id-ID" sz="2400" b="1" smtClean="0"/>
          </a:p>
          <a:p>
            <a:pPr>
              <a:lnSpc>
                <a:spcPct val="80000"/>
              </a:lnSpc>
              <a:buFontTx/>
              <a:buNone/>
            </a:pPr>
            <a:r>
              <a:rPr lang="id-ID" sz="2400" b="1" smtClean="0"/>
              <a:t>Macam Konsep Status:</a:t>
            </a:r>
            <a:endParaRPr lang="id-ID" sz="2400" i="1" smtClean="0"/>
          </a:p>
          <a:p>
            <a:pPr>
              <a:lnSpc>
                <a:spcPct val="80000"/>
              </a:lnSpc>
              <a:buFontTx/>
              <a:buNone/>
            </a:pPr>
            <a:r>
              <a:rPr lang="en-US" sz="2400" i="1" smtClean="0"/>
              <a:t>1. </a:t>
            </a:r>
            <a:r>
              <a:rPr lang="id-ID" sz="2400" b="1" i="1" u="sng" smtClean="0"/>
              <a:t>Ascribed Status</a:t>
            </a:r>
            <a:r>
              <a:rPr lang="id-ID" sz="2400" smtClean="0"/>
              <a:t>.</a:t>
            </a:r>
          </a:p>
          <a:p>
            <a:pPr>
              <a:lnSpc>
                <a:spcPct val="80000"/>
              </a:lnSpc>
              <a:buFontTx/>
              <a:buNone/>
            </a:pPr>
            <a:r>
              <a:rPr lang="en-US" sz="2400" smtClean="0"/>
              <a:t>	</a:t>
            </a:r>
            <a:r>
              <a:rPr lang="id-ID" sz="2400" smtClean="0"/>
              <a:t>Kedudukan seseorang dalam masyarakat tanpa memperhatikan perbedaan kemampuan. Diperolehnya melalui kelahiran.</a:t>
            </a:r>
            <a:endParaRPr lang="id-ID" sz="2400" i="1" smtClean="0"/>
          </a:p>
          <a:p>
            <a:pPr>
              <a:lnSpc>
                <a:spcPct val="80000"/>
              </a:lnSpc>
              <a:buFontTx/>
              <a:buNone/>
            </a:pPr>
            <a:r>
              <a:rPr lang="en-US" sz="2400" i="1" smtClean="0"/>
              <a:t>2. </a:t>
            </a:r>
            <a:r>
              <a:rPr lang="id-ID" sz="2400" b="1" i="1" u="sng" smtClean="0"/>
              <a:t>Achieved Status</a:t>
            </a:r>
            <a:endParaRPr lang="id-ID" sz="2400" b="1" u="sng" smtClean="0"/>
          </a:p>
          <a:p>
            <a:pPr>
              <a:lnSpc>
                <a:spcPct val="80000"/>
              </a:lnSpc>
              <a:buFontTx/>
              <a:buNone/>
            </a:pPr>
            <a:r>
              <a:rPr lang="en-US" sz="2400" smtClean="0"/>
              <a:t>	</a:t>
            </a:r>
            <a:r>
              <a:rPr lang="id-ID" sz="2400" smtClean="0"/>
              <a:t>Kedudukan yang diperoleh dengan usaha tertentu yang disengaja.</a:t>
            </a:r>
            <a:endParaRPr lang="id-ID" sz="2400" i="1" smtClean="0"/>
          </a:p>
          <a:p>
            <a:pPr>
              <a:lnSpc>
                <a:spcPct val="80000"/>
              </a:lnSpc>
              <a:buFontTx/>
              <a:buNone/>
            </a:pPr>
            <a:r>
              <a:rPr lang="en-US" sz="2400" i="1" smtClean="0"/>
              <a:t>3. </a:t>
            </a:r>
            <a:r>
              <a:rPr lang="id-ID" sz="2400" b="1" i="1" u="sng" smtClean="0"/>
              <a:t>Assigned Status</a:t>
            </a:r>
            <a:endParaRPr lang="id-ID" sz="2400" b="1" u="sng" smtClean="0"/>
          </a:p>
          <a:p>
            <a:pPr>
              <a:lnSpc>
                <a:spcPct val="80000"/>
              </a:lnSpc>
              <a:buFontTx/>
              <a:buNone/>
            </a:pPr>
            <a:r>
              <a:rPr lang="en-US" sz="2400" smtClean="0"/>
              <a:t>	</a:t>
            </a:r>
            <a:r>
              <a:rPr lang="id-ID" sz="2400" smtClean="0"/>
              <a:t>Suatu kelompok memberikan kedudukan yang lebih tinggi kepada seseorang karena jasa-jasanya yang besar kepada kelompok tersebut.</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4">
                                            <p:txEl>
                                              <p:pRg st="4" end="4"/>
                                            </p:txEl>
                                          </p:spTgt>
                                        </p:tgtEl>
                                        <p:attrNameLst>
                                          <p:attrName>style.visibility</p:attrName>
                                        </p:attrNameLst>
                                      </p:cBhvr>
                                      <p:to>
                                        <p:strVal val="visible"/>
                                      </p:to>
                                    </p:set>
                                    <p:anim calcmode="lin" valueType="num">
                                      <p:cBhvr additive="base">
                                        <p:cTn id="25"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4">
                                            <p:txEl>
                                              <p:pRg st="5" end="5"/>
                                            </p:txEl>
                                          </p:spTgt>
                                        </p:tgtEl>
                                        <p:attrNameLst>
                                          <p:attrName>style.visibility</p:attrName>
                                        </p:attrNameLst>
                                      </p:cBhvr>
                                      <p:to>
                                        <p:strVal val="visible"/>
                                      </p:to>
                                    </p:set>
                                    <p:anim calcmode="lin" valueType="num">
                                      <p:cBhvr additive="base">
                                        <p:cTn id="31" dur="500" fill="hold"/>
                                        <p:tgtEl>
                                          <p:spTgt spid="1331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 calcmode="lin" valueType="num">
                                      <p:cBhvr additive="base">
                                        <p:cTn id="37" dur="500" fill="hold"/>
                                        <p:tgtEl>
                                          <p:spTgt spid="1331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4">
                                            <p:txEl>
                                              <p:pRg st="7" end="7"/>
                                            </p:txEl>
                                          </p:spTgt>
                                        </p:tgtEl>
                                        <p:attrNameLst>
                                          <p:attrName>style.visibility</p:attrName>
                                        </p:attrNameLst>
                                      </p:cBhvr>
                                      <p:to>
                                        <p:strVal val="visible"/>
                                      </p:to>
                                    </p:set>
                                    <p:anim calcmode="lin" valueType="num">
                                      <p:cBhvr additive="base">
                                        <p:cTn id="43" dur="500" fill="hold"/>
                                        <p:tgtEl>
                                          <p:spTgt spid="13314">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314">
                                            <p:txEl>
                                              <p:pRg st="8" end="8"/>
                                            </p:txEl>
                                          </p:spTgt>
                                        </p:tgtEl>
                                        <p:attrNameLst>
                                          <p:attrName>style.visibility</p:attrName>
                                        </p:attrNameLst>
                                      </p:cBhvr>
                                      <p:to>
                                        <p:strVal val="visible"/>
                                      </p:to>
                                    </p:set>
                                    <p:anim calcmode="lin" valueType="num">
                                      <p:cBhvr additive="base">
                                        <p:cTn id="49" dur="500" fill="hold"/>
                                        <p:tgtEl>
                                          <p:spTgt spid="13314">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3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314">
                                            <p:txEl>
                                              <p:pRg st="9" end="9"/>
                                            </p:txEl>
                                          </p:spTgt>
                                        </p:tgtEl>
                                        <p:attrNameLst>
                                          <p:attrName>style.visibility</p:attrName>
                                        </p:attrNameLst>
                                      </p:cBhvr>
                                      <p:to>
                                        <p:strVal val="visible"/>
                                      </p:to>
                                    </p:set>
                                    <p:anim calcmode="lin" valueType="num">
                                      <p:cBhvr additive="base">
                                        <p:cTn id="55" dur="500" fill="hold"/>
                                        <p:tgtEl>
                                          <p:spTgt spid="13314">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3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3314">
                                            <p:txEl>
                                              <p:pRg st="10" end="10"/>
                                            </p:txEl>
                                          </p:spTgt>
                                        </p:tgtEl>
                                        <p:attrNameLst>
                                          <p:attrName>style.visibility</p:attrName>
                                        </p:attrNameLst>
                                      </p:cBhvr>
                                      <p:to>
                                        <p:strVal val="visible"/>
                                      </p:to>
                                    </p:set>
                                    <p:anim calcmode="lin" valueType="num">
                                      <p:cBhvr additive="base">
                                        <p:cTn id="61" dur="500" fill="hold"/>
                                        <p:tgtEl>
                                          <p:spTgt spid="13314">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33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3314">
                                            <p:txEl>
                                              <p:pRg st="11" end="11"/>
                                            </p:txEl>
                                          </p:spTgt>
                                        </p:tgtEl>
                                        <p:attrNameLst>
                                          <p:attrName>style.visibility</p:attrName>
                                        </p:attrNameLst>
                                      </p:cBhvr>
                                      <p:to>
                                        <p:strVal val="visible"/>
                                      </p:to>
                                    </p:set>
                                    <p:anim calcmode="lin" valueType="num">
                                      <p:cBhvr additive="base">
                                        <p:cTn id="67" dur="500" fill="hold"/>
                                        <p:tgtEl>
                                          <p:spTgt spid="13314">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3314">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381000"/>
            <a:ext cx="8229600" cy="4525963"/>
          </a:xfrm>
        </p:spPr>
        <p:txBody>
          <a:bodyPr/>
          <a:lstStyle/>
          <a:p>
            <a:pPr>
              <a:lnSpc>
                <a:spcPct val="90000"/>
              </a:lnSpc>
              <a:buFontTx/>
              <a:buNone/>
            </a:pPr>
            <a:r>
              <a:rPr lang="en-US" sz="2400" smtClean="0"/>
              <a:t>	</a:t>
            </a:r>
            <a:r>
              <a:rPr lang="en-US" sz="2400" b="1" u="sng" smtClean="0"/>
              <a:t>ASCRIBED STATUS</a:t>
            </a:r>
          </a:p>
          <a:p>
            <a:pPr>
              <a:lnSpc>
                <a:spcPct val="90000"/>
              </a:lnSpc>
              <a:buFontTx/>
              <a:buNone/>
            </a:pPr>
            <a:endParaRPr lang="id-ID" sz="2400" smtClean="0"/>
          </a:p>
          <a:p>
            <a:pPr>
              <a:lnSpc>
                <a:spcPct val="90000"/>
              </a:lnSpc>
              <a:buFontTx/>
              <a:buNone/>
            </a:pPr>
            <a:r>
              <a:rPr lang="en-US" sz="2400" smtClean="0"/>
              <a:t>	</a:t>
            </a:r>
            <a:r>
              <a:rPr lang="id-ID" sz="2400" smtClean="0"/>
              <a:t>Status yang diperoleh dengan sendirinya antara lain status berdasarkan:</a:t>
            </a:r>
          </a:p>
          <a:p>
            <a:pPr>
              <a:lnSpc>
                <a:spcPct val="90000"/>
              </a:lnSpc>
              <a:buFontTx/>
              <a:buNone/>
            </a:pPr>
            <a:r>
              <a:rPr lang="en-US" sz="2400" smtClean="0"/>
              <a:t>1.	</a:t>
            </a:r>
            <a:r>
              <a:rPr lang="id-ID" sz="2400" smtClean="0"/>
              <a:t>Usia</a:t>
            </a:r>
          </a:p>
          <a:p>
            <a:pPr>
              <a:lnSpc>
                <a:spcPct val="90000"/>
              </a:lnSpc>
              <a:buFontTx/>
              <a:buNone/>
            </a:pPr>
            <a:r>
              <a:rPr lang="en-US" sz="2400" smtClean="0"/>
              <a:t>2.	</a:t>
            </a:r>
            <a:r>
              <a:rPr lang="id-ID" sz="2400" smtClean="0"/>
              <a:t>Jenis kelamin</a:t>
            </a:r>
          </a:p>
          <a:p>
            <a:pPr>
              <a:lnSpc>
                <a:spcPct val="90000"/>
              </a:lnSpc>
              <a:buFontTx/>
              <a:buNone/>
            </a:pPr>
            <a:r>
              <a:rPr lang="en-US" sz="2400" smtClean="0"/>
              <a:t>3.	</a:t>
            </a:r>
            <a:r>
              <a:rPr lang="id-ID" sz="2400" smtClean="0"/>
              <a:t>Hubungan kekerabatan</a:t>
            </a:r>
          </a:p>
          <a:p>
            <a:pPr>
              <a:lnSpc>
                <a:spcPct val="90000"/>
              </a:lnSpc>
              <a:buFontTx/>
              <a:buNone/>
            </a:pPr>
            <a:r>
              <a:rPr lang="en-US" sz="2400" smtClean="0"/>
              <a:t>4.	</a:t>
            </a:r>
            <a:r>
              <a:rPr lang="id-ID" sz="2400" smtClean="0"/>
              <a:t>Keanggotaan dalam kelompok tertentu seperti kasta dan kelas.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28600" y="304800"/>
            <a:ext cx="8458200" cy="6324600"/>
          </a:xfrm>
        </p:spPr>
        <p:txBody>
          <a:bodyPr/>
          <a:lstStyle/>
          <a:p>
            <a:pPr>
              <a:lnSpc>
                <a:spcPct val="80000"/>
              </a:lnSpc>
              <a:buFontTx/>
              <a:buNone/>
            </a:pPr>
            <a:r>
              <a:rPr lang="en-US" sz="2000" b="1" smtClean="0"/>
              <a:t>	</a:t>
            </a:r>
            <a:r>
              <a:rPr lang="id-ID" sz="2000" b="1" u="sng" smtClean="0"/>
              <a:t>Ad, 1. Stratifikasi usia.</a:t>
            </a:r>
            <a:endParaRPr lang="id-ID" sz="2000" smtClean="0"/>
          </a:p>
          <a:p>
            <a:pPr>
              <a:lnSpc>
                <a:spcPct val="80000"/>
              </a:lnSpc>
              <a:buFontTx/>
              <a:buNone/>
            </a:pPr>
            <a:r>
              <a:rPr lang="en-US" sz="2000" smtClean="0"/>
              <a:t>	</a:t>
            </a:r>
            <a:r>
              <a:rPr lang="id-ID" sz="2000" smtClean="0"/>
              <a:t>Stratifikasi yang membedakan warga masyarakat berdasarkan usia seseorang.</a:t>
            </a:r>
            <a:endParaRPr lang="en-US" sz="2000" smtClean="0"/>
          </a:p>
          <a:p>
            <a:pPr>
              <a:lnSpc>
                <a:spcPct val="80000"/>
              </a:lnSpc>
            </a:pPr>
            <a:endParaRPr lang="id-ID" sz="2000" smtClean="0"/>
          </a:p>
          <a:p>
            <a:pPr>
              <a:lnSpc>
                <a:spcPct val="80000"/>
              </a:lnSpc>
            </a:pPr>
            <a:r>
              <a:rPr lang="id-ID" sz="2000" smtClean="0"/>
              <a:t>Anggota masyarakat yang berusia lebih muda mempunyai hak dan kewajiban yang berbeda dengan anggota masyarakat yang lebih tua.</a:t>
            </a:r>
            <a:endParaRPr lang="en-US" sz="2000" smtClean="0"/>
          </a:p>
          <a:p>
            <a:pPr>
              <a:lnSpc>
                <a:spcPct val="80000"/>
              </a:lnSpc>
            </a:pPr>
            <a:endParaRPr lang="id-ID" sz="2000" smtClean="0"/>
          </a:p>
          <a:p>
            <a:pPr>
              <a:lnSpc>
                <a:spcPct val="80000"/>
              </a:lnSpc>
            </a:pPr>
            <a:r>
              <a:rPr lang="id-ID" sz="2000" smtClean="0"/>
              <a:t>Dalam hukum adat suatu masyarakat tertentu anak sulung mempunyai kewenangan lebih besar daripada adik-adiknya, bisa juga memperoleh prioritas dalam pewarisan harta atau kekuasaan.</a:t>
            </a:r>
            <a:endParaRPr lang="en-US" sz="2000" smtClean="0"/>
          </a:p>
          <a:p>
            <a:pPr>
              <a:lnSpc>
                <a:spcPct val="80000"/>
              </a:lnSpc>
              <a:buFontTx/>
              <a:buNone/>
            </a:pPr>
            <a:endParaRPr lang="id-ID" sz="2000" smtClean="0"/>
          </a:p>
          <a:p>
            <a:pPr>
              <a:lnSpc>
                <a:spcPct val="80000"/>
              </a:lnSpc>
              <a:buFontTx/>
              <a:buNone/>
            </a:pPr>
            <a:r>
              <a:rPr lang="en-US" sz="2000" smtClean="0"/>
              <a:t>	</a:t>
            </a:r>
            <a:r>
              <a:rPr lang="id-ID" sz="2000" smtClean="0"/>
              <a:t>Contoh:</a:t>
            </a:r>
          </a:p>
          <a:p>
            <a:pPr>
              <a:lnSpc>
                <a:spcPct val="80000"/>
              </a:lnSpc>
            </a:pPr>
            <a:r>
              <a:rPr lang="id-ID" sz="2000" smtClean="0"/>
              <a:t>Elizabeth, putri sulung dari George, Raja Inggris, mewarisi tahta kerajaan Inggris tatkala ayahnya meninggal dunia pada tahun 1952.</a:t>
            </a:r>
            <a:endParaRPr lang="en-US" sz="2000" smtClean="0"/>
          </a:p>
          <a:p>
            <a:pPr>
              <a:lnSpc>
                <a:spcPct val="80000"/>
              </a:lnSpc>
            </a:pPr>
            <a:endParaRPr lang="id-ID" sz="2000" smtClean="0"/>
          </a:p>
          <a:p>
            <a:pPr>
              <a:lnSpc>
                <a:spcPct val="80000"/>
              </a:lnSpc>
            </a:pPr>
            <a:r>
              <a:rPr lang="id-ID" sz="2000" smtClean="0"/>
              <a:t>Kaisar Jepang, Hirohito, mewarisi tahtanya pada putra sulungnya, Akihito.</a:t>
            </a:r>
            <a:endParaRPr lang="en-US" sz="2000" smtClean="0"/>
          </a:p>
          <a:p>
            <a:pPr>
              <a:lnSpc>
                <a:spcPct val="80000"/>
              </a:lnSpc>
            </a:pPr>
            <a:endParaRPr lang="id-ID" sz="2000" smtClean="0"/>
          </a:p>
          <a:p>
            <a:pPr>
              <a:lnSpc>
                <a:spcPct val="80000"/>
              </a:lnSpc>
            </a:pPr>
            <a:r>
              <a:rPr lang="id-ID" sz="2000" smtClean="0"/>
              <a:t>Ratu Wilhelmina dari Belanda mewarisi tahtanya pada Ratu Juliana dari Belanda dan saat meninggal ia mewarisi tahtanya pada putri sulungnya, Beatrix.</a:t>
            </a:r>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8600" y="228600"/>
            <a:ext cx="8229600" cy="4525963"/>
          </a:xfrm>
        </p:spPr>
        <p:txBody>
          <a:bodyPr/>
          <a:lstStyle/>
          <a:p>
            <a:pPr>
              <a:lnSpc>
                <a:spcPct val="90000"/>
              </a:lnSpc>
            </a:pPr>
            <a:r>
              <a:rPr lang="id-ID" sz="2400" b="1" u="sng" smtClean="0"/>
              <a:t>Ad. 2. Stratifikasi jenis kelamin</a:t>
            </a:r>
            <a:endParaRPr lang="id-ID" sz="2400" b="1" smtClean="0"/>
          </a:p>
          <a:p>
            <a:pPr>
              <a:lnSpc>
                <a:spcPct val="90000"/>
              </a:lnSpc>
            </a:pPr>
            <a:r>
              <a:rPr lang="id-ID" sz="2400" smtClean="0"/>
              <a:t>Stratifikasi yang membedakan warga masyarakat berdasarkan jenis kelamin seseorang.</a:t>
            </a:r>
            <a:endParaRPr lang="en-US" sz="2400" smtClean="0"/>
          </a:p>
          <a:p>
            <a:pPr>
              <a:lnSpc>
                <a:spcPct val="90000"/>
              </a:lnSpc>
            </a:pPr>
            <a:endParaRPr lang="id-ID" sz="2400" smtClean="0"/>
          </a:p>
          <a:p>
            <a:pPr>
              <a:lnSpc>
                <a:spcPct val="90000"/>
              </a:lnSpc>
            </a:pPr>
            <a:r>
              <a:rPr lang="id-ID" sz="2400" smtClean="0"/>
              <a:t>Sejak dilahirkan pria dan wanita memperoleh hak dan kewajiban yang berbeda. Dalam banyak masyarakat status pria lebih tinggi dari wanita. Partisipasi wanita dalam dunia kerja relatif terbatas dibandingkan dengan pria bekerja.</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304800"/>
            <a:ext cx="8686800" cy="4525963"/>
          </a:xfrm>
        </p:spPr>
        <p:txBody>
          <a:bodyPr/>
          <a:lstStyle/>
          <a:p>
            <a:pPr>
              <a:lnSpc>
                <a:spcPct val="80000"/>
              </a:lnSpc>
              <a:buFontTx/>
              <a:buNone/>
            </a:pPr>
            <a:r>
              <a:rPr lang="id-ID" sz="2400" b="1" u="sng" smtClean="0"/>
              <a:t>Ad.3. Stratifikasi berdasarkan hubungan kekerabatan</a:t>
            </a:r>
            <a:endParaRPr lang="id-ID" sz="2400" b="1" smtClean="0"/>
          </a:p>
          <a:p>
            <a:pPr>
              <a:lnSpc>
                <a:spcPct val="80000"/>
              </a:lnSpc>
            </a:pPr>
            <a:r>
              <a:rPr lang="id-ID" sz="2400" smtClean="0"/>
              <a:t>Status yang didapatkan individu karena memiliki hubungan dengan individu tertentu yang menduduki strata tertentu.</a:t>
            </a:r>
            <a:endParaRPr lang="en-US" sz="2400" smtClean="0"/>
          </a:p>
          <a:p>
            <a:pPr>
              <a:lnSpc>
                <a:spcPct val="80000"/>
              </a:lnSpc>
              <a:buFontTx/>
              <a:buNone/>
            </a:pPr>
            <a:endParaRPr lang="id-ID" sz="2400" smtClean="0"/>
          </a:p>
          <a:p>
            <a:pPr>
              <a:lnSpc>
                <a:spcPct val="80000"/>
              </a:lnSpc>
              <a:buFontTx/>
              <a:buNone/>
            </a:pPr>
            <a:r>
              <a:rPr lang="id-ID" sz="2400" smtClean="0"/>
              <a:t>Contohnya:</a:t>
            </a:r>
          </a:p>
          <a:p>
            <a:pPr>
              <a:lnSpc>
                <a:spcPct val="80000"/>
              </a:lnSpc>
            </a:pPr>
            <a:r>
              <a:rPr lang="id-ID" sz="2400" smtClean="0"/>
              <a:t>Corazon Aquino, yang terpilih menjadi Presiden setelah suaminya wafat.</a:t>
            </a:r>
            <a:endParaRPr lang="en-US" sz="2400" smtClean="0"/>
          </a:p>
          <a:p>
            <a:pPr>
              <a:lnSpc>
                <a:spcPct val="80000"/>
              </a:lnSpc>
            </a:pPr>
            <a:endParaRPr lang="id-ID" sz="2400" smtClean="0"/>
          </a:p>
          <a:p>
            <a:pPr>
              <a:lnSpc>
                <a:spcPct val="80000"/>
              </a:lnSpc>
            </a:pPr>
            <a:r>
              <a:rPr lang="id-ID" sz="2400" smtClean="0"/>
              <a:t>Megawati Soerkarno Putri, yang tepilih menjadi Presiden setelah ayahnya wafat.</a:t>
            </a:r>
            <a:endParaRPr lang="en-US" sz="2400" smtClean="0"/>
          </a:p>
          <a:p>
            <a:pPr>
              <a:lnSpc>
                <a:spcPct val="80000"/>
              </a:lnSpc>
            </a:pPr>
            <a:endParaRPr lang="id-ID" sz="2400" smtClean="0"/>
          </a:p>
          <a:p>
            <a:pPr>
              <a:lnSpc>
                <a:spcPct val="80000"/>
              </a:lnSpc>
            </a:pPr>
            <a:r>
              <a:rPr lang="id-ID" sz="2400" smtClean="0"/>
              <a:t>Benazir Bhutto yang menjadi Perdana Mentri Pakistan, setelah ayahnya Zulfikar Ali Bhutto dihukum mati.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8" end="8"/>
                                            </p:txEl>
                                          </p:spTgt>
                                        </p:tgtEl>
                                        <p:attrNameLst>
                                          <p:attrName>style.visibility</p:attrName>
                                        </p:attrNameLst>
                                      </p:cBhvr>
                                      <p:to>
                                        <p:strVal val="visible"/>
                                      </p:to>
                                    </p:set>
                                    <p:anim calcmode="lin" valueType="num">
                                      <p:cBhvr additive="base">
                                        <p:cTn id="37"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TotalTime>
  <Words>809</Words>
  <Application>Microsoft Office PowerPoint</Application>
  <PresentationFormat>On-screen Show (4:3)</PresentationFormat>
  <Paragraphs>172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BAB 09 MOBILITAS  SOSIAL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PALANG MERAH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MOBILITAS  SOSIAL</dc:title>
  <dc:creator>HENRY</dc:creator>
  <cp:lastModifiedBy>anin</cp:lastModifiedBy>
  <cp:revision>13</cp:revision>
  <dcterms:created xsi:type="dcterms:W3CDTF">2007-01-26T16:34:06Z</dcterms:created>
  <dcterms:modified xsi:type="dcterms:W3CDTF">2014-06-18T06:59:13Z</dcterms:modified>
</cp:coreProperties>
</file>