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0" r:id="rId5"/>
    <p:sldId id="268" r:id="rId6"/>
    <p:sldId id="263" r:id="rId7"/>
    <p:sldId id="264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15FC8-593E-4C5D-A7AA-731A5308E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B73CA-5BAC-4227-A4D3-4E6DB4C592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7CB25-42E9-47FB-B7F9-CA9C6744CB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5CFC14-8CE6-4577-8040-436DA8284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C0438-FED4-40B7-B726-18C51A8DEF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6F679-893C-4AD5-BFB9-6E7D798D66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F2E42-D22F-40F9-847F-1609662FC0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273EA-0167-4435-B560-B8A94D1860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DA5FE-1E31-463C-B26D-ADA608F9A7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88A0DE-26B3-4F34-ACA2-A9AF87B60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08B9E-FC32-473E-962C-0D017FB3FA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8B7FE44-BA0E-4C4D-B344-472546D72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>
          <a:xfrm>
            <a:off x="428625" y="2286000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smtClean="0"/>
              <a:t>BAB 08</a:t>
            </a:r>
            <a:br>
              <a:rPr lang="en-US" sz="3200" b="1" smtClean="0"/>
            </a:br>
            <a:r>
              <a:rPr lang="id-ID" sz="3200" b="1" smtClean="0"/>
              <a:t>KEKUASAAN  DAN WEWENANG</a:t>
            </a:r>
            <a:endParaRPr lang="en-US" sz="32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357188"/>
            <a:ext cx="8229600" cy="62150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	Krisis Legitimasi adalah memudarnya pengakuan dan dukungan masyarakat pada pemimpin. Hal ini umumnya terjadi pada masa transisi. Menurut Lucyan Pye, krisis legitimasi dapat terjadi karena:</a:t>
            </a:r>
          </a:p>
          <a:p>
            <a:pPr eaLnBrk="1" hangingPunct="1">
              <a:buFontTx/>
              <a:buNone/>
            </a:pPr>
            <a:r>
              <a:rPr lang="en-US" sz="2400" smtClean="0"/>
              <a:t>1.  Kewenangan beralih pada kewenangan yang lain.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2.  Persaingan yang sangat tajam dan tidak sehat dan tidak disalurkan melalui prosedur yang seharusnya sehingga terjadi perpecahan.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3.  Pemerintah tidak mampu memenuhi janji sehingga menimbulkan kekecewaan dan keresahan dikalangan masyarakat.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	Dalam prakteknya, penyebab krisis legitimasi meliputi multi faktor, bila pemetrintah tidak tanggap, maka akan berakibat fatal pada kehidupan bermasyarakat bernegara.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d-ID" sz="2400" b="1" smtClean="0"/>
              <a:t>Beda kekuasaan</a:t>
            </a:r>
            <a:r>
              <a:rPr lang="en-US" sz="2400" b="1" smtClean="0"/>
              <a:t>,</a:t>
            </a:r>
            <a:r>
              <a:rPr lang="id-ID" sz="2400" b="1" smtClean="0"/>
              <a:t> wewenang</a:t>
            </a:r>
            <a:r>
              <a:rPr lang="en-US" sz="2400" b="1" smtClean="0"/>
              <a:t>, dan legitimasi:</a:t>
            </a:r>
            <a:endParaRPr lang="en-US" sz="2400" smtClean="0"/>
          </a:p>
          <a:p>
            <a:pPr eaLnBrk="1" hangingPunct="1"/>
            <a:r>
              <a:rPr lang="id-ID" sz="2400" smtClean="0"/>
              <a:t>Setiap kemampuan utk mempengaruhi pihak lain dpt dinamakan kekuasaan, sedangkan wewenang adl kekuasaan yg ada pd seseorg / kelompok, yg memp. dukungan / mendpt pengakuan dari masy.</a:t>
            </a: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 </a:t>
            </a:r>
          </a:p>
          <a:p>
            <a:pPr eaLnBrk="1" hangingPunct="1"/>
            <a:r>
              <a:rPr lang="en-US" sz="2400" smtClean="0"/>
              <a:t>Kekuasaan diartikan sebagai kemampuan untuk menggunakan sumber-sumber yang mempengaruhi proses politik, sedangkan kewenangan merupakan hak untuk memerintah, adapun legitimasi adalah penerimaan dan pengakuan masyarakat terhadap hak untuk memerintah tersebut.</a:t>
            </a:r>
          </a:p>
          <a:p>
            <a:pPr eaLnBrk="1" hangingPunct="1"/>
            <a:endParaRPr lang="en-US" sz="24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333375"/>
            <a:ext cx="828040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b="1" u="sng" smtClean="0"/>
              <a:t>KEKUASAAN (</a:t>
            </a:r>
            <a:r>
              <a:rPr lang="id-ID" sz="2000" b="1" i="1" u="sng" smtClean="0"/>
              <a:t>Power</a:t>
            </a:r>
            <a:r>
              <a:rPr lang="id-ID" sz="2000" b="1" u="sng" smtClean="0"/>
              <a:t>)</a:t>
            </a:r>
            <a:endParaRPr lang="id-ID" sz="2000" smtClean="0"/>
          </a:p>
          <a:p>
            <a:pPr eaLnBrk="1" hangingPunct="1">
              <a:lnSpc>
                <a:spcPct val="80000"/>
              </a:lnSpc>
            </a:pPr>
            <a:r>
              <a:rPr lang="en-US" sz="2000" smtClean="0"/>
              <a:t>Dalam pembicaraan umum, kekuasaan dapat berarti kekuasaan golongan, kekuasaan raja, kekuasaan pejabat negara. Sehingga tidak salah bila dikatakan kekuasaan adalah k</a:t>
            </a:r>
            <a:r>
              <a:rPr lang="id-ID" sz="2000" smtClean="0"/>
              <a:t>emampuan untuk mempengaruhi pihak lain menurut kehendak yang ada pada pemegang kekuasaan tersebut.</a:t>
            </a:r>
            <a:endParaRPr lang="en-US" sz="20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id-ID" sz="200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id-ID" sz="2000" smtClean="0"/>
              <a:t>Robert Mac Iver mengatakan bahwa Kekuasaan adalah kemampuan untuk mengendalikan tingkah laku orang lain baik secara langsung dg jln memberi perintah / dg tdk langsung dg jln menggunakan semua alat &amp; cara yg tersedia.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id-ID" sz="2000" smtClean="0"/>
          </a:p>
          <a:p>
            <a:pPr eaLnBrk="1" hangingPunct="1">
              <a:lnSpc>
                <a:spcPct val="80000"/>
              </a:lnSpc>
            </a:pPr>
            <a:r>
              <a:rPr lang="id-ID" sz="2000" smtClean="0"/>
              <a:t>Kekuasaan biasanya berbentuk hubungan, ada yg memerintah &amp; ada yg diperintah. Manusia berlaku sbg subyek sekaligus obyek dari kekuasaan. Contohnya Presiden, ia membuat UU (subyek dari kekuasaan) tp juga harus tunduk pd UU (obyek dari kekuasaan).</a:t>
            </a:r>
            <a:endParaRPr lang="en-US" sz="2000" smtClean="0"/>
          </a:p>
          <a:p>
            <a:pPr eaLnBrk="1" hangingPunct="1">
              <a:lnSpc>
                <a:spcPct val="80000"/>
              </a:lnSpc>
            </a:pPr>
            <a:endParaRPr lang="id-ID" sz="2000" smtClean="0"/>
          </a:p>
          <a:p>
            <a:pPr eaLnBrk="1" hangingPunct="1">
              <a:lnSpc>
                <a:spcPct val="80000"/>
              </a:lnSpc>
            </a:pPr>
            <a:r>
              <a:rPr lang="id-ID" sz="2000" smtClean="0"/>
              <a:t>Kekuasaan tertinggi berada pd organisasi yg dinamakan “Negara.” Secara formal negara mempunya hak utk melaksanakan kekuasaan tertinggi, kalau perlu dg paksaan</a:t>
            </a:r>
            <a:r>
              <a:rPr lang="en-US" sz="20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	Kekuasaan dapat dikatakan melekat pada jabatan ataupun pada diri orang tersebut, penjelasannya adalah sebagai berikut: 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1.  Position Power</a:t>
            </a:r>
            <a:r>
              <a:rPr lang="en-US" sz="2400" smtClean="0"/>
              <a:t>, kekuasaan yang melekat pada posisi seseorang dalam sebuah organisasi.</a:t>
            </a:r>
          </a:p>
          <a:p>
            <a:pPr eaLnBrk="1" hangingPunct="1">
              <a:buFontTx/>
              <a:buNone/>
            </a:pPr>
            <a:r>
              <a:rPr lang="en-US" sz="2400" i="1" smtClean="0"/>
              <a:t>2.  Personal Power</a:t>
            </a:r>
            <a:r>
              <a:rPr lang="en-US" sz="2400" smtClean="0"/>
              <a:t>, kekuasaan yang berada pada pribadi orang tersebut sebagai hubungan sosialnya.</a:t>
            </a:r>
          </a:p>
          <a:p>
            <a:pPr eaLnBrk="1" hangingPunct="1">
              <a:buFontTx/>
              <a:buNone/>
            </a:pPr>
            <a:r>
              <a:rPr lang="en-US" sz="2400" b="1" smtClean="0"/>
              <a:t> </a:t>
            </a: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French &amp; Raven mengatakan bahwa ada lima jenis kekuasaan:</a:t>
            </a:r>
          </a:p>
          <a:p>
            <a:pPr eaLnBrk="1" hangingPunct="1">
              <a:buFontTx/>
              <a:buNone/>
            </a:pPr>
            <a:r>
              <a:rPr lang="en-US" sz="2400" smtClean="0"/>
              <a:t>1.  Kekuasaan memberi penghargaan.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2.  Kekuasaan yang memaksa</a:t>
            </a:r>
          </a:p>
          <a:p>
            <a:pPr eaLnBrk="1" hangingPunct="1">
              <a:buFontTx/>
              <a:buNone/>
            </a:pPr>
            <a:r>
              <a:rPr lang="en-US" sz="2400" smtClean="0"/>
              <a:t>3.  Kekuasaan yang sah.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4.  Kekuasaan memberi referensi.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5.  Kekuasaan ahli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42350" cy="6408738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id-ID" sz="2400" b="1" smtClean="0"/>
              <a:t>Sumber kekuasaan bila dikaitkan </a:t>
            </a:r>
            <a:r>
              <a:rPr lang="en-US" sz="2400" b="1" smtClean="0"/>
              <a:t>dg </a:t>
            </a:r>
            <a:r>
              <a:rPr lang="id-ID" sz="2400" b="1" smtClean="0"/>
              <a:t>kegunaan, maka sbb:</a:t>
            </a:r>
            <a:endParaRPr lang="en-US" sz="2400" b="1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smtClean="0"/>
              <a:t>Militer &amp; Polisi </a:t>
            </a:r>
            <a:r>
              <a:rPr lang="id-ID" sz="2400" smtClean="0">
                <a:sym typeface="Wingdings" pitchFamily="2" charset="2"/>
              </a:rPr>
              <a:t></a:t>
            </a:r>
            <a:r>
              <a:rPr lang="id-ID" sz="2400" smtClean="0"/>
              <a:t> utk mengendalikan kekerasan dan kriminal</a:t>
            </a:r>
            <a:endParaRPr lang="en-US" sz="24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E</a:t>
            </a:r>
            <a:r>
              <a:rPr lang="id-ID" sz="2400" smtClean="0"/>
              <a:t>konomi </a:t>
            </a:r>
            <a:r>
              <a:rPr lang="id-ID" sz="2400" smtClean="0">
                <a:sym typeface="Wingdings" pitchFamily="2" charset="2"/>
              </a:rPr>
              <a:t></a:t>
            </a:r>
            <a:r>
              <a:rPr lang="id-ID" sz="2400" smtClean="0"/>
              <a:t> utk mengendalikan tanah, buruh, kekayaan &amp; produksi</a:t>
            </a:r>
            <a:endParaRPr lang="en-US" sz="24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P</a:t>
            </a:r>
            <a:r>
              <a:rPr lang="id-ID" sz="2400" smtClean="0"/>
              <a:t>olitik </a:t>
            </a:r>
            <a:r>
              <a:rPr lang="id-ID" sz="2400" smtClean="0">
                <a:sym typeface="Wingdings" pitchFamily="2" charset="2"/>
              </a:rPr>
              <a:t></a:t>
            </a:r>
            <a:r>
              <a:rPr lang="id-ID" sz="2400" smtClean="0"/>
              <a:t> utk pengambilan keputusan</a:t>
            </a:r>
            <a:endParaRPr lang="en-US" sz="24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H</a:t>
            </a:r>
            <a:r>
              <a:rPr lang="id-ID" sz="2400" smtClean="0"/>
              <a:t>ukum </a:t>
            </a:r>
            <a:r>
              <a:rPr lang="id-ID" sz="2400" smtClean="0">
                <a:sym typeface="Wingdings" pitchFamily="2" charset="2"/>
              </a:rPr>
              <a:t></a:t>
            </a:r>
            <a:r>
              <a:rPr lang="id-ID" sz="2400" smtClean="0"/>
              <a:t> utk mempertahankan, mengubah, &amp; melancarkan interaksi</a:t>
            </a:r>
            <a:endParaRPr lang="en-US" sz="24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T</a:t>
            </a:r>
            <a:r>
              <a:rPr lang="id-ID" sz="2400" smtClean="0"/>
              <a:t>radisi </a:t>
            </a:r>
            <a:r>
              <a:rPr lang="id-ID" sz="2400" smtClean="0">
                <a:sym typeface="Wingdings" pitchFamily="2" charset="2"/>
              </a:rPr>
              <a:t></a:t>
            </a:r>
            <a:r>
              <a:rPr lang="id-ID" sz="2400" smtClean="0"/>
              <a:t> utk mempertahankan sistem kepercayaan / nilai-nilai</a:t>
            </a:r>
            <a:r>
              <a:rPr lang="en-US" sz="240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smtClean="0"/>
              <a:t>Sumber – sumber kekuasaan meliputi: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Sarana Paksaan Fisik.	5. Keahlian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Hukum normatif		6. Status sosial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Harta kekayaan		7. Popularitas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400" smtClean="0"/>
              <a:t>Jabatan				8. Massa yg terorganisir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smtClean="0"/>
              <a:t>Mac Iver mengemukakan tiga pola sistem pelapisan kekuasaan atau piramida kekuasaan, dimana posisi budak berada di posisi paling rendah dan posisi raja berada diposisi paling tinggi. Skemanya adalah sebagai berikut:</a:t>
            </a:r>
          </a:p>
          <a:p>
            <a:pPr eaLnBrk="1" hangingPunct="1">
              <a:defRPr/>
            </a:pPr>
            <a:r>
              <a:rPr lang="en-US" sz="2000" smtClean="0"/>
              <a:t>Budak </a:t>
            </a:r>
            <a:r>
              <a:rPr lang="en-US" sz="2000" smtClean="0">
                <a:sym typeface="Wingdings"/>
              </a:rPr>
              <a:t></a:t>
            </a:r>
            <a:r>
              <a:rPr lang="en-US" sz="2000" smtClean="0"/>
              <a:t> Petani &amp; buruh</a:t>
            </a:r>
            <a:r>
              <a:rPr lang="en-US" sz="2000" smtClean="0">
                <a:sym typeface="Wingdings"/>
              </a:rPr>
              <a:t></a:t>
            </a:r>
            <a:r>
              <a:rPr lang="en-US" sz="2000" smtClean="0"/>
              <a:t> Tukang &amp; Pelayan </a:t>
            </a:r>
            <a:r>
              <a:rPr lang="en-US" sz="2000" smtClean="0">
                <a:sym typeface="Wingdings"/>
              </a:rPr>
              <a:t></a:t>
            </a:r>
            <a:r>
              <a:rPr lang="en-US" sz="2000" smtClean="0"/>
              <a:t> Pegawai Pemerintah / Karyawan </a:t>
            </a:r>
            <a:r>
              <a:rPr lang="en-US" sz="2000" smtClean="0">
                <a:sym typeface="Wingdings"/>
              </a:rPr>
              <a:t></a:t>
            </a:r>
            <a:r>
              <a:rPr lang="en-US" sz="2000" smtClean="0"/>
              <a:t> Bangsawan </a:t>
            </a:r>
            <a:r>
              <a:rPr lang="en-US" sz="2000" smtClean="0">
                <a:sym typeface="Wingdings"/>
              </a:rPr>
              <a:t></a:t>
            </a:r>
            <a:r>
              <a:rPr lang="en-US" sz="2000" smtClean="0"/>
              <a:t> Raja.</a:t>
            </a:r>
          </a:p>
          <a:p>
            <a:pPr eaLnBrk="1" hangingPunct="1">
              <a:defRPr/>
            </a:pPr>
            <a:endParaRPr lang="en-US" sz="2000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id-ID" sz="2000" b="1" smtClean="0"/>
              <a:t>Pola Pelapisan Kekuasaan:</a:t>
            </a:r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r>
              <a:rPr lang="id-ID" sz="2000" b="1" smtClean="0"/>
              <a:t>Tipe Kasta</a:t>
            </a:r>
            <a:r>
              <a:rPr lang="id-ID" sz="2000" smtClean="0"/>
              <a:t>, adl sistem lapisan kekuasaan dg grs pemisah yg tegas &amp; kaku. Sistem ini dijumpai pd masy berkasta.</a:t>
            </a:r>
            <a:endParaRPr lang="en-US" sz="20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/>
              <a:defRPr/>
            </a:pPr>
            <a:endParaRPr lang="id-ID" sz="2000" b="1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 startAt="2"/>
              <a:defRPr/>
            </a:pPr>
            <a:r>
              <a:rPr lang="id-ID" sz="2000" b="1" smtClean="0"/>
              <a:t>Tipe Oligarkis</a:t>
            </a:r>
            <a:r>
              <a:rPr lang="id-ID" sz="2000" smtClean="0"/>
              <a:t>, adl sistem pelapisan dg dsr pembedaan kelas-kelas sosial yg ditentukan oleh kebudayaan masy &amp; kesempatan yg diberikan kpd para warga utk memperoleh kekuasaan tertentu. Sistem ini dijumpai pd masy feodal yg telah berkembang.</a:t>
            </a:r>
            <a:endParaRPr lang="en-US" sz="2000" smtClean="0"/>
          </a:p>
          <a:p>
            <a:pPr marL="533400" indent="-533400" eaLnBrk="1" hangingPunct="1">
              <a:lnSpc>
                <a:spcPct val="90000"/>
              </a:lnSpc>
              <a:buFontTx/>
              <a:buAutoNum type="arabicPeriod" startAt="2"/>
              <a:defRPr/>
            </a:pPr>
            <a:endParaRPr lang="id-ID" sz="2000" b="1" smtClean="0"/>
          </a:p>
          <a:p>
            <a:pPr marL="533400" indent="-5334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000" b="1" smtClean="0"/>
              <a:t>3.	</a:t>
            </a:r>
            <a:r>
              <a:rPr lang="id-ID" sz="2000" b="1" smtClean="0"/>
              <a:t>Tipe Demokratis</a:t>
            </a:r>
            <a:r>
              <a:rPr lang="id-ID" sz="2000" smtClean="0"/>
              <a:t>, adl sistem pelapisan yg menunjukkan kenyataan akan adanya grs pemisah yg sifatnya </a:t>
            </a:r>
            <a:r>
              <a:rPr lang="id-ID" sz="2000" i="1" smtClean="0"/>
              <a:t>mobile</a:t>
            </a:r>
            <a:r>
              <a:rPr lang="id-ID" sz="2000" smtClean="0"/>
              <a:t>. Kelahiran tdk menentukan, yg terpenting adl kemampuan &amp; kadang-kadang juga keberuntungan</a:t>
            </a:r>
            <a:endParaRPr lang="en-US" sz="20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713788" cy="640873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b="1" u="sng" smtClean="0"/>
              <a:t>WEWENANG (</a:t>
            </a:r>
            <a:r>
              <a:rPr lang="id-ID" sz="2400" b="1" i="1" u="sng" smtClean="0"/>
              <a:t>AUTHORITY / LEGALIZED POWER</a:t>
            </a:r>
            <a:r>
              <a:rPr lang="id-ID" sz="2400" b="1" u="sng" smtClean="0"/>
              <a:t>)</a:t>
            </a:r>
            <a:endParaRPr lang="id-ID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	</a:t>
            </a:r>
            <a:r>
              <a:rPr lang="id-ID" sz="2400" smtClean="0"/>
              <a:t>Hak yg telah ditetapkan dlm tata tertib sosial utk menetapkan kebijaksanaan, menentukan keputusan, &amp; utk menyelesaikan pertentangan. Seseorang yg mempunyai wewenang bertindak sbg org yg memimpin / membimbing org banyak</a:t>
            </a:r>
            <a:endParaRPr lang="id-ID" sz="2400" b="1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b="1" u="sng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id-ID" sz="2400" b="1" u="sng" smtClean="0"/>
              <a:t>Bentuk-bentuk wewenang:</a:t>
            </a:r>
            <a:endParaRPr lang="id-ID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1.	</a:t>
            </a:r>
            <a:r>
              <a:rPr lang="id-ID" sz="2400" b="1" smtClean="0"/>
              <a:t>Wewenang Kharismatik</a:t>
            </a:r>
            <a:r>
              <a:rPr lang="id-ID" sz="2400" smtClean="0"/>
              <a:t> = wewenang ini didasarkan pd kemampuan khusus / wahyu yg ada pd diri seseorang.</a:t>
            </a:r>
            <a:endParaRPr lang="id-ID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2.	</a:t>
            </a:r>
            <a:r>
              <a:rPr lang="id-ID" sz="2400" b="1" smtClean="0"/>
              <a:t>Wewenang Tradisional</a:t>
            </a:r>
            <a:r>
              <a:rPr lang="id-ID" sz="2400" smtClean="0"/>
              <a:t> = wewenang yg dimiliki oleh orang-orang yg menjadi anggota kelompok bkn krn mrk memp. kemampuan khusus. Hub. kekeluargaan memp. peranan penting dlm hal ini.</a:t>
            </a:r>
            <a:endParaRPr lang="id-ID" sz="24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b="1" smtClean="0"/>
              <a:t>3.	</a:t>
            </a:r>
            <a:r>
              <a:rPr lang="id-ID" sz="2400" b="1" smtClean="0"/>
              <a:t>Wewenang Rasional / Legal</a:t>
            </a:r>
            <a:r>
              <a:rPr lang="id-ID" sz="2400" smtClean="0"/>
              <a:t> = wewenang yg disandarkan pd sistem hukum. Jd hrs dilihat sistim hukumnya bersandar pd agama, tradisi / lainnya.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8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8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8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8" presetClass="entr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  <p:bldP spid="1024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8913"/>
            <a:ext cx="8785225" cy="6480175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 startAt="4"/>
            </a:pPr>
            <a:r>
              <a:rPr lang="id-ID" sz="2400" b="1" smtClean="0"/>
              <a:t>Wewenang Resmi</a:t>
            </a:r>
            <a:r>
              <a:rPr lang="id-ID" sz="2400" smtClean="0"/>
              <a:t> = wewenang yg ada pd kelompok besar yg memerlukan aturan tata tertib yg tegas &amp; bersifat tetap. Krn anggotanya banyak maka hak serta kewajiban anggota, kedudukan &amp; peran anggota, ditentukan dg tegas.</a:t>
            </a:r>
            <a:endParaRPr lang="en-US" sz="24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4"/>
            </a:pPr>
            <a:endParaRPr lang="id-ID" sz="2400" b="1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5"/>
            </a:pPr>
            <a:r>
              <a:rPr lang="id-ID" sz="2400" b="1" smtClean="0"/>
              <a:t>Wewenang Tidak Resmi</a:t>
            </a:r>
            <a:r>
              <a:rPr lang="id-ID" sz="2400" smtClean="0"/>
              <a:t> = wewenang yg ada dlm kel.kecil, disebut tdk resmi krn bersifat spontan.</a:t>
            </a:r>
            <a:endParaRPr lang="en-US" sz="24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5"/>
            </a:pPr>
            <a:endParaRPr lang="id-ID" sz="2400" b="1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6"/>
            </a:pPr>
            <a:r>
              <a:rPr lang="id-ID" sz="2400" b="1" smtClean="0"/>
              <a:t>Wewenang Pribadi</a:t>
            </a:r>
            <a:r>
              <a:rPr lang="id-ID" sz="2400" smtClean="0"/>
              <a:t> = wewenang yg sangat tergantung pd solidaritas anggota. Para individu dianggap lebih banyak memiliki kewajiban dpd hak.</a:t>
            </a:r>
            <a:endParaRPr lang="en-US" sz="24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6"/>
            </a:pPr>
            <a:endParaRPr lang="id-ID" sz="2400" b="1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7"/>
            </a:pPr>
            <a:r>
              <a:rPr lang="id-ID" sz="2400" b="1" smtClean="0"/>
              <a:t>Wewenang Terbatas</a:t>
            </a:r>
            <a:r>
              <a:rPr lang="id-ID" sz="2400" smtClean="0"/>
              <a:t> = wewenang yg tdk mencakup semua sektor / bidang.</a:t>
            </a:r>
            <a:endParaRPr lang="en-US" sz="24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 startAt="7"/>
            </a:pPr>
            <a:endParaRPr lang="id-ID" sz="2400" b="1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1" smtClean="0"/>
              <a:t>8.	</a:t>
            </a:r>
            <a:r>
              <a:rPr lang="id-ID" sz="2400" b="1" smtClean="0"/>
              <a:t>Wewenang Menyeluruh</a:t>
            </a:r>
            <a:r>
              <a:rPr lang="id-ID" sz="2400" smtClean="0"/>
              <a:t> = wewenang yg mencakup semua sektor / bidang.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000" b="1" u="sng" smtClean="0"/>
              <a:t>LEGITIMASI</a:t>
            </a:r>
            <a:endParaRPr lang="en-US" sz="2000" u="sng" smtClean="0"/>
          </a:p>
          <a:p>
            <a:pPr eaLnBrk="1" hangingPunct="1"/>
            <a:r>
              <a:rPr lang="en-US" sz="2000" smtClean="0"/>
              <a:t>Legitimasi adalah penerimaan dan pengakuan masyarakat terhadap hak moral penguasa untuk memerintah, membuat dan melaksanakan keputusan. Legitimasi dalam arti luas adalah dukungan masyarakat terhadap sebuah sistem/aturan/norma. Legitimasi dalam arti sempit adalah dkungan masyarakat terhadap pemerintah yang berwenang,</a:t>
            </a:r>
          </a:p>
          <a:p>
            <a:pPr eaLnBrk="1" hangingPunct="1">
              <a:buFontTx/>
              <a:buNone/>
            </a:pPr>
            <a:endParaRPr lang="en-U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Legitimasi penting karena:</a:t>
            </a:r>
          </a:p>
          <a:p>
            <a:pPr eaLnBrk="1" hangingPunct="1">
              <a:buFontTx/>
              <a:buNone/>
            </a:pPr>
            <a:r>
              <a:rPr lang="en-US" sz="2000" smtClean="0"/>
              <a:t>1.  Legitimasi akan menciptakan kestabilan politik dan kemungkinan-kemungkinan perubahan sosial. Dukungan dan pengakuan masyarakat memudahkan pemerintah mengatasi permasalahan dalam situasi yang sulit.</a:t>
            </a:r>
          </a:p>
          <a:p>
            <a:pPr eaLnBrk="1" hangingPunct="1">
              <a:buFontTx/>
              <a:buNone/>
            </a:pPr>
            <a:r>
              <a:rPr lang="en-US" sz="2000" smtClean="0"/>
              <a:t>2.  Legitimasi akan membuka kesempatan yang semakin luas bagi pemerintah untuk memperluas bidang-bidang kesejahteraan yang hendak ditangani dan pada akhirnya akan meningkatkan kualitas kesejahteraan.</a:t>
            </a:r>
          </a:p>
          <a:p>
            <a:pPr eaLnBrk="1" hangingPunct="1">
              <a:buFontTx/>
              <a:buNone/>
            </a:pPr>
            <a:endParaRPr lang="en-US" sz="20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285750"/>
            <a:ext cx="8229600" cy="58404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/>
              <a:t>Cara mendapatkan legitimasi ada tiga yaitu:</a:t>
            </a:r>
          </a:p>
          <a:p>
            <a:pPr eaLnBrk="1" hangingPunct="1">
              <a:buFontTx/>
              <a:buNone/>
            </a:pPr>
            <a:r>
              <a:rPr lang="en-US" sz="2400" smtClean="0"/>
              <a:t>1. Simbolis, dilakukan dengan memanipulasi kecenderungan moral, emosional, tradisi, dan kepercayaan serta nilai-nilai budaya ke dalam bentuk simbol-simbol yang umumya bersifat ritualistik, sakral, retorik dan mercusuar.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2.  Prosedural, dilakukan dengan cara menyelenggarakan Pemilu untuk menentukan para wakil rakyat, presiden dan wakil presiden.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3. Materiil, dilakukan dengan menjanjikan dan memberikan kesejahteraan materiil pada masyarakat, seperti menjamin tersedianya kebutuhan pokok, fasilitas kesehatan, pendidikan, dll.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656</Words>
  <Application>Microsoft Office PowerPoint</Application>
  <PresentationFormat>On-screen Show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BAB 08 KEKUASAAN  DAN WEWENANG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PALANG MERAH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KEKUASAAN  DAN WEWENANG</dc:title>
  <dc:creator>HENRY</dc:creator>
  <cp:lastModifiedBy>anin</cp:lastModifiedBy>
  <cp:revision>13</cp:revision>
  <dcterms:created xsi:type="dcterms:W3CDTF">2007-01-26T18:28:10Z</dcterms:created>
  <dcterms:modified xsi:type="dcterms:W3CDTF">2014-06-18T06:58:09Z</dcterms:modified>
</cp:coreProperties>
</file>