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327" r:id="rId3"/>
    <p:sldId id="299" r:id="rId4"/>
    <p:sldId id="300" r:id="rId5"/>
    <p:sldId id="301" r:id="rId6"/>
    <p:sldId id="302" r:id="rId7"/>
    <p:sldId id="303" r:id="rId8"/>
    <p:sldId id="304" r:id="rId9"/>
    <p:sldId id="325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9" r:id="rId23"/>
    <p:sldId id="320" r:id="rId24"/>
    <p:sldId id="321" r:id="rId25"/>
    <p:sldId id="322" r:id="rId26"/>
    <p:sldId id="31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69F9-C370-48F4-9341-AD55C19B2623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AAC1B-094C-4190-AC63-86D273290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041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69F9-C370-48F4-9341-AD55C19B2623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AAC1B-094C-4190-AC63-86D273290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2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69F9-C370-48F4-9341-AD55C19B2623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AAC1B-094C-4190-AC63-86D273290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79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360DE8-E6D7-4297-BF33-758316ABA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043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69F9-C370-48F4-9341-AD55C19B2623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AAC1B-094C-4190-AC63-86D273290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271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69F9-C370-48F4-9341-AD55C19B2623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AAC1B-094C-4190-AC63-86D273290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368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69F9-C370-48F4-9341-AD55C19B2623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AAC1B-094C-4190-AC63-86D273290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52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69F9-C370-48F4-9341-AD55C19B2623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AAC1B-094C-4190-AC63-86D2732909A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544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69F9-C370-48F4-9341-AD55C19B2623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AAC1B-094C-4190-AC63-86D2732909A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856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69F9-C370-48F4-9341-AD55C19B2623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AAC1B-094C-4190-AC63-86D273290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33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69F9-C370-48F4-9341-AD55C19B2623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AAC1B-094C-4190-AC63-86D273290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5820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69F9-C370-48F4-9341-AD55C19B2623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AAC1B-094C-4190-AC63-86D273290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494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14369F9-C370-48F4-9341-AD55C19B2623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AAC1B-094C-4190-AC63-86D273290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5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407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5024" y="1444487"/>
            <a:ext cx="9612971" cy="2259037"/>
          </a:xfrm>
        </p:spPr>
        <p:txBody>
          <a:bodyPr>
            <a:noAutofit/>
          </a:bodyPr>
          <a:lstStyle/>
          <a:p>
            <a:pPr algn="ctr"/>
            <a:r>
              <a:rPr lang="id-ID" sz="5400" dirty="0" smtClean="0">
                <a:latin typeface="Arial Rounded MT Bold" panose="020F0704030504030204" pitchFamily="34" charset="0"/>
              </a:rPr>
              <a:t>PENGUKURAN</a:t>
            </a:r>
            <a:r>
              <a:rPr lang="id-ID" sz="5400" dirty="0">
                <a:latin typeface="Arial Rounded MT Bold" panose="020F0704030504030204" pitchFamily="34" charset="0"/>
              </a:rPr>
              <a:t>, </a:t>
            </a:r>
            <a:r>
              <a:rPr lang="en-GB" sz="5400" dirty="0">
                <a:latin typeface="Arial Rounded MT Bold" panose="020F0704030504030204" pitchFamily="34" charset="0"/>
              </a:rPr>
              <a:t>BESARAN DAN SATUAN</a:t>
            </a:r>
            <a:r>
              <a:rPr lang="en-US" sz="5400" dirty="0" smtClean="0">
                <a:latin typeface="Arial Rounded MT Bold" panose="020F0704030504030204" pitchFamily="34" charset="0"/>
              </a:rPr>
              <a:t> </a:t>
            </a:r>
            <a:r>
              <a:rPr lang="en-US" sz="5400" dirty="0">
                <a:latin typeface="Arial Rounded MT Bold" panose="020F0704030504030204" pitchFamily="34" charset="0"/>
              </a:rPr>
              <a:t/>
            </a:r>
            <a:br>
              <a:rPr lang="en-US" sz="5400" dirty="0">
                <a:latin typeface="Arial Rounded MT Bold" panose="020F0704030504030204" pitchFamily="34" charset="0"/>
              </a:rPr>
            </a:br>
            <a:endParaRPr lang="en-US" sz="5400" dirty="0">
              <a:latin typeface="Arial Rounded MT Bold" panose="020F0704030504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1850" y="4552634"/>
            <a:ext cx="10515600" cy="654798"/>
          </a:xfrm>
        </p:spPr>
        <p:txBody>
          <a:bodyPr/>
          <a:lstStyle/>
          <a:p>
            <a:pPr algn="ctr"/>
            <a:r>
              <a:rPr lang="en-US" dirty="0" smtClean="0">
                <a:latin typeface="Arial Rounded MT Bold" panose="020F0704030504030204" pitchFamily="34" charset="0"/>
              </a:rPr>
              <a:t>Ir. LATAR  MUHAMMAD  ARIEF,  MSc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101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9280" y="274638"/>
            <a:ext cx="8211519" cy="825742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 Rounded MT Bold" panose="020F0704030504030204" pitchFamily="34" charset="0"/>
              </a:rPr>
              <a:t>Proses </a:t>
            </a:r>
            <a:r>
              <a:rPr lang="en-US" dirty="0" err="1" smtClean="0">
                <a:latin typeface="Arial Rounded MT Bold" panose="020F0704030504030204" pitchFamily="34" charset="0"/>
              </a:rPr>
              <a:t>Pengukuran</a:t>
            </a:r>
            <a:endParaRPr lang="en-US" dirty="0" smtClean="0">
              <a:latin typeface="Arial Rounded MT Bold" panose="020F070403050403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28420" y="1577884"/>
            <a:ext cx="10776816" cy="3376081"/>
          </a:xfrm>
        </p:spPr>
        <p:txBody>
          <a:bodyPr>
            <a:normAutofit fontScale="92500"/>
          </a:bodyPr>
          <a:lstStyle/>
          <a:p>
            <a:pPr marL="609600" indent="-609600">
              <a:buFontTx/>
              <a:buAutoNum type="arabicPeriod"/>
            </a:pPr>
            <a:r>
              <a:rPr lang="en-US" dirty="0" smtClean="0">
                <a:latin typeface="Arial Rounded MT Bold" panose="020F0704030504030204" pitchFamily="34" charset="0"/>
              </a:rPr>
              <a:t>Proses </a:t>
            </a:r>
            <a:r>
              <a:rPr lang="en-US" dirty="0" err="1" smtClean="0">
                <a:latin typeface="Arial Rounded MT Bold" panose="020F0704030504030204" pitchFamily="34" charset="0"/>
              </a:rPr>
              <a:t>pengukuran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pengulangan</a:t>
            </a:r>
            <a:endParaRPr lang="en-US" dirty="0" smtClean="0">
              <a:latin typeface="Arial Rounded MT Bold" panose="020F0704030504030204" pitchFamily="34" charset="0"/>
            </a:endParaRPr>
          </a:p>
          <a:p>
            <a:pPr marL="609600" indent="-609600">
              <a:buNone/>
            </a:pPr>
            <a:r>
              <a:rPr lang="en-US" dirty="0" smtClean="0">
                <a:latin typeface="Arial Rounded MT Bold" panose="020F0704030504030204" pitchFamily="34" charset="0"/>
              </a:rPr>
              <a:t>     - </a:t>
            </a:r>
            <a:r>
              <a:rPr lang="en-US" dirty="0" err="1" smtClean="0">
                <a:latin typeface="Arial Rounded MT Bold" panose="020F0704030504030204" pitchFamily="34" charset="0"/>
              </a:rPr>
              <a:t>Sejumlah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pengulangan</a:t>
            </a:r>
            <a:r>
              <a:rPr lang="en-US" dirty="0" smtClean="0">
                <a:latin typeface="Arial Rounded MT Bold" panose="020F0704030504030204" pitchFamily="34" charset="0"/>
              </a:rPr>
              <a:t> /</a:t>
            </a:r>
            <a:r>
              <a:rPr lang="en-US" dirty="0" err="1" smtClean="0">
                <a:latin typeface="Arial Rounded MT Bold" panose="020F0704030504030204" pitchFamily="34" charset="0"/>
              </a:rPr>
              <a:t>detik</a:t>
            </a:r>
            <a:r>
              <a:rPr lang="en-US" dirty="0" smtClean="0">
                <a:latin typeface="Arial Rounded MT Bold" panose="020F0704030504030204" pitchFamily="34" charset="0"/>
              </a:rPr>
              <a:t>/</a:t>
            </a:r>
            <a:r>
              <a:rPr lang="en-US" dirty="0" err="1" smtClean="0">
                <a:latin typeface="Arial Rounded MT Bold" panose="020F0704030504030204" pitchFamily="34" charset="0"/>
              </a:rPr>
              <a:t>menit</a:t>
            </a:r>
            <a:r>
              <a:rPr lang="en-US" dirty="0" smtClean="0">
                <a:latin typeface="Arial Rounded MT Bold" panose="020F0704030504030204" pitchFamily="34" charset="0"/>
              </a:rPr>
              <a:t>/jam</a:t>
            </a:r>
          </a:p>
          <a:p>
            <a:pPr marL="609600" indent="-609600">
              <a:buNone/>
            </a:pPr>
            <a:r>
              <a:rPr lang="en-US" dirty="0" smtClean="0">
                <a:latin typeface="Arial Rounded MT Bold" panose="020F0704030504030204" pitchFamily="34" charset="0"/>
              </a:rPr>
              <a:t>       </a:t>
            </a:r>
            <a:r>
              <a:rPr lang="en-US" dirty="0" err="1" smtClean="0">
                <a:latin typeface="Arial Rounded MT Bold" panose="020F0704030504030204" pitchFamily="34" charset="0"/>
              </a:rPr>
              <a:t>Mis</a:t>
            </a:r>
            <a:r>
              <a:rPr lang="en-US" dirty="0" smtClean="0">
                <a:latin typeface="Arial Rounded MT Bold" panose="020F0704030504030204" pitchFamily="34" charset="0"/>
              </a:rPr>
              <a:t> :</a:t>
            </a:r>
            <a:r>
              <a:rPr lang="en-US" dirty="0" err="1" smtClean="0">
                <a:latin typeface="Arial Rounded MT Bold" panose="020F0704030504030204" pitchFamily="34" charset="0"/>
              </a:rPr>
              <a:t>pengukuran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pernafasan</a:t>
            </a:r>
            <a:r>
              <a:rPr lang="en-US" dirty="0" smtClean="0">
                <a:latin typeface="Arial Rounded MT Bold" panose="020F0704030504030204" pitchFamily="34" charset="0"/>
              </a:rPr>
              <a:t>  15/</a:t>
            </a:r>
            <a:r>
              <a:rPr lang="en-US" dirty="0" err="1" smtClean="0">
                <a:latin typeface="Arial Rounded MT Bold" panose="020F0704030504030204" pitchFamily="34" charset="0"/>
              </a:rPr>
              <a:t>menit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denyut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nadi</a:t>
            </a:r>
            <a:r>
              <a:rPr lang="en-US" dirty="0" smtClean="0">
                <a:latin typeface="Arial Rounded MT Bold" panose="020F0704030504030204" pitchFamily="34" charset="0"/>
              </a:rPr>
              <a:t> 70/</a:t>
            </a:r>
            <a:r>
              <a:rPr lang="en-US" dirty="0" err="1" smtClean="0">
                <a:latin typeface="Arial Rounded MT Bold" panose="020F0704030504030204" pitchFamily="34" charset="0"/>
              </a:rPr>
              <a:t>menit</a:t>
            </a:r>
            <a:endParaRPr lang="en-US" dirty="0" smtClean="0">
              <a:latin typeface="Arial Rounded MT Bold" panose="020F0704030504030204" pitchFamily="34" charset="0"/>
            </a:endParaRPr>
          </a:p>
          <a:p>
            <a:pPr marL="609600" indent="-609600">
              <a:buNone/>
            </a:pPr>
            <a:r>
              <a:rPr lang="en-US" dirty="0" smtClean="0">
                <a:latin typeface="Arial Rounded MT Bold" panose="020F0704030504030204" pitchFamily="34" charset="0"/>
              </a:rPr>
              <a:t>2. Proses </a:t>
            </a:r>
            <a:r>
              <a:rPr lang="en-US" dirty="0" err="1" smtClean="0">
                <a:latin typeface="Arial Rounded MT Bold" panose="020F0704030504030204" pitchFamily="34" charset="0"/>
              </a:rPr>
              <a:t>pengukuran</a:t>
            </a:r>
            <a:r>
              <a:rPr lang="en-US" dirty="0" smtClean="0">
                <a:latin typeface="Arial Rounded MT Bold" panose="020F0704030504030204" pitchFamily="34" charset="0"/>
              </a:rPr>
              <a:t> yang </a:t>
            </a:r>
            <a:r>
              <a:rPr lang="en-US" dirty="0" err="1" smtClean="0">
                <a:latin typeface="Arial Rounded MT Bold" panose="020F0704030504030204" pitchFamily="34" charset="0"/>
              </a:rPr>
              <a:t>tidak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ulang</a:t>
            </a:r>
            <a:endParaRPr lang="en-US" dirty="0" smtClean="0">
              <a:latin typeface="Arial Rounded MT Bold" panose="020F0704030504030204" pitchFamily="34" charset="0"/>
            </a:endParaRPr>
          </a:p>
          <a:p>
            <a:pPr marL="609600" indent="-609600">
              <a:buNone/>
            </a:pPr>
            <a:r>
              <a:rPr lang="en-US" dirty="0" smtClean="0">
                <a:latin typeface="Arial Rounded MT Bold" panose="020F0704030504030204" pitchFamily="34" charset="0"/>
              </a:rPr>
              <a:t>    - </a:t>
            </a:r>
            <a:r>
              <a:rPr lang="en-US" dirty="0" err="1" smtClean="0">
                <a:latin typeface="Arial Rounded MT Bold" panose="020F0704030504030204" pitchFamily="34" charset="0"/>
              </a:rPr>
              <a:t>Dilakukan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sekali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terhadap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individu</a:t>
            </a:r>
            <a:endParaRPr lang="en-US" dirty="0" smtClean="0">
              <a:latin typeface="Arial Rounded MT Bold" panose="020F0704030504030204" pitchFamily="34" charset="0"/>
            </a:endParaRPr>
          </a:p>
          <a:p>
            <a:pPr marL="609600" indent="-609600">
              <a:buNone/>
            </a:pPr>
            <a:r>
              <a:rPr lang="en-US" dirty="0" smtClean="0">
                <a:latin typeface="Arial Rounded MT Bold" panose="020F0704030504030204" pitchFamily="34" charset="0"/>
              </a:rPr>
              <a:t>      </a:t>
            </a:r>
            <a:r>
              <a:rPr lang="en-US" dirty="0" err="1" smtClean="0">
                <a:latin typeface="Arial Rounded MT Bold" panose="020F0704030504030204" pitchFamily="34" charset="0"/>
              </a:rPr>
              <a:t>Mis</a:t>
            </a:r>
            <a:r>
              <a:rPr lang="en-US" dirty="0" smtClean="0">
                <a:latin typeface="Arial Rounded MT Bold" panose="020F0704030504030204" pitchFamily="34" charset="0"/>
              </a:rPr>
              <a:t> : </a:t>
            </a:r>
            <a:r>
              <a:rPr lang="en-US" dirty="0" err="1" smtClean="0">
                <a:latin typeface="Arial Rounded MT Bold" panose="020F0704030504030204" pitchFamily="34" charset="0"/>
              </a:rPr>
              <a:t>substansi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asing</a:t>
            </a:r>
            <a:r>
              <a:rPr lang="en-US" dirty="0" smtClean="0">
                <a:latin typeface="Arial Rounded MT Bold" panose="020F0704030504030204" pitchFamily="34" charset="0"/>
              </a:rPr>
              <a:t> yang </a:t>
            </a:r>
            <a:r>
              <a:rPr lang="en-US" dirty="0" err="1" smtClean="0">
                <a:latin typeface="Arial Rounded MT Bold" panose="020F0704030504030204" pitchFamily="34" charset="0"/>
              </a:rPr>
              <a:t>dikeluarkan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ginjal</a:t>
            </a:r>
            <a:r>
              <a:rPr lang="en-US" dirty="0" smtClean="0">
                <a:latin typeface="Arial Rounded MT Bold" panose="020F0704030504030204" pitchFamily="34" charset="0"/>
              </a:rPr>
              <a:t>, </a:t>
            </a:r>
            <a:r>
              <a:rPr lang="en-US" dirty="0" err="1" smtClean="0">
                <a:latin typeface="Arial Rounded MT Bold" panose="020F0704030504030204" pitchFamily="34" charset="0"/>
              </a:rPr>
              <a:t>potensial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aksi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dari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sel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saraf</a:t>
            </a:r>
            <a:endParaRPr lang="en-US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50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6794500" cy="1981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100" dirty="0"/>
              <a:t/>
            </a:r>
            <a:br>
              <a:rPr lang="en-US" sz="2100" dirty="0"/>
            </a:br>
            <a:r>
              <a:rPr lang="en-US" sz="2100" dirty="0"/>
              <a:t/>
            </a:r>
            <a:br>
              <a:rPr lang="en-US" sz="2100" dirty="0"/>
            </a:br>
            <a:r>
              <a:rPr lang="en-US" sz="2100" dirty="0"/>
              <a:t/>
            </a:r>
            <a:br>
              <a:rPr lang="en-US" sz="2100" dirty="0"/>
            </a:br>
            <a:r>
              <a:rPr lang="en-US" sz="2100" dirty="0"/>
              <a:t/>
            </a:r>
            <a:br>
              <a:rPr lang="en-US" sz="2100" dirty="0"/>
            </a:br>
            <a:r>
              <a:rPr lang="en-US" sz="2500" dirty="0"/>
              <a:t>Yang </a:t>
            </a:r>
            <a:r>
              <a:rPr lang="en-US" sz="2500" dirty="0" err="1"/>
              <a:t>perlu</a:t>
            </a:r>
            <a:r>
              <a:rPr lang="en-US" sz="2500" dirty="0"/>
              <a:t> </a:t>
            </a:r>
            <a:r>
              <a:rPr lang="en-US" sz="2500" dirty="0" err="1"/>
              <a:t>diperhatikan</a:t>
            </a:r>
            <a:r>
              <a:rPr lang="en-US" sz="2500" dirty="0"/>
              <a:t> : </a:t>
            </a:r>
            <a:br>
              <a:rPr lang="en-US" sz="2500" dirty="0"/>
            </a:br>
            <a:r>
              <a:rPr lang="en-US" sz="2500" dirty="0" err="1"/>
              <a:t>Ketelitian</a:t>
            </a:r>
            <a:r>
              <a:rPr lang="en-US" sz="2500" dirty="0"/>
              <a:t> ( accuracy)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br>
              <a:rPr lang="en-US" sz="2500" dirty="0"/>
            </a:br>
            <a:r>
              <a:rPr lang="en-US" sz="2500" dirty="0" err="1"/>
              <a:t>kebenaran</a:t>
            </a:r>
            <a:r>
              <a:rPr lang="en-US" sz="2500" dirty="0"/>
              <a:t> ( precision)</a:t>
            </a:r>
            <a:br>
              <a:rPr lang="en-US" sz="2500" dirty="0"/>
            </a:br>
            <a:r>
              <a:rPr lang="en-US" sz="2100" dirty="0"/>
              <a:t/>
            </a:r>
            <a:br>
              <a:rPr lang="en-US" sz="2100" dirty="0"/>
            </a:br>
            <a:r>
              <a:rPr lang="en-US" sz="2100" dirty="0"/>
              <a:t/>
            </a:r>
            <a:br>
              <a:rPr lang="en-US" sz="2100" dirty="0"/>
            </a:br>
            <a:r>
              <a:rPr lang="en-US" sz="2100" dirty="0"/>
              <a:t/>
            </a:r>
            <a:br>
              <a:rPr lang="en-US" sz="2100" dirty="0"/>
            </a:br>
            <a:r>
              <a:rPr lang="en-US" sz="2100" dirty="0"/>
              <a:t/>
            </a:r>
            <a:br>
              <a:rPr lang="en-US" sz="2100" dirty="0"/>
            </a:br>
            <a:r>
              <a:rPr lang="en-US" sz="2100" dirty="0"/>
              <a:t/>
            </a:r>
            <a:br>
              <a:rPr lang="en-US" sz="2100" dirty="0"/>
            </a:br>
            <a:endParaRPr lang="en-US" sz="21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371599" y="2286000"/>
            <a:ext cx="10457727" cy="35814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>
                <a:latin typeface="Arial Rounded MT Bold" panose="020F070403050403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err="1">
                <a:latin typeface="Arial Rounded MT Bold" panose="020F0704030504030204" pitchFamily="34" charset="0"/>
              </a:rPr>
              <a:t>Ketelitian</a:t>
            </a:r>
            <a:r>
              <a:rPr lang="en-US" dirty="0">
                <a:latin typeface="Arial Rounded MT Bold" panose="020F0704030504030204" pitchFamily="34" charset="0"/>
              </a:rPr>
              <a:t> 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>
                <a:latin typeface="Arial Rounded MT Bold" panose="020F0704030504030204" pitchFamily="34" charset="0"/>
              </a:rPr>
              <a:t>   - </a:t>
            </a:r>
            <a:r>
              <a:rPr lang="en-US" dirty="0" err="1">
                <a:latin typeface="Arial Rounded MT Bold" panose="020F0704030504030204" pitchFamily="34" charset="0"/>
              </a:rPr>
              <a:t>Menunjukkan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pengukuran</a:t>
            </a:r>
            <a:r>
              <a:rPr lang="en-US" dirty="0">
                <a:latin typeface="Arial Rounded MT Bold" panose="020F0704030504030204" pitchFamily="34" charset="0"/>
              </a:rPr>
              <a:t> yang </a:t>
            </a:r>
            <a:r>
              <a:rPr lang="en-US" dirty="0" err="1">
                <a:latin typeface="Arial Rounded MT Bold" panose="020F0704030504030204" pitchFamily="34" charset="0"/>
              </a:rPr>
              <a:t>bagaimana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memberikan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pendekatan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untuk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memperoleh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suatu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standar</a:t>
            </a:r>
            <a:endParaRPr lang="en-US" dirty="0">
              <a:latin typeface="Arial Rounded MT Bold" panose="020F070403050403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>
                <a:latin typeface="Arial Rounded MT Bold" panose="020F0704030504030204" pitchFamily="34" charset="0"/>
              </a:rPr>
              <a:t>   </a:t>
            </a:r>
            <a:r>
              <a:rPr lang="en-US" dirty="0" err="1">
                <a:latin typeface="Arial Rounded MT Bold" panose="020F0704030504030204" pitchFamily="34" charset="0"/>
              </a:rPr>
              <a:t>Contoh</a:t>
            </a:r>
            <a:r>
              <a:rPr lang="en-US" dirty="0">
                <a:latin typeface="Arial Rounded MT Bold" panose="020F0704030504030204" pitchFamily="34" charset="0"/>
              </a:rPr>
              <a:t> 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>
                <a:latin typeface="Arial Rounded MT Bold" panose="020F0704030504030204" pitchFamily="34" charset="0"/>
              </a:rPr>
              <a:t>   </a:t>
            </a:r>
            <a:r>
              <a:rPr lang="en-US" dirty="0" err="1">
                <a:latin typeface="Arial Rounded MT Bold" panose="020F0704030504030204" pitchFamily="34" charset="0"/>
              </a:rPr>
              <a:t>tinggi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badan</a:t>
            </a:r>
            <a:r>
              <a:rPr lang="en-US" dirty="0">
                <a:latin typeface="Arial Rounded MT Bold" panose="020F0704030504030204" pitchFamily="34" charset="0"/>
              </a:rPr>
              <a:t>  1,765 m </a:t>
            </a:r>
            <a:r>
              <a:rPr lang="en-US" dirty="0" err="1">
                <a:latin typeface="Arial Rounded MT Bold" panose="020F0704030504030204" pitchFamily="34" charset="0"/>
              </a:rPr>
              <a:t>dengan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ketelitian</a:t>
            </a:r>
            <a:r>
              <a:rPr lang="en-US" dirty="0">
                <a:latin typeface="Arial Rounded MT Bold" panose="020F0704030504030204" pitchFamily="34" charset="0"/>
              </a:rPr>
              <a:t> 0,003 m ( 33 mm) </a:t>
            </a:r>
            <a:r>
              <a:rPr lang="en-US" dirty="0" err="1">
                <a:latin typeface="Arial Rounded MT Bold" panose="020F0704030504030204" pitchFamily="34" charset="0"/>
              </a:rPr>
              <a:t>dibanding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dengan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patokan</a:t>
            </a:r>
            <a:r>
              <a:rPr lang="en-US" dirty="0">
                <a:latin typeface="Arial Rounded MT Bold" panose="020F0704030504030204" pitchFamily="34" charset="0"/>
              </a:rPr>
              <a:t>( </a:t>
            </a:r>
            <a:r>
              <a:rPr lang="en-US" dirty="0" err="1">
                <a:latin typeface="Arial Rounded MT Bold" panose="020F0704030504030204" pitchFamily="34" charset="0"/>
              </a:rPr>
              <a:t>standar</a:t>
            </a:r>
            <a:r>
              <a:rPr lang="en-US" dirty="0">
                <a:latin typeface="Arial Rounded MT Bold" panose="020F0704030504030204" pitchFamily="34" charset="0"/>
              </a:rPr>
              <a:t> ) meter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>
                <a:latin typeface="Arial Rounded MT Bold" panose="020F0704030504030204" pitchFamily="34" charset="0"/>
              </a:rPr>
              <a:t>  - </a:t>
            </a:r>
            <a:r>
              <a:rPr lang="en-US" dirty="0" err="1">
                <a:latin typeface="Arial Rounded MT Bold" panose="020F0704030504030204" pitchFamily="34" charset="0"/>
              </a:rPr>
              <a:t>Pengukuran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berkali</a:t>
            </a:r>
            <a:r>
              <a:rPr lang="en-US" dirty="0">
                <a:latin typeface="Arial Rounded MT Bold" panose="020F0704030504030204" pitchFamily="34" charset="0"/>
              </a:rPr>
              <a:t>-kali, </a:t>
            </a:r>
            <a:r>
              <a:rPr lang="en-US" dirty="0" err="1">
                <a:latin typeface="Arial Rounded MT Bold" panose="020F0704030504030204" pitchFamily="34" charset="0"/>
              </a:rPr>
              <a:t>lalu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dirata</a:t>
            </a:r>
            <a:r>
              <a:rPr lang="en-US" dirty="0">
                <a:latin typeface="Arial Rounded MT Bold" panose="020F0704030504030204" pitchFamily="34" charset="0"/>
              </a:rPr>
              <a:t>-rata, </a:t>
            </a:r>
            <a:r>
              <a:rPr lang="en-US" dirty="0" err="1">
                <a:latin typeface="Arial Rounded MT Bold" panose="020F0704030504030204" pitchFamily="34" charset="0"/>
              </a:rPr>
              <a:t>dan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dicari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standar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deviasi</a:t>
            </a:r>
            <a:endParaRPr lang="en-US" dirty="0">
              <a:latin typeface="Arial Rounded MT Bold" panose="020F070403050403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31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3817" y="542648"/>
            <a:ext cx="8264515" cy="790206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err="1">
                <a:latin typeface="Arial Rounded MT Bold" panose="020F0704030504030204" pitchFamily="34" charset="0"/>
              </a:rPr>
              <a:t>Contoh</a:t>
            </a:r>
            <a:r>
              <a:rPr lang="en-US" sz="2800" dirty="0">
                <a:latin typeface="Arial Rounded MT Bold" panose="020F0704030504030204" pitchFamily="34" charset="0"/>
              </a:rPr>
              <a:t> : </a:t>
            </a:r>
            <a:r>
              <a:rPr lang="en-US" sz="2800" dirty="0" err="1">
                <a:latin typeface="Arial Rounded MT Bold" panose="020F0704030504030204" pitchFamily="34" charset="0"/>
              </a:rPr>
              <a:t>pengukuran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tekanan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systolik</a:t>
            </a:r>
            <a:endParaRPr lang="en-US" sz="2800" dirty="0">
              <a:latin typeface="Arial Rounded MT Bold" panose="020F0704030504030204" pitchFamily="34" charset="0"/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447801"/>
            <a:ext cx="8229600" cy="5059363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25 x (n).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rata-rata 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dirty="0" smtClean="0"/>
              <a:t>    </a:t>
            </a:r>
            <a:r>
              <a:rPr lang="sv-SE" dirty="0" smtClean="0"/>
              <a:t> </a:t>
            </a:r>
            <a:endParaRPr lang="en-US" dirty="0" smtClean="0"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dirty="0" smtClean="0">
                <a:cs typeface="Arial" panose="020B0604020202020204" pitchFamily="34" charset="0"/>
              </a:rPr>
              <a:t>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dirty="0" smtClean="0">
                <a:cs typeface="Arial" panose="020B0604020202020204" pitchFamily="34" charset="0"/>
              </a:rPr>
              <a:t> </a:t>
            </a:r>
            <a:endParaRPr lang="en-US" dirty="0" smtClean="0"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dirty="0" smtClean="0">
                <a:cs typeface="Arial" panose="020B0604020202020204" pitchFamily="34" charset="0"/>
              </a:rPr>
              <a:t>   </a:t>
            </a:r>
            <a:r>
              <a:rPr lang="en-US" dirty="0" err="1" smtClean="0">
                <a:cs typeface="Arial" panose="020B0604020202020204" pitchFamily="34" charset="0"/>
              </a:rPr>
              <a:t>Standar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Deviasi</a:t>
            </a:r>
            <a:r>
              <a:rPr lang="en-US" dirty="0" smtClean="0">
                <a:cs typeface="Arial" panose="020B0604020202020204" pitchFamily="34" charset="0"/>
              </a:rPr>
              <a:t> =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l-GR" dirty="0" smtClean="0">
              <a:cs typeface="Arial" panose="020B0604020202020204" pitchFamily="34" charset="0"/>
            </a:endParaRPr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731091"/>
              </p:ext>
            </p:extLst>
          </p:nvPr>
        </p:nvGraphicFramePr>
        <p:xfrm>
          <a:off x="4739274" y="2590663"/>
          <a:ext cx="1066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3" imgW="622030" imgH="609336" progId="Equation.3">
                  <p:embed/>
                </p:oleObj>
              </mc:Choice>
              <mc:Fallback>
                <p:oleObj name="Equation" r:id="rId3" imgW="622030" imgH="6093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9274" y="2590663"/>
                        <a:ext cx="10668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graphicFrame>
        <p:nvGraphicFramePr>
          <p:cNvPr id="102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8547837"/>
              </p:ext>
            </p:extLst>
          </p:nvPr>
        </p:nvGraphicFramePr>
        <p:xfrm>
          <a:off x="4251641" y="4498838"/>
          <a:ext cx="2209800" cy="184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5" imgW="1117440" imgH="888840" progId="Equation.3">
                  <p:embed/>
                </p:oleObj>
              </mc:Choice>
              <mc:Fallback>
                <p:oleObj name="Equation" r:id="rId5" imgW="111744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1641" y="4498838"/>
                        <a:ext cx="2209800" cy="184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501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59417" y="1180617"/>
            <a:ext cx="10864312" cy="4786230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b="1" dirty="0" err="1">
                <a:latin typeface="Arial Rounded MT Bold" panose="020F0704030504030204" pitchFamily="34" charset="0"/>
              </a:rPr>
              <a:t>Kebenaran</a:t>
            </a:r>
            <a:r>
              <a:rPr lang="en-US" sz="2800" dirty="0">
                <a:latin typeface="Arial Rounded MT Bold" panose="020F0704030504030204" pitchFamily="34" charset="0"/>
              </a:rPr>
              <a:t>: </a:t>
            </a:r>
            <a:r>
              <a:rPr lang="en-US" sz="2800" dirty="0" err="1">
                <a:latin typeface="Arial Rounded MT Bold" panose="020F0704030504030204" pitchFamily="34" charset="0"/>
              </a:rPr>
              <a:t>berhubungan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dengan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kemampuan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pengembalian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dari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suatu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pengukuran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tanpa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memperdulikan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ketelitian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dalam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pengukuran</a:t>
            </a:r>
            <a:r>
              <a:rPr lang="en-US" sz="2800" dirty="0">
                <a:latin typeface="Arial Rounded MT Bold" panose="020F0704030504030204" pitchFamily="34" charset="0"/>
              </a:rPr>
              <a:t/>
            </a:r>
            <a:br>
              <a:rPr lang="en-US" sz="2800" dirty="0">
                <a:latin typeface="Arial Rounded MT Bold" panose="020F0704030504030204" pitchFamily="34" charset="0"/>
              </a:rPr>
            </a:br>
            <a:r>
              <a:rPr lang="en-US" sz="2800" dirty="0" err="1" smtClean="0">
                <a:latin typeface="Arial Rounded MT Bold" panose="020F0704030504030204" pitchFamily="34" charset="0"/>
              </a:rPr>
              <a:t>Contoh</a:t>
            </a:r>
            <a:r>
              <a:rPr lang="en-US" sz="2800" dirty="0" smtClean="0">
                <a:latin typeface="Arial Rounded MT Bold" panose="020F0704030504030204" pitchFamily="34" charset="0"/>
              </a:rPr>
              <a:t>:</a:t>
            </a:r>
            <a:r>
              <a:rPr lang="en-US" sz="2800" dirty="0">
                <a:latin typeface="Arial Rounded MT Bold" panose="020F0704030504030204" pitchFamily="34" charset="0"/>
              </a:rPr>
              <a:t/>
            </a:r>
            <a:br>
              <a:rPr lang="en-US" sz="2800" dirty="0">
                <a:latin typeface="Arial Rounded MT Bold" panose="020F0704030504030204" pitchFamily="34" charset="0"/>
              </a:rPr>
            </a:br>
            <a:r>
              <a:rPr lang="en-US" sz="2800" dirty="0" err="1">
                <a:latin typeface="Arial Rounded MT Bold" panose="020F0704030504030204" pitchFamily="34" charset="0"/>
              </a:rPr>
              <a:t>Penderita</a:t>
            </a:r>
            <a:r>
              <a:rPr lang="en-US" sz="2800" dirty="0">
                <a:latin typeface="Arial Rounded MT Bold" panose="020F0704030504030204" pitchFamily="34" charset="0"/>
              </a:rPr>
              <a:t> yang </a:t>
            </a:r>
            <a:r>
              <a:rPr lang="en-US" sz="2800" dirty="0" err="1">
                <a:latin typeface="Arial Rounded MT Bold" panose="020F0704030504030204" pitchFamily="34" charset="0"/>
              </a:rPr>
              <a:t>diukur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temperaturnya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dalam</a:t>
            </a:r>
            <a:r>
              <a:rPr lang="en-US" sz="2800" dirty="0">
                <a:latin typeface="Arial Rounded MT Bold" panose="020F0704030504030204" pitchFamily="34" charset="0"/>
              </a:rPr>
              <a:t> 10 x </a:t>
            </a:r>
            <a:br>
              <a:rPr lang="en-US" sz="2800" dirty="0">
                <a:latin typeface="Arial Rounded MT Bold" panose="020F0704030504030204" pitchFamily="34" charset="0"/>
              </a:rPr>
            </a:br>
            <a:r>
              <a:rPr lang="en-US" sz="2800" dirty="0">
                <a:latin typeface="Arial Rounded MT Bold" panose="020F0704030504030204" pitchFamily="34" charset="0"/>
              </a:rPr>
              <a:t>(36,1 ;36,0;36,2;36,1;36,4;36,3;36,0;36,3;36,4; </a:t>
            </a:r>
            <a:r>
              <a:rPr lang="en-US" sz="2800" dirty="0" err="1">
                <a:latin typeface="Arial Rounded MT Bold" panose="020F0704030504030204" pitchFamily="34" charset="0"/>
              </a:rPr>
              <a:t>dan</a:t>
            </a:r>
            <a:r>
              <a:rPr lang="en-US" sz="2800" dirty="0">
                <a:latin typeface="Arial Rounded MT Bold" panose="020F0704030504030204" pitchFamily="34" charset="0"/>
              </a:rPr>
              <a:t> 36,2 </a:t>
            </a:r>
            <a:r>
              <a:rPr lang="en-US" sz="2800" baseline="30000" dirty="0" err="1">
                <a:latin typeface="Arial Rounded MT Bold" panose="020F0704030504030204" pitchFamily="34" charset="0"/>
              </a:rPr>
              <a:t>o</a:t>
            </a:r>
            <a:r>
              <a:rPr lang="en-US" sz="2800" dirty="0" err="1">
                <a:latin typeface="Arial Rounded MT Bold" panose="020F0704030504030204" pitchFamily="34" charset="0"/>
              </a:rPr>
              <a:t>C</a:t>
            </a:r>
            <a:r>
              <a:rPr lang="en-US" sz="2800" dirty="0">
                <a:latin typeface="Arial Rounded MT Bold" panose="020F0704030504030204" pitchFamily="34" charset="0"/>
              </a:rPr>
              <a:t> ), Temp </a:t>
            </a:r>
            <a:r>
              <a:rPr lang="en-US" sz="2800" dirty="0" err="1">
                <a:latin typeface="Arial Rounded MT Bold" panose="020F0704030504030204" pitchFamily="34" charset="0"/>
              </a:rPr>
              <a:t>tubuh</a:t>
            </a:r>
            <a:r>
              <a:rPr lang="en-US" sz="2800" dirty="0">
                <a:latin typeface="Arial Rounded MT Bold" panose="020F0704030504030204" pitchFamily="34" charset="0"/>
              </a:rPr>
              <a:t> normal 37 </a:t>
            </a:r>
            <a:r>
              <a:rPr lang="en-US" sz="2800" baseline="30000" dirty="0" err="1">
                <a:latin typeface="Arial Rounded MT Bold" panose="020F0704030504030204" pitchFamily="34" charset="0"/>
              </a:rPr>
              <a:t>o</a:t>
            </a:r>
            <a:r>
              <a:rPr lang="en-US" sz="2800" dirty="0" err="1">
                <a:latin typeface="Arial Rounded MT Bold" panose="020F0704030504030204" pitchFamily="34" charset="0"/>
              </a:rPr>
              <a:t>C</a:t>
            </a:r>
            <a:r>
              <a:rPr lang="en-US" sz="2800" dirty="0">
                <a:latin typeface="Arial Rounded MT Bold" panose="020F0704030504030204" pitchFamily="34" charset="0"/>
              </a:rPr>
              <a:t/>
            </a:r>
            <a:br>
              <a:rPr lang="en-US" sz="2800" dirty="0">
                <a:latin typeface="Arial Rounded MT Bold" panose="020F0704030504030204" pitchFamily="34" charset="0"/>
              </a:rPr>
            </a:br>
            <a:r>
              <a:rPr lang="en-US" sz="2800" dirty="0" err="1">
                <a:latin typeface="Arial Rounded MT Bold" panose="020F0704030504030204" pitchFamily="34" charset="0"/>
              </a:rPr>
              <a:t>Hasil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ini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menunjukkan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kebenaran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dalam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pengukuran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dengan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nilai</a:t>
            </a:r>
            <a:r>
              <a:rPr lang="en-US" sz="2800" dirty="0">
                <a:latin typeface="Arial Rounded MT Bold" panose="020F0704030504030204" pitchFamily="34" charset="0"/>
              </a:rPr>
              <a:t> rata-rata 36,2 </a:t>
            </a:r>
            <a:r>
              <a:rPr lang="en-US" sz="2800" baseline="30000" dirty="0" err="1">
                <a:latin typeface="Arial Rounded MT Bold" panose="020F0704030504030204" pitchFamily="34" charset="0"/>
              </a:rPr>
              <a:t>o</a:t>
            </a:r>
            <a:r>
              <a:rPr lang="en-US" sz="2800" dirty="0" err="1">
                <a:latin typeface="Arial Rounded MT Bold" panose="020F0704030504030204" pitchFamily="34" charset="0"/>
              </a:rPr>
              <a:t>C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dan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variasi</a:t>
            </a:r>
            <a:r>
              <a:rPr lang="en-US" sz="2800" dirty="0">
                <a:latin typeface="Arial Rounded MT Bold" panose="020F0704030504030204" pitchFamily="34" charset="0"/>
              </a:rPr>
              <a:t> 0,2 </a:t>
            </a:r>
            <a:r>
              <a:rPr lang="en-US" sz="2800" baseline="30000" dirty="0" err="1">
                <a:latin typeface="Arial Rounded MT Bold" panose="020F0704030504030204" pitchFamily="34" charset="0"/>
              </a:rPr>
              <a:t>o</a:t>
            </a:r>
            <a:r>
              <a:rPr lang="en-US" sz="2800" dirty="0" err="1">
                <a:latin typeface="Arial Rounded MT Bold" panose="020F0704030504030204" pitchFamily="34" charset="0"/>
              </a:rPr>
              <a:t>C</a:t>
            </a:r>
            <a:r>
              <a:rPr lang="en-US" sz="2800" dirty="0">
                <a:latin typeface="Arial Rounded MT Bold" panose="020F0704030504030204" pitchFamily="34" charset="0"/>
              </a:rPr>
              <a:t>, </a:t>
            </a:r>
            <a:r>
              <a:rPr lang="en-US" sz="2800" dirty="0" err="1">
                <a:latin typeface="Arial Rounded MT Bold" panose="020F0704030504030204" pitchFamily="34" charset="0"/>
              </a:rPr>
              <a:t>Apabila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dibandingkan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dengan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termometer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standar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tampak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ada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 smtClean="0">
                <a:latin typeface="Arial Rounded MT Bold" panose="020F0704030504030204" pitchFamily="34" charset="0"/>
              </a:rPr>
              <a:t>ketidak</a:t>
            </a:r>
            <a:r>
              <a:rPr lang="en-US" sz="2800" dirty="0" smtClean="0">
                <a:latin typeface="Arial Rounded MT Bold" panose="020F0704030504030204" pitchFamily="34" charset="0"/>
              </a:rPr>
              <a:t> </a:t>
            </a:r>
            <a:r>
              <a:rPr lang="en-US" sz="2800" dirty="0" err="1" smtClean="0">
                <a:latin typeface="Arial Rounded MT Bold" panose="020F0704030504030204" pitchFamily="34" charset="0"/>
              </a:rPr>
              <a:t>sempurnaan</a:t>
            </a:r>
            <a:r>
              <a:rPr lang="en-US" sz="2800" dirty="0" smtClean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dari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termometer</a:t>
            </a:r>
            <a:r>
              <a:rPr lang="en-US" sz="2800" dirty="0">
                <a:latin typeface="Arial Rounded MT Bold" panose="020F0704030504030204" pitchFamily="34" charset="0"/>
              </a:rPr>
              <a:t> yang </a:t>
            </a:r>
            <a:r>
              <a:rPr lang="en-US" sz="2800" dirty="0" err="1">
                <a:latin typeface="Arial Rounded MT Bold" panose="020F0704030504030204" pitchFamily="34" charset="0"/>
              </a:rPr>
              <a:t>dipakai</a:t>
            </a:r>
            <a:r>
              <a:rPr lang="en-US" sz="2800" dirty="0">
                <a:latin typeface="Arial Rounded MT Bold" panose="020F0704030504030204" pitchFamily="34" charset="0"/>
              </a:rPr>
              <a:t>, </a:t>
            </a:r>
            <a:r>
              <a:rPr lang="en-US" sz="2800" dirty="0" err="1">
                <a:latin typeface="Arial Rounded MT Bold" panose="020F0704030504030204" pitchFamily="34" charset="0"/>
              </a:rPr>
              <a:t>selisih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pembacaan</a:t>
            </a:r>
            <a:r>
              <a:rPr lang="en-US" sz="2800" dirty="0">
                <a:latin typeface="Arial Rounded MT Bold" panose="020F0704030504030204" pitchFamily="34" charset="0"/>
              </a:rPr>
              <a:t> 3 </a:t>
            </a:r>
            <a:r>
              <a:rPr lang="en-US" sz="2800" baseline="30000" dirty="0" err="1">
                <a:latin typeface="Arial Rounded MT Bold" panose="020F0704030504030204" pitchFamily="34" charset="0"/>
              </a:rPr>
              <a:t>o</a:t>
            </a:r>
            <a:r>
              <a:rPr lang="en-US" sz="2800" dirty="0" err="1">
                <a:latin typeface="Arial Rounded MT Bold" panose="020F0704030504030204" pitchFamily="34" charset="0"/>
              </a:rPr>
              <a:t>C</a:t>
            </a:r>
            <a:endParaRPr lang="en-US" sz="28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85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dirty="0" err="1"/>
              <a:t>Registrasi</a:t>
            </a:r>
            <a:r>
              <a:rPr lang="en-US" sz="3400" dirty="0"/>
              <a:t> : </a:t>
            </a:r>
            <a:r>
              <a:rPr lang="en-US" sz="3400" dirty="0" err="1"/>
              <a:t>mencatat</a:t>
            </a:r>
            <a:r>
              <a:rPr lang="en-US" sz="3400" dirty="0"/>
              <a:t> </a:t>
            </a:r>
            <a:r>
              <a:rPr lang="en-US" sz="3400" dirty="0" err="1"/>
              <a:t>hal-hal</a:t>
            </a:r>
            <a:r>
              <a:rPr lang="en-US" sz="3400" dirty="0"/>
              <a:t> yang </a:t>
            </a:r>
            <a:r>
              <a:rPr lang="en-US" sz="3400" dirty="0" err="1"/>
              <a:t>diperoleh</a:t>
            </a:r>
            <a:r>
              <a:rPr lang="en-US" sz="3400" dirty="0"/>
              <a:t> </a:t>
            </a:r>
            <a:r>
              <a:rPr lang="en-US" sz="3400" dirty="0" err="1"/>
              <a:t>dari</a:t>
            </a:r>
            <a:r>
              <a:rPr lang="en-US" sz="3400" dirty="0"/>
              <a:t> </a:t>
            </a:r>
            <a:r>
              <a:rPr lang="en-US" sz="3400" dirty="0" err="1"/>
              <a:t>hasil</a:t>
            </a:r>
            <a:r>
              <a:rPr lang="en-US" sz="3400" dirty="0"/>
              <a:t> </a:t>
            </a:r>
            <a:r>
              <a:rPr lang="en-US" sz="3400" dirty="0" err="1"/>
              <a:t>pengukuran</a:t>
            </a:r>
            <a:endParaRPr lang="en-US" sz="34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45127" y="2309247"/>
            <a:ext cx="10515600" cy="4351337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 err="1">
                <a:latin typeface="Arial Rounded MT Bold" panose="020F0704030504030204" pitchFamily="34" charset="0"/>
              </a:rPr>
              <a:t>Falsa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Positif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sz="2800" dirty="0">
                <a:latin typeface="Arial Rounded MT Bold" panose="020F0704030504030204" pitchFamily="34" charset="0"/>
              </a:rPr>
              <a:t>     </a:t>
            </a:r>
            <a:r>
              <a:rPr lang="en-US" sz="2800" dirty="0" err="1">
                <a:latin typeface="Arial Rounded MT Bold" panose="020F0704030504030204" pitchFamily="34" charset="0"/>
              </a:rPr>
              <a:t>suatu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penyimpangan</a:t>
            </a:r>
            <a:r>
              <a:rPr lang="en-US" sz="2800" dirty="0">
                <a:latin typeface="Arial Rounded MT Bold" panose="020F0704030504030204" pitchFamily="34" charset="0"/>
              </a:rPr>
              <a:t> ( error) yang </a:t>
            </a:r>
            <a:r>
              <a:rPr lang="en-US" sz="2800" dirty="0" err="1">
                <a:latin typeface="Arial Rounded MT Bold" panose="020F0704030504030204" pitchFamily="34" charset="0"/>
              </a:rPr>
              <a:t>terjadi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dimana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penderita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dinyatakan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menderita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suatu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penyakit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padahal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sama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sekali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tidak</a:t>
            </a:r>
            <a:endParaRPr lang="en-US" sz="2800" dirty="0">
              <a:latin typeface="Arial Rounded MT Bold" panose="020F0704030504030204" pitchFamily="34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sz="2800" dirty="0">
                <a:latin typeface="Arial Rounded MT Bold" panose="020F0704030504030204" pitchFamily="34" charset="0"/>
              </a:rPr>
              <a:t>2. </a:t>
            </a:r>
            <a:r>
              <a:rPr lang="en-US" sz="2800" dirty="0" err="1">
                <a:latin typeface="Arial Rounded MT Bold" panose="020F0704030504030204" pitchFamily="34" charset="0"/>
              </a:rPr>
              <a:t>Falsa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negatif</a:t>
            </a:r>
            <a:endParaRPr lang="en-US" sz="2800" dirty="0">
              <a:latin typeface="Arial Rounded MT Bold" panose="020F0704030504030204" pitchFamily="34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sz="2800" dirty="0">
                <a:latin typeface="Arial Rounded MT Bold" panose="020F0704030504030204" pitchFamily="34" charset="0"/>
              </a:rPr>
              <a:t>    </a:t>
            </a:r>
            <a:r>
              <a:rPr lang="en-US" sz="2800" dirty="0" err="1">
                <a:latin typeface="Arial Rounded MT Bold" panose="020F0704030504030204" pitchFamily="34" charset="0"/>
              </a:rPr>
              <a:t>suatu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penyimpangan</a:t>
            </a:r>
            <a:r>
              <a:rPr lang="en-US" sz="2800" dirty="0">
                <a:latin typeface="Arial Rounded MT Bold" panose="020F0704030504030204" pitchFamily="34" charset="0"/>
              </a:rPr>
              <a:t> ( error) yang </a:t>
            </a:r>
            <a:r>
              <a:rPr lang="en-US" sz="2800" dirty="0" err="1">
                <a:latin typeface="Arial Rounded MT Bold" panose="020F0704030504030204" pitchFamily="34" charset="0"/>
              </a:rPr>
              <a:t>terjadi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dimana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penderita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dinyatakan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tidak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sakit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padahal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penderita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tersebut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menderita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suatu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penyakit</a:t>
            </a:r>
            <a:endParaRPr lang="en-US" sz="28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65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82299" y="1142543"/>
            <a:ext cx="8229600" cy="868362"/>
          </a:xfrm>
        </p:spPr>
        <p:txBody>
          <a:bodyPr/>
          <a:lstStyle/>
          <a:p>
            <a:pPr eaLnBrk="1" hangingPunct="1"/>
            <a:r>
              <a:rPr lang="en-US" dirty="0" smtClean="0"/>
              <a:t>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457774"/>
            <a:ext cx="8229600" cy="295113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 err="1" smtClean="0">
                <a:latin typeface="Arial Rounded MT Bold" panose="020F0704030504030204" pitchFamily="34" charset="0"/>
              </a:rPr>
              <a:t>Pengambilan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pengukuran</a:t>
            </a:r>
            <a:endParaRPr lang="en-US" dirty="0" smtClean="0">
              <a:latin typeface="Arial Rounded MT Bold" panose="020F0704030504030204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latin typeface="Arial Rounded MT Bold" panose="020F0704030504030204" pitchFamily="34" charset="0"/>
              </a:rPr>
              <a:t>Pengulangan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pengukuran</a:t>
            </a:r>
            <a:endParaRPr lang="en-US" dirty="0" smtClean="0">
              <a:latin typeface="Arial Rounded MT Bold" panose="020F0704030504030204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latin typeface="Arial Rounded MT Bold" panose="020F0704030504030204" pitchFamily="34" charset="0"/>
              </a:rPr>
              <a:t>Penggunaan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alat-alat</a:t>
            </a:r>
            <a:r>
              <a:rPr lang="en-US" dirty="0" smtClean="0">
                <a:latin typeface="Arial Rounded MT Bold" panose="020F0704030504030204" pitchFamily="34" charset="0"/>
              </a:rPr>
              <a:t> yang </a:t>
            </a:r>
            <a:r>
              <a:rPr lang="en-US" dirty="0" err="1" smtClean="0">
                <a:latin typeface="Arial Rounded MT Bold" panose="020F0704030504030204" pitchFamily="34" charset="0"/>
              </a:rPr>
              <a:t>dipercayai</a:t>
            </a:r>
            <a:endParaRPr lang="en-US" dirty="0" smtClean="0">
              <a:latin typeface="Arial Rounded MT Bold" panose="020F0704030504030204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latin typeface="Arial Rounded MT Bold" panose="020F0704030504030204" pitchFamily="34" charset="0"/>
              </a:rPr>
              <a:t>Kaliberasi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alat</a:t>
            </a:r>
            <a:endParaRPr lang="en-US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29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/>
              <a:t> SATUAN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927185" y="1533646"/>
            <a:ext cx="6638081" cy="35814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dirty="0" err="1"/>
              <a:t>Satuan-Satuan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SI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u="sng" dirty="0" err="1"/>
              <a:t>Besaran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    </a:t>
            </a:r>
            <a:r>
              <a:rPr lang="en-US" sz="2400" u="sng" dirty="0"/>
              <a:t>    </a:t>
            </a:r>
            <a:r>
              <a:rPr lang="en-US" sz="2400" u="sng" dirty="0" err="1"/>
              <a:t>Nama</a:t>
            </a:r>
            <a:r>
              <a:rPr lang="en-US" sz="2400" dirty="0"/>
              <a:t>                 </a:t>
            </a:r>
            <a:r>
              <a:rPr lang="en-US" sz="2400" u="sng" dirty="0" err="1"/>
              <a:t>Simbol</a:t>
            </a:r>
            <a:endParaRPr lang="en-US" sz="2400" u="sng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dirty="0" err="1"/>
              <a:t>Panjang</a:t>
            </a:r>
            <a:r>
              <a:rPr lang="en-US" sz="2400" dirty="0"/>
              <a:t>                    meter                  m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dirty="0"/>
              <a:t>Massa                       kilogram             kg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dirty="0" err="1"/>
              <a:t>Waktu</a:t>
            </a:r>
            <a:r>
              <a:rPr lang="en-US" sz="2400" dirty="0"/>
              <a:t>                       </a:t>
            </a:r>
            <a:r>
              <a:rPr lang="en-US" sz="2400" dirty="0" err="1"/>
              <a:t>sekon</a:t>
            </a:r>
            <a:r>
              <a:rPr lang="en-US" sz="2400" dirty="0"/>
              <a:t>/</a:t>
            </a:r>
            <a:r>
              <a:rPr lang="en-US" sz="2400" dirty="0" err="1"/>
              <a:t>detik</a:t>
            </a:r>
            <a:r>
              <a:rPr lang="en-US" sz="2400" dirty="0"/>
              <a:t>         s/</a:t>
            </a:r>
            <a:r>
              <a:rPr lang="en-US" sz="2400" dirty="0" err="1"/>
              <a:t>dt</a:t>
            </a:r>
            <a:endParaRPr lang="en-US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dirty="0" err="1"/>
              <a:t>Arus</a:t>
            </a:r>
            <a:r>
              <a:rPr lang="en-US" sz="2400" dirty="0"/>
              <a:t> </a:t>
            </a:r>
            <a:r>
              <a:rPr lang="en-US" sz="2400" dirty="0" err="1"/>
              <a:t>Listrik</a:t>
            </a:r>
            <a:r>
              <a:rPr lang="en-US" sz="2400" dirty="0"/>
              <a:t>                ampere               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dirty="0" err="1"/>
              <a:t>Temperatur</a:t>
            </a:r>
            <a:r>
              <a:rPr lang="en-US" sz="2400" dirty="0"/>
              <a:t>               kelvin                  K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zat</a:t>
            </a:r>
            <a:r>
              <a:rPr lang="en-US" sz="2400" dirty="0"/>
              <a:t>                mole                    </a:t>
            </a:r>
            <a:r>
              <a:rPr lang="en-US" sz="2400" dirty="0" err="1"/>
              <a:t>mol</a:t>
            </a:r>
            <a:endParaRPr lang="en-US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dirty="0" err="1"/>
              <a:t>Intensitas</a:t>
            </a:r>
            <a:r>
              <a:rPr lang="en-US" sz="2400" dirty="0"/>
              <a:t> </a:t>
            </a:r>
            <a:r>
              <a:rPr lang="en-US" sz="2400" dirty="0" err="1"/>
              <a:t>cahaya</a:t>
            </a:r>
            <a:r>
              <a:rPr lang="en-US" sz="2400" dirty="0"/>
              <a:t>     candela               cd            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208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563562"/>
          </a:xfrm>
        </p:spPr>
        <p:txBody>
          <a:bodyPr/>
          <a:lstStyle/>
          <a:p>
            <a:pPr eaLnBrk="1" hangingPunct="1"/>
            <a:r>
              <a:rPr lang="en-US" sz="3400"/>
              <a:t>Tabel Turunan Satuan International</a:t>
            </a:r>
          </a:p>
        </p:txBody>
      </p:sp>
      <p:graphicFrame>
        <p:nvGraphicFramePr>
          <p:cNvPr id="22531" name="Group 3"/>
          <p:cNvGraphicFramePr>
            <a:graphicFrameLocks noGrp="1"/>
          </p:cNvGraphicFramePr>
          <p:nvPr>
            <p:ph type="tbl" idx="1"/>
          </p:nvPr>
        </p:nvGraphicFramePr>
        <p:xfrm>
          <a:off x="1828800" y="990600"/>
          <a:ext cx="8229600" cy="5257800"/>
        </p:xfrm>
        <a:graphic>
          <a:graphicData uri="http://schemas.openxmlformats.org/drawingml/2006/table">
            <a:tbl>
              <a:tblPr/>
              <a:tblGrid>
                <a:gridCol w="1828800"/>
                <a:gridCol w="2438400"/>
                <a:gridCol w="1905000"/>
                <a:gridCol w="2057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Kuantitas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Satuan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Singkatan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Dimensi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Gaya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Kg m/sec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Tekanan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 ;N/m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Kg/ msec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Energi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Joule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J;Nm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Kg m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/sec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Tenaga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W;J/sec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Kg m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/sec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Frekuensi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Hertz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sec -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Disintegrasi rate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Becquerel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sec -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Dosis absorpsi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Gy; J/Kg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/sec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Frekuensi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Hertz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sec -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296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563562"/>
          </a:xfrm>
        </p:spPr>
        <p:txBody>
          <a:bodyPr/>
          <a:lstStyle/>
          <a:p>
            <a:pPr eaLnBrk="1" hangingPunct="1"/>
            <a:r>
              <a:rPr lang="en-US" sz="3400"/>
              <a:t>Tabel Turunan Satuan International</a:t>
            </a:r>
          </a:p>
        </p:txBody>
      </p:sp>
      <p:graphicFrame>
        <p:nvGraphicFramePr>
          <p:cNvPr id="17509" name="Group 101"/>
          <p:cNvGraphicFramePr>
            <a:graphicFrameLocks noGrp="1"/>
          </p:cNvGraphicFramePr>
          <p:nvPr>
            <p:ph type="tbl" idx="1"/>
          </p:nvPr>
        </p:nvGraphicFramePr>
        <p:xfrm>
          <a:off x="1828800" y="990600"/>
          <a:ext cx="8229600" cy="5257800"/>
        </p:xfrm>
        <a:graphic>
          <a:graphicData uri="http://schemas.openxmlformats.org/drawingml/2006/table">
            <a:tbl>
              <a:tblPr/>
              <a:tblGrid>
                <a:gridCol w="1828800"/>
                <a:gridCol w="2438400"/>
                <a:gridCol w="1905000"/>
                <a:gridCol w="2057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Kuantitas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Satuan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Singkatan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Dimensi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Gaya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Kg m/sec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Tekanan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 ;N/m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Kg/ msec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Energi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Joule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J;Nm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Kg m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/sec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Tenaga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W;J/sec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Kg m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/sec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Frekuensi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Hertz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sec -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Disintegrasi rate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Becquerel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sec -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Dosis absorpsi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Gy; J/Kg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/sec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Frekuensi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Hertz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sec -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815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563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Non SI</a:t>
            </a:r>
          </a:p>
        </p:txBody>
      </p:sp>
      <p:graphicFrame>
        <p:nvGraphicFramePr>
          <p:cNvPr id="20539" name="Group 59"/>
          <p:cNvGraphicFramePr>
            <a:graphicFrameLocks noGrp="1"/>
          </p:cNvGraphicFramePr>
          <p:nvPr>
            <p:ph type="tbl" idx="1"/>
          </p:nvPr>
        </p:nvGraphicFramePr>
        <p:xfrm>
          <a:off x="1828800" y="990600"/>
          <a:ext cx="6172200" cy="3886200"/>
        </p:xfrm>
        <a:graphic>
          <a:graphicData uri="http://schemas.openxmlformats.org/drawingml/2006/table">
            <a:tbl>
              <a:tblPr/>
              <a:tblGrid>
                <a:gridCol w="1828800"/>
                <a:gridCol w="2438400"/>
                <a:gridCol w="19050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Kuantitas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Satuan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Singkatan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Gaya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Dyne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Tekanan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Atmosfir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Energi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Kalori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Tenaga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Kilo kalori/menit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Kcal/mnt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Waktu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Temperatur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Fahrenheit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77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4"/>
          <p:cNvSpPr>
            <a:spLocks noChangeArrowheads="1"/>
          </p:cNvSpPr>
          <p:nvPr/>
        </p:nvSpPr>
        <p:spPr bwMode="auto">
          <a:xfrm>
            <a:off x="468313" y="91285"/>
            <a:ext cx="5980670" cy="796338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anose="020F0704030504030204" pitchFamily="34" charset="0"/>
                <a:cs typeface="Times New Roman" panose="02020603050405020304" pitchFamily="18" charset="0"/>
              </a:rPr>
              <a:t>1.2  BESARAN DAN SATUAN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68313" y="1019753"/>
            <a:ext cx="11320033" cy="3292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sz="2400" b="1" dirty="0" err="1"/>
              <a:t>Besaran</a:t>
            </a:r>
            <a:r>
              <a:rPr lang="en-US" sz="2000" b="1" dirty="0"/>
              <a:t> :</a:t>
            </a:r>
          </a:p>
          <a:p>
            <a:pPr algn="just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b="1" dirty="0"/>
              <a:t>     </a:t>
            </a:r>
            <a:r>
              <a:rPr lang="en-US" b="1" dirty="0" err="1"/>
              <a:t>Sesuatu</a:t>
            </a:r>
            <a:r>
              <a:rPr lang="en-US" b="1" dirty="0"/>
              <a:t> yang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diukur</a:t>
            </a:r>
            <a:r>
              <a:rPr lang="en-US" dirty="0"/>
              <a:t> </a:t>
            </a:r>
            <a:r>
              <a:rPr lang="en-US" b="1" dirty="0">
                <a:sym typeface="Wingdings" panose="05000000000000000000" pitchFamily="2" charset="2"/>
              </a:rPr>
              <a:t> </a:t>
            </a:r>
            <a:r>
              <a:rPr lang="en-US" b="1" dirty="0" err="1">
                <a:sym typeface="Wingdings" panose="05000000000000000000" pitchFamily="2" charset="2"/>
              </a:rPr>
              <a:t>dinyatakan</a:t>
            </a:r>
            <a:r>
              <a:rPr lang="en-US" b="1" dirty="0">
                <a:sym typeface="Wingdings" panose="05000000000000000000" pitchFamily="2" charset="2"/>
              </a:rPr>
              <a:t> </a:t>
            </a:r>
            <a:r>
              <a:rPr lang="en-US" b="1" dirty="0" err="1">
                <a:sym typeface="Wingdings" panose="05000000000000000000" pitchFamily="2" charset="2"/>
              </a:rPr>
              <a:t>dengan</a:t>
            </a:r>
            <a:r>
              <a:rPr lang="en-US" b="1" dirty="0">
                <a:sym typeface="Wingdings" panose="05000000000000000000" pitchFamily="2" charset="2"/>
              </a:rPr>
              <a:t> </a:t>
            </a:r>
            <a:r>
              <a:rPr lang="en-US" b="1" dirty="0" err="1">
                <a:sym typeface="Wingdings" panose="05000000000000000000" pitchFamily="2" charset="2"/>
              </a:rPr>
              <a:t>angka</a:t>
            </a:r>
            <a:r>
              <a:rPr lang="en-US" b="1" dirty="0">
                <a:sym typeface="Wingdings" panose="05000000000000000000" pitchFamily="2" charset="2"/>
              </a:rPr>
              <a:t> (</a:t>
            </a:r>
            <a:r>
              <a:rPr lang="en-US" b="1" dirty="0" err="1">
                <a:sym typeface="Wingdings" panose="05000000000000000000" pitchFamily="2" charset="2"/>
              </a:rPr>
              <a:t>kuantitatif</a:t>
            </a:r>
            <a:r>
              <a:rPr lang="en-US" b="1" dirty="0">
                <a:sym typeface="Wingdings" panose="05000000000000000000" pitchFamily="2" charset="2"/>
              </a:rPr>
              <a:t>) </a:t>
            </a:r>
            <a:r>
              <a:rPr lang="en-US" b="1" dirty="0" err="1"/>
              <a:t>Contoh</a:t>
            </a:r>
            <a:r>
              <a:rPr lang="en-US" b="1" dirty="0"/>
              <a:t> : </a:t>
            </a:r>
            <a:r>
              <a:rPr lang="en-US" b="1" dirty="0" err="1"/>
              <a:t>panjang</a:t>
            </a:r>
            <a:r>
              <a:rPr lang="en-US" b="1" dirty="0"/>
              <a:t>, </a:t>
            </a:r>
            <a:r>
              <a:rPr lang="en-US" b="1" dirty="0" err="1"/>
              <a:t>massa</a:t>
            </a:r>
            <a:r>
              <a:rPr lang="en-US" b="1" dirty="0"/>
              <a:t>, </a:t>
            </a:r>
            <a:r>
              <a:rPr lang="en-US" b="1" dirty="0" err="1"/>
              <a:t>waktu</a:t>
            </a:r>
            <a:r>
              <a:rPr lang="en-US" b="1" dirty="0"/>
              <a:t>, </a:t>
            </a:r>
            <a:r>
              <a:rPr lang="en-US" b="1" dirty="0" err="1"/>
              <a:t>suhu</a:t>
            </a:r>
            <a:r>
              <a:rPr lang="en-US" b="1" dirty="0"/>
              <a:t>, </a:t>
            </a:r>
            <a:r>
              <a:rPr lang="en-US" b="1" dirty="0" err="1"/>
              <a:t>dll</a:t>
            </a:r>
            <a:r>
              <a:rPr lang="en-US" b="1" dirty="0"/>
              <a:t>.</a:t>
            </a:r>
            <a:r>
              <a:rPr lang="en-US" dirty="0"/>
              <a:t> </a:t>
            </a:r>
          </a:p>
          <a:p>
            <a:pPr algn="just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sz="2000" b="1" dirty="0" smtClean="0"/>
          </a:p>
          <a:p>
            <a:pPr algn="just"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sz="2400" b="1" dirty="0" err="1" smtClean="0"/>
              <a:t>Mengukur</a:t>
            </a:r>
            <a:r>
              <a:rPr lang="en-US" b="1" dirty="0" smtClean="0"/>
              <a:t> </a:t>
            </a:r>
            <a:r>
              <a:rPr lang="en-US" b="1" dirty="0"/>
              <a:t>:</a:t>
            </a:r>
          </a:p>
          <a:p>
            <a:pPr algn="just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b="1" dirty="0"/>
              <a:t>	</a:t>
            </a:r>
            <a:r>
              <a:rPr lang="en-US" b="1" dirty="0" err="1"/>
              <a:t>Membandingkan</a:t>
            </a:r>
            <a:r>
              <a:rPr lang="en-US" b="1" dirty="0"/>
              <a:t> </a:t>
            </a:r>
            <a:r>
              <a:rPr lang="en-US" b="1" dirty="0" err="1"/>
              <a:t>sesuatu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sesuatu</a:t>
            </a:r>
            <a:r>
              <a:rPr lang="en-US" b="1" dirty="0"/>
              <a:t> yang lain yang </a:t>
            </a:r>
            <a:r>
              <a:rPr lang="en-US" b="1" dirty="0" err="1"/>
              <a:t>sejenis</a:t>
            </a:r>
            <a:r>
              <a:rPr lang="en-US" b="1" dirty="0"/>
              <a:t> yang </a:t>
            </a:r>
            <a:r>
              <a:rPr lang="en-US" b="1" dirty="0" err="1"/>
              <a:t>ditetapkan</a:t>
            </a:r>
            <a:r>
              <a:rPr lang="en-US" b="1" dirty="0"/>
              <a:t> </a:t>
            </a:r>
            <a:r>
              <a:rPr lang="en-US" b="1" dirty="0" err="1"/>
              <a:t>sebagai</a:t>
            </a:r>
            <a:r>
              <a:rPr lang="en-US" b="1" dirty="0"/>
              <a:t> </a:t>
            </a:r>
            <a:r>
              <a:rPr lang="en-US" b="1" dirty="0" err="1"/>
              <a:t>satuan</a:t>
            </a:r>
            <a:r>
              <a:rPr lang="en-US" b="1" dirty="0"/>
              <a:t>.</a:t>
            </a:r>
          </a:p>
          <a:p>
            <a:pPr algn="just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contoh</a:t>
            </a:r>
            <a:r>
              <a:rPr lang="en-US" sz="2000" b="1" dirty="0"/>
              <a:t> </a:t>
            </a:r>
            <a:r>
              <a:rPr lang="en-US" sz="2000" b="1" dirty="0" smtClean="0"/>
              <a:t>:     </a:t>
            </a:r>
            <a:r>
              <a:rPr lang="en-US" sz="2000" b="1" dirty="0" err="1"/>
              <a:t>panjang</a:t>
            </a:r>
            <a:r>
              <a:rPr lang="en-US" sz="2000" b="1" dirty="0"/>
              <a:t> </a:t>
            </a:r>
            <a:r>
              <a:rPr lang="en-US" sz="2000" b="1" dirty="0" err="1"/>
              <a:t>jalan</a:t>
            </a:r>
            <a:r>
              <a:rPr lang="en-US" sz="2000" b="1" dirty="0"/>
              <a:t> 10 km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850934" y="4312531"/>
            <a:ext cx="719137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10000"/>
              </a:spcBef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dirty="0" err="1">
                <a:cs typeface="Times New Roman" panose="02020603050405020304" pitchFamily="18" charset="0"/>
              </a:rPr>
              <a:t>nilai</a:t>
            </a:r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446503" y="4559213"/>
            <a:ext cx="936625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10000"/>
              </a:spcBef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dirty="0" err="1">
                <a:cs typeface="Times New Roman" panose="02020603050405020304" pitchFamily="18" charset="0"/>
              </a:rPr>
              <a:t>satuan</a:t>
            </a:r>
            <a:endParaRPr lang="en-US" dirty="0">
              <a:cs typeface="Times New Roman" panose="02020603050405020304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141500" y="4017906"/>
            <a:ext cx="1" cy="362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559041" y="4078058"/>
            <a:ext cx="11030" cy="5943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408179" y="5480146"/>
            <a:ext cx="6376578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id-ID" dirty="0">
                <a:latin typeface="Arial Rounded MT Bold" panose="020F0704030504030204" pitchFamily="34" charset="0"/>
              </a:rPr>
              <a:t>SATUAN :  </a:t>
            </a:r>
            <a:r>
              <a:rPr lang="en-US" dirty="0">
                <a:latin typeface="Arial Rounded MT Bold" panose="020F0704030504030204" pitchFamily="34" charset="0"/>
              </a:rPr>
              <a:t>-----   </a:t>
            </a:r>
            <a:r>
              <a:rPr lang="id-ID" dirty="0">
                <a:latin typeface="Arial Rounded MT Bold" panose="020F0704030504030204" pitchFamily="34" charset="0"/>
              </a:rPr>
              <a:t>Adalah ukuran dari besaran</a:t>
            </a:r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1102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31390" y="460618"/>
            <a:ext cx="10972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Data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</p:txBody>
      </p:sp>
      <p:graphicFrame>
        <p:nvGraphicFramePr>
          <p:cNvPr id="23590" name="Group 38"/>
          <p:cNvGraphicFramePr>
            <a:graphicFrameLocks noGrp="1"/>
          </p:cNvGraphicFramePr>
          <p:nvPr>
            <p:ph type="tbl" idx="1"/>
          </p:nvPr>
        </p:nvGraphicFramePr>
        <p:xfrm>
          <a:off x="2706688" y="2017713"/>
          <a:ext cx="7772400" cy="4145216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Umur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tahun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Berat badan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690 N ( 154 lb)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Tinggi badan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 cm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Massa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Kg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Luas permukaan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1,85 m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Temperatur tubuh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37,0 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Basal Metabolisme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 Kcal/ m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hr</a:t>
                      </a:r>
                      <a:endParaRPr kumimoji="0" lang="en-US" sz="2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Kebutuhan O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260 ml/min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31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Standar Manusia</a:t>
            </a:r>
          </a:p>
        </p:txBody>
      </p:sp>
      <p:graphicFrame>
        <p:nvGraphicFramePr>
          <p:cNvPr id="25637" name="Group 37"/>
          <p:cNvGraphicFramePr>
            <a:graphicFrameLocks noGrp="1"/>
          </p:cNvGraphicFramePr>
          <p:nvPr>
            <p:ph type="tbl" idx="1"/>
          </p:nvPr>
        </p:nvGraphicFramePr>
        <p:xfrm>
          <a:off x="1981200" y="1600200"/>
          <a:ext cx="8229600" cy="485298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182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Produksi CO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260 ml/mnt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Volume darah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5,2 lt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Cardiac output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lt / min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Tekanan darah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120/80 mm Hg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Heart rate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beat/min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lung capacity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lt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Breathing rate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/ min</a:t>
                      </a:r>
                      <a:endParaRPr kumimoji="0" lang="en-US" sz="2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5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Muscle mass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30.000 g ( 43% dr massa badan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63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333375"/>
            <a:ext cx="9208576" cy="5797550"/>
          </a:xfrm>
        </p:spPr>
        <p:txBody>
          <a:bodyPr/>
          <a:lstStyle/>
          <a:p>
            <a:pPr eaLnBrk="1" hangingPunct="1"/>
            <a:endParaRPr lang="id-ID" dirty="0" smtClean="0">
              <a:latin typeface="Arial Rounded MT Bold" panose="020F0704030504030204" pitchFamily="34" charset="0"/>
            </a:endParaRPr>
          </a:p>
          <a:p>
            <a:pPr eaLnBrk="1" hangingPunct="1"/>
            <a:r>
              <a:rPr lang="en-GB" dirty="0" err="1" smtClean="0">
                <a:latin typeface="Arial Rounded MT Bold" panose="020F0704030504030204" pitchFamily="34" charset="0"/>
              </a:rPr>
              <a:t>Dalam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mekanika</a:t>
            </a:r>
            <a:r>
              <a:rPr lang="en-GB" dirty="0" smtClean="0">
                <a:latin typeface="Arial Rounded MT Bold" panose="020F0704030504030204" pitchFamily="34" charset="0"/>
              </a:rPr>
              <a:t> h</a:t>
            </a:r>
            <a:r>
              <a:rPr lang="id-ID" dirty="0" smtClean="0">
                <a:latin typeface="Arial Rounded MT Bold" panose="020F0704030504030204" pitchFamily="34" charset="0"/>
              </a:rPr>
              <a:t>anya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digunakan</a:t>
            </a:r>
            <a:r>
              <a:rPr lang="en-GB" dirty="0" smtClean="0">
                <a:latin typeface="Arial Rounded MT Bold" panose="020F0704030504030204" pitchFamily="34" charset="0"/>
              </a:rPr>
              <a:t> 4 </a:t>
            </a:r>
            <a:r>
              <a:rPr lang="en-GB" dirty="0" err="1" smtClean="0">
                <a:latin typeface="Arial Rounded MT Bold" panose="020F0704030504030204" pitchFamily="34" charset="0"/>
              </a:rPr>
              <a:t>besaran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dasar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yaitu</a:t>
            </a:r>
            <a:r>
              <a:rPr lang="en-GB" dirty="0" smtClean="0">
                <a:latin typeface="Arial Rounded MT Bold" panose="020F0704030504030204" pitchFamily="34" charset="0"/>
              </a:rPr>
              <a:t> : </a:t>
            </a:r>
            <a:r>
              <a:rPr lang="en-GB" dirty="0" err="1" smtClean="0">
                <a:latin typeface="Arial Rounded MT Bold" panose="020F0704030504030204" pitchFamily="34" charset="0"/>
              </a:rPr>
              <a:t>panjang</a:t>
            </a:r>
            <a:r>
              <a:rPr lang="en-GB" dirty="0" smtClean="0">
                <a:latin typeface="Arial Rounded MT Bold" panose="020F0704030504030204" pitchFamily="34" charset="0"/>
              </a:rPr>
              <a:t>, </a:t>
            </a:r>
            <a:r>
              <a:rPr lang="en-GB" dirty="0" err="1" smtClean="0">
                <a:latin typeface="Arial Rounded MT Bold" panose="020F0704030504030204" pitchFamily="34" charset="0"/>
              </a:rPr>
              <a:t>massa</a:t>
            </a:r>
            <a:r>
              <a:rPr lang="en-GB" dirty="0" smtClean="0">
                <a:latin typeface="Arial Rounded MT Bold" panose="020F0704030504030204" pitchFamily="34" charset="0"/>
              </a:rPr>
              <a:t>, </a:t>
            </a:r>
            <a:r>
              <a:rPr lang="en-GB" dirty="0" err="1" smtClean="0">
                <a:latin typeface="Arial Rounded MT Bold" panose="020F0704030504030204" pitchFamily="34" charset="0"/>
              </a:rPr>
              <a:t>wak</a:t>
            </a:r>
            <a:r>
              <a:rPr lang="id-ID" dirty="0" smtClean="0">
                <a:latin typeface="Arial Rounded MT Bold" panose="020F0704030504030204" pitchFamily="34" charset="0"/>
              </a:rPr>
              <a:t>t</a:t>
            </a:r>
            <a:r>
              <a:rPr lang="en-GB" dirty="0" smtClean="0">
                <a:latin typeface="Arial Rounded MT Bold" panose="020F0704030504030204" pitchFamily="34" charset="0"/>
              </a:rPr>
              <a:t>u </a:t>
            </a:r>
            <a:r>
              <a:rPr lang="en-GB" dirty="0" err="1" smtClean="0">
                <a:latin typeface="Arial Rounded MT Bold" panose="020F0704030504030204" pitchFamily="34" charset="0"/>
              </a:rPr>
              <a:t>dan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jumlah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zat</a:t>
            </a:r>
            <a:endParaRPr lang="en-GB" dirty="0" smtClean="0">
              <a:latin typeface="Arial Rounded MT Bold" panose="020F070403050403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d-ID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Dalam</a:t>
            </a:r>
            <a:r>
              <a:rPr lang="en-GB" dirty="0" smtClean="0">
                <a:latin typeface="Arial Rounded MT Bold" panose="020F0704030504030204" pitchFamily="34" charset="0"/>
              </a:rPr>
              <a:t> SI </a:t>
            </a:r>
            <a:r>
              <a:rPr lang="en-GB" dirty="0" err="1" smtClean="0">
                <a:latin typeface="Arial Rounded MT Bold" panose="020F0704030504030204" pitchFamily="34" charset="0"/>
              </a:rPr>
              <a:t>ada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beberapa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satuan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dgn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nama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khusu</a:t>
            </a:r>
            <a:r>
              <a:rPr lang="id-ID" dirty="0" smtClean="0">
                <a:latin typeface="Arial Rounded MT Bold" panose="020F0704030504030204" pitchFamily="34" charset="0"/>
              </a:rPr>
              <a:t>s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yaitu</a:t>
            </a:r>
            <a:r>
              <a:rPr lang="en-GB" dirty="0" smtClean="0">
                <a:latin typeface="Arial Rounded MT Bold" panose="020F0704030504030204" pitchFamily="34" charset="0"/>
              </a:rPr>
              <a:t> 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d-ID" dirty="0" smtClean="0">
                <a:latin typeface="Arial Rounded MT Bold" panose="020F0704030504030204" pitchFamily="34" charset="0"/>
              </a:rPr>
              <a:t>      </a:t>
            </a:r>
            <a:r>
              <a:rPr lang="en-GB" dirty="0" smtClean="0">
                <a:latin typeface="Arial Rounded MT Bold" panose="020F0704030504030204" pitchFamily="34" charset="0"/>
              </a:rPr>
              <a:t>N (Newton)  =  kg. m. </a:t>
            </a:r>
            <a:r>
              <a:rPr lang="en-GB" sz="4000" dirty="0">
                <a:latin typeface="Arial Rounded MT Bold" panose="020F0704030504030204" pitchFamily="34" charset="0"/>
              </a:rPr>
              <a:t>s</a:t>
            </a:r>
            <a:r>
              <a:rPr lang="en-GB" sz="2400" dirty="0">
                <a:latin typeface="Arial Rounded MT Bold" panose="020F0704030504030204" pitchFamily="34" charset="0"/>
              </a:rPr>
              <a:t>-2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d-ID" dirty="0" smtClean="0">
                <a:latin typeface="Arial Rounded MT Bold" panose="020F0704030504030204" pitchFamily="34" charset="0"/>
              </a:rPr>
              <a:t>       </a:t>
            </a:r>
            <a:r>
              <a:rPr lang="en-GB" dirty="0" smtClean="0">
                <a:latin typeface="Arial Rounded MT Bold" panose="020F0704030504030204" pitchFamily="34" charset="0"/>
              </a:rPr>
              <a:t>J (Joule)  =  </a:t>
            </a:r>
            <a:r>
              <a:rPr lang="en-GB" dirty="0" err="1" smtClean="0">
                <a:latin typeface="Arial Rounded MT Bold" panose="020F0704030504030204" pitchFamily="34" charset="0"/>
              </a:rPr>
              <a:t>N.m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untuk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satuan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kerja</a:t>
            </a:r>
            <a:r>
              <a:rPr lang="en-GB" dirty="0" smtClean="0">
                <a:latin typeface="Arial Rounded MT Bold" panose="020F0704030504030204" pitchFamily="34" charset="0"/>
              </a:rPr>
              <a:t> (</a:t>
            </a:r>
            <a:r>
              <a:rPr lang="en-GB" dirty="0" err="1" smtClean="0">
                <a:latin typeface="Arial Rounded MT Bold" panose="020F0704030504030204" pitchFamily="34" charset="0"/>
              </a:rPr>
              <a:t>energi</a:t>
            </a:r>
            <a:r>
              <a:rPr lang="en-GB" dirty="0" smtClean="0">
                <a:latin typeface="Arial Rounded MT Bold" panose="020F0704030504030204" pitchFamily="34" charset="0"/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d-ID" dirty="0" smtClean="0">
                <a:latin typeface="Arial Rounded MT Bold" panose="020F0704030504030204" pitchFamily="34" charset="0"/>
              </a:rPr>
              <a:t>       </a:t>
            </a:r>
            <a:r>
              <a:rPr lang="en-GB" dirty="0" smtClean="0">
                <a:latin typeface="Arial Rounded MT Bold" panose="020F0704030504030204" pitchFamily="34" charset="0"/>
              </a:rPr>
              <a:t>W (watt)  =  J.S-1   </a:t>
            </a:r>
            <a:r>
              <a:rPr lang="en-GB" dirty="0" err="1" smtClean="0">
                <a:latin typeface="Arial Rounded MT Bold" panose="020F0704030504030204" pitchFamily="34" charset="0"/>
              </a:rPr>
              <a:t>untuk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satuan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daya</a:t>
            </a:r>
            <a:endParaRPr lang="en-GB" dirty="0" smtClean="0">
              <a:latin typeface="Arial Rounded MT Bold" panose="020F070403050403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GB" dirty="0" smtClean="0">
              <a:latin typeface="Arial Rounded MT Bold" panose="020F070403050403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d-ID" dirty="0" smtClean="0">
                <a:latin typeface="Arial Rounded MT Bold" panose="020F0704030504030204" pitchFamily="34" charset="0"/>
              </a:rPr>
              <a:t> </a:t>
            </a:r>
            <a:endParaRPr lang="en-GB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00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sz="4000" dirty="0">
                <a:latin typeface="Arial Rounded MT Bold" panose="020F0704030504030204" pitchFamily="34" charset="0"/>
              </a:rPr>
              <a:t>PENDEFENISIAN SATUAN DASAR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63471" y="1937288"/>
            <a:ext cx="11752294" cy="4386020"/>
          </a:xfrm>
        </p:spPr>
        <p:txBody>
          <a:bodyPr/>
          <a:lstStyle/>
          <a:p>
            <a:pPr algn="just" eaLnBrk="1" hangingPunct="1"/>
            <a:r>
              <a:rPr lang="en-GB" dirty="0" err="1" smtClean="0">
                <a:latin typeface="Arial Rounded MT Bold" panose="020F0704030504030204" pitchFamily="34" charset="0"/>
              </a:rPr>
              <a:t>Satu</a:t>
            </a:r>
            <a:r>
              <a:rPr lang="en-GB" dirty="0" smtClean="0">
                <a:latin typeface="Arial Rounded MT Bold" panose="020F0704030504030204" pitchFamily="34" charset="0"/>
              </a:rPr>
              <a:t> meter </a:t>
            </a:r>
            <a:r>
              <a:rPr lang="en-GB" dirty="0" err="1" smtClean="0">
                <a:latin typeface="Arial Rounded MT Bold" panose="020F0704030504030204" pitchFamily="34" charset="0"/>
              </a:rPr>
              <a:t>adalah</a:t>
            </a:r>
            <a:r>
              <a:rPr lang="en-GB" dirty="0" smtClean="0">
                <a:latin typeface="Arial Rounded MT Bold" panose="020F0704030504030204" pitchFamily="34" charset="0"/>
              </a:rPr>
              <a:t>  </a:t>
            </a:r>
            <a:r>
              <a:rPr lang="en-GB" dirty="0" err="1" smtClean="0">
                <a:latin typeface="Arial Rounded MT Bold" panose="020F0704030504030204" pitchFamily="34" charset="0"/>
              </a:rPr>
              <a:t>jarak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yg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ditempuh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cahaya</a:t>
            </a:r>
            <a:r>
              <a:rPr lang="en-GB" dirty="0" smtClean="0">
                <a:latin typeface="Arial Rounded MT Bold" panose="020F0704030504030204" pitchFamily="34" charset="0"/>
              </a:rPr>
              <a:t> (</a:t>
            </a:r>
            <a:r>
              <a:rPr lang="en-GB" dirty="0" err="1" smtClean="0">
                <a:latin typeface="Arial Rounded MT Bold" panose="020F0704030504030204" pitchFamily="34" charset="0"/>
              </a:rPr>
              <a:t>dalam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vakum</a:t>
            </a:r>
            <a:r>
              <a:rPr lang="en-GB" dirty="0" smtClean="0">
                <a:latin typeface="Arial Rounded MT Bold" panose="020F0704030504030204" pitchFamily="34" charset="0"/>
              </a:rPr>
              <a:t>) </a:t>
            </a:r>
            <a:r>
              <a:rPr lang="en-GB" dirty="0" err="1" smtClean="0">
                <a:latin typeface="Arial Rounded MT Bold" panose="020F0704030504030204" pitchFamily="34" charset="0"/>
              </a:rPr>
              <a:t>dalam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selang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waktu</a:t>
            </a:r>
            <a:r>
              <a:rPr lang="en-GB" dirty="0" smtClean="0">
                <a:latin typeface="Arial Rounded MT Bold" panose="020F0704030504030204" pitchFamily="34" charset="0"/>
              </a:rPr>
              <a:t> 1/299.792.458 </a:t>
            </a:r>
            <a:r>
              <a:rPr lang="en-GB" dirty="0" err="1" smtClean="0">
                <a:latin typeface="Arial Rounded MT Bold" panose="020F0704030504030204" pitchFamily="34" charset="0"/>
              </a:rPr>
              <a:t>sekon</a:t>
            </a:r>
            <a:r>
              <a:rPr lang="en-GB" dirty="0" smtClean="0">
                <a:latin typeface="Arial Rounded MT Bold" panose="020F0704030504030204" pitchFamily="34" charset="0"/>
              </a:rPr>
              <a:t> (CGPM </a:t>
            </a:r>
            <a:r>
              <a:rPr lang="en-GB" dirty="0" err="1" smtClean="0">
                <a:latin typeface="Arial Rounded MT Bold" panose="020F0704030504030204" pitchFamily="34" charset="0"/>
              </a:rPr>
              <a:t>ke</a:t>
            </a:r>
            <a:r>
              <a:rPr lang="en-GB" dirty="0" smtClean="0">
                <a:latin typeface="Arial Rounded MT Bold" panose="020F0704030504030204" pitchFamily="34" charset="0"/>
              </a:rPr>
              <a:t> 17, 1983)</a:t>
            </a:r>
          </a:p>
          <a:p>
            <a:pPr algn="just" eaLnBrk="1" hangingPunct="1"/>
            <a:r>
              <a:rPr lang="en-GB" dirty="0" err="1" smtClean="0">
                <a:latin typeface="Arial Rounded MT Bold" panose="020F0704030504030204" pitchFamily="34" charset="0"/>
              </a:rPr>
              <a:t>Satu</a:t>
            </a:r>
            <a:r>
              <a:rPr lang="en-GB" dirty="0" smtClean="0">
                <a:latin typeface="Arial Rounded MT Bold" panose="020F0704030504030204" pitchFamily="34" charset="0"/>
              </a:rPr>
              <a:t> kilogram (kg) </a:t>
            </a:r>
            <a:r>
              <a:rPr lang="en-GB" dirty="0" err="1" smtClean="0">
                <a:latin typeface="Arial Rounded MT Bold" panose="020F0704030504030204" pitchFamily="34" charset="0"/>
              </a:rPr>
              <a:t>adalah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massa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sebuah</a:t>
            </a:r>
            <a:r>
              <a:rPr lang="en-GB" dirty="0" smtClean="0">
                <a:latin typeface="Arial Rounded MT Bold" panose="020F0704030504030204" pitchFamily="34" charset="0"/>
              </a:rPr>
              <a:t> kilogram </a:t>
            </a:r>
            <a:r>
              <a:rPr lang="en-GB" dirty="0" err="1" smtClean="0">
                <a:latin typeface="Arial Rounded MT Bold" panose="020F0704030504030204" pitchFamily="34" charset="0"/>
              </a:rPr>
              <a:t>standar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yg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disimpan</a:t>
            </a:r>
            <a:r>
              <a:rPr lang="en-GB" dirty="0" smtClean="0">
                <a:latin typeface="Arial Rounded MT Bold" panose="020F0704030504030204" pitchFamily="34" charset="0"/>
              </a:rPr>
              <a:t> di </a:t>
            </a:r>
            <a:r>
              <a:rPr lang="en-GB" dirty="0" err="1" smtClean="0">
                <a:latin typeface="Arial Rounded MT Bold" panose="020F0704030504030204" pitchFamily="34" charset="0"/>
              </a:rPr>
              <a:t>lembaga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timbangan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ukuran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internasional</a:t>
            </a:r>
            <a:r>
              <a:rPr lang="en-GB" dirty="0" smtClean="0">
                <a:latin typeface="Arial Rounded MT Bold" panose="020F0704030504030204" pitchFamily="34" charset="0"/>
              </a:rPr>
              <a:t> (CGPM ke-1 1899)</a:t>
            </a:r>
          </a:p>
          <a:p>
            <a:pPr algn="just" eaLnBrk="1" hangingPunct="1"/>
            <a:r>
              <a:rPr lang="en-GB" dirty="0" smtClean="0">
                <a:latin typeface="Arial Rounded MT Bold" panose="020F0704030504030204" pitchFamily="34" charset="0"/>
              </a:rPr>
              <a:t>Massa kilogram </a:t>
            </a:r>
            <a:r>
              <a:rPr lang="en-GB" dirty="0" err="1" smtClean="0">
                <a:latin typeface="Arial Rounded MT Bold" panose="020F0704030504030204" pitchFamily="34" charset="0"/>
              </a:rPr>
              <a:t>standar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juga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disamakan</a:t>
            </a:r>
            <a:r>
              <a:rPr lang="en-GB" dirty="0" smtClean="0">
                <a:latin typeface="Arial Rounded MT Bold" panose="020F0704030504030204" pitchFamily="34" charset="0"/>
              </a:rPr>
              <a:t> dg </a:t>
            </a:r>
            <a:r>
              <a:rPr lang="en-GB" dirty="0" err="1" smtClean="0">
                <a:latin typeface="Arial Rounded MT Bold" panose="020F0704030504030204" pitchFamily="34" charset="0"/>
              </a:rPr>
              <a:t>masa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dari</a:t>
            </a:r>
            <a:r>
              <a:rPr lang="en-GB" dirty="0" smtClean="0">
                <a:latin typeface="Arial Rounded MT Bold" panose="020F0704030504030204" pitchFamily="34" charset="0"/>
              </a:rPr>
              <a:t> 1 </a:t>
            </a:r>
            <a:r>
              <a:rPr lang="en-GB" dirty="0" err="1" smtClean="0">
                <a:latin typeface="Arial Rounded MT Bold" panose="020F0704030504030204" pitchFamily="34" charset="0"/>
              </a:rPr>
              <a:t>liter</a:t>
            </a:r>
            <a:r>
              <a:rPr lang="en-GB" dirty="0" smtClean="0">
                <a:latin typeface="Arial Rounded MT Bold" panose="020F0704030504030204" pitchFamily="34" charset="0"/>
              </a:rPr>
              <a:t> air </a:t>
            </a:r>
            <a:r>
              <a:rPr lang="en-GB" dirty="0" err="1" smtClean="0">
                <a:latin typeface="Arial Rounded MT Bold" panose="020F0704030504030204" pitchFamily="34" charset="0"/>
              </a:rPr>
              <a:t>murni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pada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suhu</a:t>
            </a:r>
            <a:r>
              <a:rPr lang="en-GB" dirty="0" smtClean="0">
                <a:latin typeface="Arial Rounded MT Bold" panose="020F0704030504030204" pitchFamily="34" charset="0"/>
              </a:rPr>
              <a:t> 4</a:t>
            </a:r>
            <a:r>
              <a:rPr lang="en-US" dirty="0" smtClean="0">
                <a:latin typeface="Arial Rounded MT Bold" panose="020F0704030504030204" pitchFamily="34" charset="0"/>
                <a:cs typeface="Tahoma" panose="020B0604030504040204" pitchFamily="34" charset="0"/>
              </a:rPr>
              <a:t>°C</a:t>
            </a:r>
          </a:p>
        </p:txBody>
      </p:sp>
    </p:spTree>
    <p:extLst>
      <p:ext uri="{BB962C8B-B14F-4D97-AF65-F5344CB8AC3E}">
        <p14:creationId xmlns:p14="http://schemas.microsoft.com/office/powerpoint/2010/main" val="288714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821410" y="1286358"/>
            <a:ext cx="10430359" cy="4511191"/>
          </a:xfrm>
        </p:spPr>
        <p:txBody>
          <a:bodyPr/>
          <a:lstStyle/>
          <a:p>
            <a:pPr algn="just" eaLnBrk="1" hangingPunct="1"/>
            <a:r>
              <a:rPr lang="en-GB" dirty="0" err="1" smtClean="0">
                <a:latin typeface="Arial Rounded MT Bold" panose="020F0704030504030204" pitchFamily="34" charset="0"/>
              </a:rPr>
              <a:t>Satu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sekon</a:t>
            </a:r>
            <a:r>
              <a:rPr lang="en-GB" dirty="0" smtClean="0">
                <a:latin typeface="Arial Rounded MT Bold" panose="020F0704030504030204" pitchFamily="34" charset="0"/>
              </a:rPr>
              <a:t> (s) </a:t>
            </a:r>
            <a:r>
              <a:rPr lang="en-GB" dirty="0" err="1" smtClean="0">
                <a:latin typeface="Arial Rounded MT Bold" panose="020F0704030504030204" pitchFamily="34" charset="0"/>
              </a:rPr>
              <a:t>adalah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selang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waktu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yg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diperlukan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oleh</a:t>
            </a:r>
            <a:r>
              <a:rPr lang="en-GB" dirty="0" smtClean="0">
                <a:latin typeface="Arial Rounded MT Bold" panose="020F0704030504030204" pitchFamily="34" charset="0"/>
              </a:rPr>
              <a:t> atom </a:t>
            </a:r>
            <a:r>
              <a:rPr lang="en-GB" dirty="0" err="1" smtClean="0">
                <a:latin typeface="Arial Rounded MT Bold" panose="020F0704030504030204" pitchFamily="34" charset="0"/>
              </a:rPr>
              <a:t>cesium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untuk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melakukan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getaran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sebanyak</a:t>
            </a:r>
            <a:r>
              <a:rPr lang="en-GB" dirty="0" smtClean="0">
                <a:latin typeface="Arial Rounded MT Bold" panose="020F0704030504030204" pitchFamily="34" charset="0"/>
              </a:rPr>
              <a:t> 9.192.631.770 kali </a:t>
            </a:r>
            <a:r>
              <a:rPr lang="en-GB" dirty="0" err="1" smtClean="0">
                <a:latin typeface="Arial Rounded MT Bold" panose="020F0704030504030204" pitchFamily="34" charset="0"/>
              </a:rPr>
              <a:t>dalam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transisi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antara</a:t>
            </a:r>
            <a:r>
              <a:rPr lang="en-GB" dirty="0" smtClean="0">
                <a:latin typeface="Arial Rounded MT Bold" panose="020F0704030504030204" pitchFamily="34" charset="0"/>
              </a:rPr>
              <a:t> 2 </a:t>
            </a:r>
            <a:r>
              <a:rPr lang="en-GB" dirty="0" err="1" smtClean="0">
                <a:latin typeface="Arial Rounded MT Bold" panose="020F0704030504030204" pitchFamily="34" charset="0"/>
              </a:rPr>
              <a:t>tingkat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energi</a:t>
            </a:r>
            <a:r>
              <a:rPr lang="en-GB" dirty="0" smtClean="0">
                <a:latin typeface="Arial Rounded MT Bold" panose="020F0704030504030204" pitchFamily="34" charset="0"/>
              </a:rPr>
              <a:t> di </a:t>
            </a:r>
            <a:r>
              <a:rPr lang="en-GB" dirty="0" err="1" smtClean="0">
                <a:latin typeface="Arial Rounded MT Bold" panose="020F0704030504030204" pitchFamily="34" charset="0"/>
              </a:rPr>
              <a:t>tingkat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energi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dasarnya</a:t>
            </a:r>
            <a:r>
              <a:rPr lang="en-GB" dirty="0" smtClean="0">
                <a:latin typeface="Arial Rounded MT Bold" panose="020F0704030504030204" pitchFamily="34" charset="0"/>
              </a:rPr>
              <a:t> (CGPM </a:t>
            </a:r>
            <a:r>
              <a:rPr lang="en-GB" dirty="0" err="1" smtClean="0">
                <a:latin typeface="Arial Rounded MT Bold" panose="020F0704030504030204" pitchFamily="34" charset="0"/>
              </a:rPr>
              <a:t>ke</a:t>
            </a:r>
            <a:r>
              <a:rPr lang="en-GB" dirty="0" smtClean="0">
                <a:latin typeface="Arial Rounded MT Bold" panose="020F0704030504030204" pitchFamily="34" charset="0"/>
              </a:rPr>
              <a:t> 13)</a:t>
            </a:r>
          </a:p>
          <a:p>
            <a:pPr algn="just" eaLnBrk="1" hangingPunct="1"/>
            <a:r>
              <a:rPr lang="en-GB" dirty="0" err="1" smtClean="0">
                <a:latin typeface="Arial Rounded MT Bold" panose="020F0704030504030204" pitchFamily="34" charset="0"/>
              </a:rPr>
              <a:t>Satu</a:t>
            </a:r>
            <a:r>
              <a:rPr lang="en-GB" dirty="0" smtClean="0">
                <a:latin typeface="Arial Rounded MT Bold" panose="020F0704030504030204" pitchFamily="34" charset="0"/>
              </a:rPr>
              <a:t> ampere (A) </a:t>
            </a:r>
            <a:r>
              <a:rPr lang="en-GB" dirty="0" err="1" smtClean="0">
                <a:latin typeface="Arial Rounded MT Bold" panose="020F0704030504030204" pitchFamily="34" charset="0"/>
              </a:rPr>
              <a:t>adalah</a:t>
            </a:r>
            <a:r>
              <a:rPr lang="en-GB" dirty="0" smtClean="0">
                <a:latin typeface="Arial Rounded MT Bold" panose="020F0704030504030204" pitchFamily="34" charset="0"/>
              </a:rPr>
              <a:t> : </a:t>
            </a:r>
            <a:r>
              <a:rPr lang="en-GB" dirty="0" err="1" smtClean="0">
                <a:latin typeface="Arial Rounded MT Bold" panose="020F0704030504030204" pitchFamily="34" charset="0"/>
              </a:rPr>
              <a:t>kuat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arus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tetap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yg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jika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dialirkan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melalui</a:t>
            </a:r>
            <a:r>
              <a:rPr lang="en-GB" dirty="0" smtClean="0">
                <a:latin typeface="Arial Rounded MT Bold" panose="020F0704030504030204" pitchFamily="34" charset="0"/>
              </a:rPr>
              <a:t> 2 </a:t>
            </a:r>
            <a:r>
              <a:rPr lang="en-GB" dirty="0" err="1" smtClean="0">
                <a:latin typeface="Arial Rounded MT Bold" panose="020F0704030504030204" pitchFamily="34" charset="0"/>
              </a:rPr>
              <a:t>buah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kawat</a:t>
            </a:r>
            <a:r>
              <a:rPr lang="en-GB" dirty="0" smtClean="0">
                <a:latin typeface="Arial Rounded MT Bold" panose="020F0704030504030204" pitchFamily="34" charset="0"/>
              </a:rPr>
              <a:t> yang </a:t>
            </a:r>
            <a:r>
              <a:rPr lang="en-GB" dirty="0" err="1" smtClean="0">
                <a:latin typeface="Arial Rounded MT Bold" panose="020F0704030504030204" pitchFamily="34" charset="0"/>
              </a:rPr>
              <a:t>sejajar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dan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sangat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panjang</a:t>
            </a:r>
            <a:r>
              <a:rPr lang="en-GB" dirty="0" smtClean="0">
                <a:latin typeface="Arial Rounded MT Bold" panose="020F0704030504030204" pitchFamily="34" charset="0"/>
              </a:rPr>
              <a:t> dg </a:t>
            </a:r>
            <a:r>
              <a:rPr lang="en-GB" dirty="0" err="1" smtClean="0">
                <a:latin typeface="Arial Rounded MT Bold" panose="020F0704030504030204" pitchFamily="34" charset="0"/>
              </a:rPr>
              <a:t>tebal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yg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dpt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diabaikan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dan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diletakkan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pd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jarak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pisah</a:t>
            </a:r>
            <a:r>
              <a:rPr lang="en-GB" dirty="0" smtClean="0">
                <a:latin typeface="Arial Rounded MT Bold" panose="020F0704030504030204" pitchFamily="34" charset="0"/>
              </a:rPr>
              <a:t> 1 meter </a:t>
            </a:r>
            <a:r>
              <a:rPr lang="en-GB" dirty="0" err="1" smtClean="0">
                <a:latin typeface="Arial Rounded MT Bold" panose="020F0704030504030204" pitchFamily="34" charset="0"/>
              </a:rPr>
              <a:t>dalam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vakum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menghasilkan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gaya</a:t>
            </a:r>
            <a:r>
              <a:rPr lang="en-GB" dirty="0" smtClean="0">
                <a:latin typeface="Arial Rounded MT Bold" panose="020F0704030504030204" pitchFamily="34" charset="0"/>
              </a:rPr>
              <a:t> 2 x 10 </a:t>
            </a:r>
            <a:r>
              <a:rPr lang="en-GB" dirty="0">
                <a:latin typeface="Arial Rounded MT Bold" panose="020F0704030504030204" pitchFamily="34" charset="0"/>
              </a:rPr>
              <a:t>-7</a:t>
            </a:r>
            <a:r>
              <a:rPr lang="en-GB" dirty="0" smtClean="0">
                <a:latin typeface="Arial Rounded MT Bold" panose="020F0704030504030204" pitchFamily="34" charset="0"/>
              </a:rPr>
              <a:t>    newton </a:t>
            </a:r>
            <a:r>
              <a:rPr lang="en-GB" dirty="0" err="1" smtClean="0">
                <a:latin typeface="Arial Rounded MT Bold" panose="020F0704030504030204" pitchFamily="34" charset="0"/>
              </a:rPr>
              <a:t>pd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setiap</a:t>
            </a:r>
            <a:r>
              <a:rPr lang="en-GB" dirty="0" smtClean="0">
                <a:latin typeface="Arial Rounded MT Bold" panose="020F0704030504030204" pitchFamily="34" charset="0"/>
              </a:rPr>
              <a:t> meter </a:t>
            </a:r>
            <a:r>
              <a:rPr lang="en-GB" dirty="0" err="1" smtClean="0">
                <a:latin typeface="Arial Rounded MT Bold" panose="020F0704030504030204" pitchFamily="34" charset="0"/>
              </a:rPr>
              <a:t>kawat</a:t>
            </a:r>
            <a:r>
              <a:rPr lang="en-GB" dirty="0" smtClean="0">
                <a:latin typeface="Arial Rounded MT Bold" panose="020F0704030504030204" pitchFamily="34" charset="0"/>
              </a:rPr>
              <a:t> (CGPM ke-13, 1967)</a:t>
            </a:r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63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973810" y="813822"/>
            <a:ext cx="10525932" cy="5797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err="1" smtClean="0">
                <a:latin typeface="Arial Rounded MT Bold" panose="020F0704030504030204" pitchFamily="34" charset="0"/>
              </a:rPr>
              <a:t>Satu</a:t>
            </a:r>
            <a:r>
              <a:rPr lang="en-GB" dirty="0" smtClean="0">
                <a:latin typeface="Arial Rounded MT Bold" panose="020F0704030504030204" pitchFamily="34" charset="0"/>
              </a:rPr>
              <a:t> Kelvin ( K) </a:t>
            </a:r>
            <a:r>
              <a:rPr lang="en-GB" dirty="0" err="1" smtClean="0">
                <a:latin typeface="Arial Rounded MT Bold" panose="020F0704030504030204" pitchFamily="34" charset="0"/>
              </a:rPr>
              <a:t>adalah</a:t>
            </a:r>
            <a:r>
              <a:rPr lang="en-GB" dirty="0" smtClean="0">
                <a:latin typeface="Arial Rounded MT Bold" panose="020F0704030504030204" pitchFamily="34" charset="0"/>
              </a:rPr>
              <a:t> 1/273,16 kali </a:t>
            </a:r>
            <a:r>
              <a:rPr lang="en-GB" dirty="0" err="1" smtClean="0">
                <a:latin typeface="Arial Rounded MT Bold" panose="020F0704030504030204" pitchFamily="34" charset="0"/>
              </a:rPr>
              <a:t>suhu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termodinamika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titik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tropel</a:t>
            </a:r>
            <a:r>
              <a:rPr lang="en-GB" dirty="0" smtClean="0">
                <a:latin typeface="Arial Rounded MT Bold" panose="020F0704030504030204" pitchFamily="34" charset="0"/>
              </a:rPr>
              <a:t> air (CGPM </a:t>
            </a:r>
            <a:r>
              <a:rPr lang="en-GB" dirty="0" err="1" smtClean="0">
                <a:latin typeface="Arial Rounded MT Bold" panose="020F0704030504030204" pitchFamily="34" charset="0"/>
              </a:rPr>
              <a:t>ke</a:t>
            </a:r>
            <a:r>
              <a:rPr lang="en-GB" dirty="0" smtClean="0">
                <a:latin typeface="Arial Rounded MT Bold" panose="020F0704030504030204" pitchFamily="34" charset="0"/>
              </a:rPr>
              <a:t> -13 , 1967). </a:t>
            </a:r>
            <a:r>
              <a:rPr lang="en-GB" dirty="0" err="1" smtClean="0">
                <a:latin typeface="Arial Rounded MT Bold" panose="020F0704030504030204" pitchFamily="34" charset="0"/>
              </a:rPr>
              <a:t>Titik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tripel</a:t>
            </a:r>
            <a:r>
              <a:rPr lang="en-GB" dirty="0" smtClean="0">
                <a:latin typeface="Arial Rounded MT Bold" panose="020F0704030504030204" pitchFamily="34" charset="0"/>
              </a:rPr>
              <a:t> air </a:t>
            </a:r>
            <a:r>
              <a:rPr lang="en-GB" dirty="0" err="1" smtClean="0">
                <a:latin typeface="Arial Rounded MT Bold" panose="020F0704030504030204" pitchFamily="34" charset="0"/>
              </a:rPr>
              <a:t>adalah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suhu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dimana</a:t>
            </a:r>
            <a:r>
              <a:rPr lang="en-GB" dirty="0" smtClean="0">
                <a:latin typeface="Arial Rounded MT Bold" panose="020F0704030504030204" pitchFamily="34" charset="0"/>
              </a:rPr>
              <a:t> air </a:t>
            </a:r>
            <a:r>
              <a:rPr lang="en-GB" dirty="0" err="1" smtClean="0">
                <a:latin typeface="Arial Rounded MT Bold" panose="020F0704030504030204" pitchFamily="34" charset="0"/>
              </a:rPr>
              <a:t>murni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berada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dalam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keadaan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seimbang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dgn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es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dan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uap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jenuhnya</a:t>
            </a:r>
            <a:endParaRPr lang="en-GB" dirty="0" smtClean="0">
              <a:latin typeface="Arial Rounded MT Bold" panose="020F070403050403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GB" dirty="0" smtClean="0">
              <a:latin typeface="Arial Rounded MT Bold" panose="020F07040305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dirty="0" err="1" smtClean="0">
                <a:latin typeface="Arial Rounded MT Bold" panose="020F0704030504030204" pitchFamily="34" charset="0"/>
              </a:rPr>
              <a:t>Satu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Kandela</a:t>
            </a:r>
            <a:r>
              <a:rPr lang="en-GB" dirty="0" smtClean="0">
                <a:latin typeface="Arial Rounded MT Bold" panose="020F0704030504030204" pitchFamily="34" charset="0"/>
              </a:rPr>
              <a:t> (cd) </a:t>
            </a:r>
            <a:r>
              <a:rPr lang="en-GB" dirty="0" err="1" smtClean="0">
                <a:latin typeface="Arial Rounded MT Bold" panose="020F0704030504030204" pitchFamily="34" charset="0"/>
              </a:rPr>
              <a:t>adalah</a:t>
            </a:r>
            <a:r>
              <a:rPr lang="en-GB" dirty="0" smtClean="0">
                <a:latin typeface="Arial Rounded MT Bold" panose="020F0704030504030204" pitchFamily="34" charset="0"/>
              </a:rPr>
              <a:t> : </a:t>
            </a:r>
            <a:r>
              <a:rPr lang="en-GB" dirty="0" err="1" smtClean="0">
                <a:latin typeface="Arial Rounded MT Bold" panose="020F0704030504030204" pitchFamily="34" charset="0"/>
              </a:rPr>
              <a:t>intensitas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cahaya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suatu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sumber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cahaya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yg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memancarkan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radiasi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monokromatik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pada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frekuensi</a:t>
            </a:r>
            <a:r>
              <a:rPr lang="en-GB" dirty="0" smtClean="0">
                <a:latin typeface="Arial Rounded MT Bold" panose="020F0704030504030204" pitchFamily="34" charset="0"/>
              </a:rPr>
              <a:t>  540 x 10 12 hertz dg </a:t>
            </a:r>
            <a:r>
              <a:rPr lang="en-GB" dirty="0" err="1" smtClean="0">
                <a:latin typeface="Arial Rounded MT Bold" panose="020F0704030504030204" pitchFamily="34" charset="0"/>
              </a:rPr>
              <a:t>intensitas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radiasi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sebesar</a:t>
            </a:r>
            <a:r>
              <a:rPr lang="en-GB" dirty="0" smtClean="0">
                <a:latin typeface="Arial Rounded MT Bold" panose="020F0704030504030204" pitchFamily="34" charset="0"/>
              </a:rPr>
              <a:t> 1/683 watt per </a:t>
            </a:r>
            <a:r>
              <a:rPr lang="en-GB" dirty="0" err="1" smtClean="0">
                <a:latin typeface="Arial Rounded MT Bold" panose="020F0704030504030204" pitchFamily="34" charset="0"/>
              </a:rPr>
              <a:t>steradian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dalam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arah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tersbut</a:t>
            </a:r>
            <a:r>
              <a:rPr lang="en-GB" dirty="0" smtClean="0">
                <a:latin typeface="Arial Rounded MT Bold" panose="020F0704030504030204" pitchFamily="34" charset="0"/>
              </a:rPr>
              <a:t> (CGPM ke-16, 1979)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57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</p:sp>
    </p:spTree>
    <p:extLst>
      <p:ext uri="{BB962C8B-B14F-4D97-AF65-F5344CB8AC3E}">
        <p14:creationId xmlns:p14="http://schemas.microsoft.com/office/powerpoint/2010/main" val="364101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51339" y="121034"/>
            <a:ext cx="11209282" cy="6626607"/>
          </a:xfrm>
        </p:spPr>
        <p:txBody>
          <a:bodyPr>
            <a:noAutofit/>
          </a:bodyPr>
          <a:lstStyle/>
          <a:p>
            <a:pPr marL="0" indent="0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en-GB" dirty="0" smtClean="0">
              <a:latin typeface="Arial Rounded MT Bold" panose="020F0704030504030204" pitchFamily="34" charset="0"/>
            </a:endParaRPr>
          </a:p>
          <a:p>
            <a:pPr marL="137160" indent="0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GB" dirty="0" smtClean="0">
                <a:latin typeface="Arial Rounded MT Bold" panose="020F0704030504030204" pitchFamily="34" charset="0"/>
              </a:rPr>
              <a:t>MACAM-MACAM BESARAN</a:t>
            </a:r>
          </a:p>
          <a:p>
            <a:pPr marL="725488" indent="-725488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tabLst>
                <a:tab pos="268288" algn="l"/>
              </a:tabLst>
              <a:defRPr/>
            </a:pPr>
            <a:r>
              <a:rPr lang="en-GB" dirty="0" smtClean="0">
                <a:latin typeface="Arial Rounded MT Bold" panose="020F0704030504030204" pitchFamily="34" charset="0"/>
              </a:rPr>
              <a:t>1. 	</a:t>
            </a:r>
            <a:r>
              <a:rPr lang="en-GB" dirty="0" err="1" smtClean="0">
                <a:latin typeface="Arial Rounded MT Bold" panose="020F0704030504030204" pitchFamily="34" charset="0"/>
              </a:rPr>
              <a:t>Besaran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dasar</a:t>
            </a:r>
            <a:r>
              <a:rPr lang="en-GB" dirty="0" smtClean="0">
                <a:latin typeface="Arial Rounded MT Bold" panose="020F0704030504030204" pitchFamily="34" charset="0"/>
              </a:rPr>
              <a:t> (</a:t>
            </a:r>
            <a:r>
              <a:rPr lang="en-GB" dirty="0" err="1" smtClean="0">
                <a:latin typeface="Arial Rounded MT Bold" panose="020F0704030504030204" pitchFamily="34" charset="0"/>
              </a:rPr>
              <a:t>besaran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pokok</a:t>
            </a:r>
            <a:r>
              <a:rPr lang="en-GB" dirty="0" smtClean="0">
                <a:latin typeface="Arial Rounded MT Bold" panose="020F0704030504030204" pitchFamily="34" charset="0"/>
              </a:rPr>
              <a:t>)</a:t>
            </a:r>
          </a:p>
          <a:p>
            <a:pPr marL="1797050" lvl="1" indent="-1130300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GB" sz="2800" dirty="0" err="1" smtClean="0">
                <a:latin typeface="Arial Rounded MT Bold" panose="020F0704030504030204" pitchFamily="34" charset="0"/>
              </a:rPr>
              <a:t>Yaitu</a:t>
            </a:r>
            <a:r>
              <a:rPr lang="en-GB" sz="2800" dirty="0" smtClean="0">
                <a:latin typeface="Arial Rounded MT Bold" panose="020F0704030504030204" pitchFamily="34" charset="0"/>
              </a:rPr>
              <a:t> : 	</a:t>
            </a:r>
            <a:r>
              <a:rPr lang="en-GB" sz="2800" dirty="0" err="1" smtClean="0">
                <a:latin typeface="Arial Rounded MT Bold" panose="020F0704030504030204" pitchFamily="34" charset="0"/>
              </a:rPr>
              <a:t>besaran</a:t>
            </a:r>
            <a:r>
              <a:rPr lang="en-GB" sz="2800" dirty="0" smtClean="0">
                <a:latin typeface="Arial Rounded MT Bold" panose="020F0704030504030204" pitchFamily="34" charset="0"/>
              </a:rPr>
              <a:t> </a:t>
            </a:r>
            <a:r>
              <a:rPr lang="en-GB" sz="2800" dirty="0" err="1" smtClean="0">
                <a:latin typeface="Arial Rounded MT Bold" panose="020F0704030504030204" pitchFamily="34" charset="0"/>
              </a:rPr>
              <a:t>yg</a:t>
            </a:r>
            <a:r>
              <a:rPr lang="en-GB" sz="2800" dirty="0" smtClean="0">
                <a:latin typeface="Arial Rounded MT Bold" panose="020F0704030504030204" pitchFamily="34" charset="0"/>
              </a:rPr>
              <a:t> </a:t>
            </a:r>
            <a:r>
              <a:rPr lang="en-GB" sz="2800" dirty="0" err="1" smtClean="0">
                <a:latin typeface="Arial Rounded MT Bold" panose="020F0704030504030204" pitchFamily="34" charset="0"/>
              </a:rPr>
              <a:t>cara</a:t>
            </a:r>
            <a:r>
              <a:rPr lang="en-GB" sz="2800" dirty="0" smtClean="0">
                <a:latin typeface="Arial Rounded MT Bold" panose="020F0704030504030204" pitchFamily="34" charset="0"/>
              </a:rPr>
              <a:t> </a:t>
            </a:r>
            <a:r>
              <a:rPr lang="en-GB" sz="2800" dirty="0" err="1" smtClean="0">
                <a:latin typeface="Arial Rounded MT Bold" panose="020F0704030504030204" pitchFamily="34" charset="0"/>
              </a:rPr>
              <a:t>pengukurannya</a:t>
            </a:r>
            <a:r>
              <a:rPr lang="en-GB" sz="2800" dirty="0" smtClean="0">
                <a:latin typeface="Arial Rounded MT Bold" panose="020F0704030504030204" pitchFamily="34" charset="0"/>
              </a:rPr>
              <a:t> </a:t>
            </a:r>
            <a:r>
              <a:rPr lang="en-GB" sz="2800" dirty="0" err="1" smtClean="0">
                <a:latin typeface="Arial Rounded MT Bold" panose="020F0704030504030204" pitchFamily="34" charset="0"/>
              </a:rPr>
              <a:t>tidak</a:t>
            </a:r>
            <a:r>
              <a:rPr lang="en-GB" sz="2800" dirty="0" smtClean="0">
                <a:latin typeface="Arial Rounded MT Bold" panose="020F0704030504030204" pitchFamily="34" charset="0"/>
              </a:rPr>
              <a:t> </a:t>
            </a:r>
            <a:r>
              <a:rPr lang="id-ID" sz="2800" dirty="0" smtClean="0">
                <a:latin typeface="Arial Rounded MT Bold" panose="020F0704030504030204" pitchFamily="34" charset="0"/>
              </a:rPr>
              <a:t> </a:t>
            </a:r>
            <a:r>
              <a:rPr lang="en-GB" sz="2800" dirty="0" err="1" smtClean="0">
                <a:latin typeface="Arial Rounded MT Bold" panose="020F0704030504030204" pitchFamily="34" charset="0"/>
              </a:rPr>
              <a:t>bergantung</a:t>
            </a:r>
            <a:r>
              <a:rPr lang="en-GB" sz="2800" dirty="0" smtClean="0">
                <a:latin typeface="Arial Rounded MT Bold" panose="020F0704030504030204" pitchFamily="34" charset="0"/>
              </a:rPr>
              <a:t> </a:t>
            </a:r>
            <a:r>
              <a:rPr lang="en-GB" sz="2800" dirty="0" err="1" smtClean="0">
                <a:latin typeface="Arial Rounded MT Bold" panose="020F0704030504030204" pitchFamily="34" charset="0"/>
              </a:rPr>
              <a:t>pada</a:t>
            </a:r>
            <a:r>
              <a:rPr lang="en-GB" sz="2800" dirty="0" smtClean="0">
                <a:latin typeface="Arial Rounded MT Bold" panose="020F0704030504030204" pitchFamily="34" charset="0"/>
              </a:rPr>
              <a:t> </a:t>
            </a:r>
            <a:r>
              <a:rPr lang="en-GB" sz="2800" dirty="0" err="1" smtClean="0">
                <a:latin typeface="Arial Rounded MT Bold" panose="020F0704030504030204" pitchFamily="34" charset="0"/>
              </a:rPr>
              <a:t>besaran</a:t>
            </a:r>
            <a:r>
              <a:rPr lang="en-GB" sz="2800" dirty="0" smtClean="0">
                <a:latin typeface="Arial Rounded MT Bold" panose="020F0704030504030204" pitchFamily="34" charset="0"/>
              </a:rPr>
              <a:t> lain</a:t>
            </a:r>
          </a:p>
          <a:p>
            <a:pPr marL="2038350" lvl="4" indent="-334963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en-GB" sz="2400" dirty="0" smtClean="0">
              <a:latin typeface="Arial Rounded MT Bold" panose="020F0704030504030204" pitchFamily="34" charset="0"/>
            </a:endParaRPr>
          </a:p>
          <a:p>
            <a:pPr marL="2038350" lvl="4" indent="-334963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GB" sz="2400" dirty="0" err="1" smtClean="0">
                <a:latin typeface="Arial Rounded MT Bold" panose="020F0704030504030204" pitchFamily="34" charset="0"/>
              </a:rPr>
              <a:t>Contoh</a:t>
            </a:r>
            <a:r>
              <a:rPr lang="en-GB" sz="2400" dirty="0" smtClean="0">
                <a:latin typeface="Arial Rounded MT Bold" panose="020F0704030504030204" pitchFamily="34" charset="0"/>
              </a:rPr>
              <a:t> :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panjang</a:t>
            </a:r>
            <a:r>
              <a:rPr lang="en-GB" sz="2400" dirty="0" smtClean="0">
                <a:latin typeface="Arial Rounded MT Bold" panose="020F0704030504030204" pitchFamily="34" charset="0"/>
              </a:rPr>
              <a:t>,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massa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dan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waktu</a:t>
            </a:r>
            <a:endParaRPr lang="en-GB" sz="2400" dirty="0" smtClean="0">
              <a:latin typeface="Arial Rounded MT Bold" panose="020F0704030504030204" pitchFamily="34" charset="0"/>
            </a:endParaRPr>
          </a:p>
          <a:p>
            <a:pPr marL="667512" lvl="1" indent="0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id-ID" sz="2800" dirty="0" smtClean="0">
              <a:latin typeface="Arial Rounded MT Bold" panose="020F0704030504030204" pitchFamily="34" charset="0"/>
            </a:endParaRPr>
          </a:p>
          <a:p>
            <a:pPr marL="609600" indent="-609600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id-ID" dirty="0" smtClean="0">
                <a:latin typeface="Arial Rounded MT Bold" panose="020F0704030504030204" pitchFamily="34" charset="0"/>
              </a:rPr>
              <a:t>   </a:t>
            </a:r>
            <a:r>
              <a:rPr lang="en-GB" dirty="0" smtClean="0">
                <a:latin typeface="Arial Rounded MT Bold" panose="020F0704030504030204" pitchFamily="34" charset="0"/>
              </a:rPr>
              <a:t>2</a:t>
            </a:r>
            <a:r>
              <a:rPr lang="en-GB" dirty="0">
                <a:latin typeface="Arial Rounded MT Bold" panose="020F0704030504030204" pitchFamily="34" charset="0"/>
              </a:rPr>
              <a:t>. </a:t>
            </a:r>
            <a:r>
              <a:rPr lang="en-GB" dirty="0" err="1">
                <a:latin typeface="Arial Rounded MT Bold" panose="020F0704030504030204" pitchFamily="34" charset="0"/>
              </a:rPr>
              <a:t>Besaran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id-ID" dirty="0" smtClean="0">
                <a:latin typeface="Arial Rounded MT Bold" panose="020F0704030504030204" pitchFamily="34" charset="0"/>
              </a:rPr>
              <a:t>turunan</a:t>
            </a:r>
            <a:endParaRPr lang="en-US" dirty="0" smtClean="0">
              <a:latin typeface="Arial Rounded MT Bold" panose="020F0704030504030204" pitchFamily="34" charset="0"/>
            </a:endParaRPr>
          </a:p>
          <a:p>
            <a:pPr marL="1797050" indent="-1084263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yaitu</a:t>
            </a:r>
            <a:r>
              <a:rPr lang="en-GB" dirty="0">
                <a:latin typeface="Arial Rounded MT Bold" panose="020F0704030504030204" pitchFamily="34" charset="0"/>
              </a:rPr>
              <a:t> : </a:t>
            </a:r>
            <a:r>
              <a:rPr lang="en-GB" dirty="0" err="1">
                <a:latin typeface="Arial Rounded MT Bold" panose="020F0704030504030204" pitchFamily="34" charset="0"/>
              </a:rPr>
              <a:t>besaran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yg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cara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pengukurannya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tergantung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pada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dua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atau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lebih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besaran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dasar</a:t>
            </a:r>
            <a:r>
              <a:rPr lang="en-GB" dirty="0" smtClean="0">
                <a:latin typeface="Arial Rounded MT Bold" panose="020F0704030504030204" pitchFamily="34" charset="0"/>
              </a:rPr>
              <a:t>.</a:t>
            </a:r>
            <a:endParaRPr lang="en-GB" dirty="0">
              <a:latin typeface="Arial Rounded MT Bold" panose="020F0704030504030204" pitchFamily="34" charset="0"/>
            </a:endParaRPr>
          </a:p>
          <a:p>
            <a:pPr marL="1139952" lvl="1" indent="-609600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en-GB" sz="2800" dirty="0" smtClean="0">
              <a:latin typeface="Arial Rounded MT Bold" panose="020F0704030504030204" pitchFamily="34" charset="0"/>
            </a:endParaRPr>
          </a:p>
          <a:p>
            <a:pPr marL="1139952" lvl="1" indent="-609600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GB" sz="2800" dirty="0" err="1" smtClean="0">
                <a:latin typeface="Arial Rounded MT Bold" panose="020F0704030504030204" pitchFamily="34" charset="0"/>
              </a:rPr>
              <a:t>Contoh</a:t>
            </a:r>
            <a:r>
              <a:rPr lang="en-GB" sz="2800" dirty="0" smtClean="0">
                <a:latin typeface="Arial Rounded MT Bold" panose="020F0704030504030204" pitchFamily="34" charset="0"/>
              </a:rPr>
              <a:t> </a:t>
            </a:r>
            <a:r>
              <a:rPr lang="en-GB" sz="2800" dirty="0">
                <a:latin typeface="Arial Rounded MT Bold" panose="020F0704030504030204" pitchFamily="34" charset="0"/>
              </a:rPr>
              <a:t>: </a:t>
            </a:r>
            <a:r>
              <a:rPr lang="en-GB" sz="2800" dirty="0" err="1">
                <a:latin typeface="Arial Rounded MT Bold" panose="020F0704030504030204" pitchFamily="34" charset="0"/>
              </a:rPr>
              <a:t>kecepatan</a:t>
            </a:r>
            <a:r>
              <a:rPr lang="en-GB" sz="2800" dirty="0">
                <a:latin typeface="Arial Rounded MT Bold" panose="020F0704030504030204" pitchFamily="34" charset="0"/>
              </a:rPr>
              <a:t>, </a:t>
            </a:r>
            <a:r>
              <a:rPr lang="en-GB" sz="2800" dirty="0" err="1">
                <a:latin typeface="Arial Rounded MT Bold" panose="020F0704030504030204" pitchFamily="34" charset="0"/>
              </a:rPr>
              <a:t>gaya</a:t>
            </a:r>
            <a:r>
              <a:rPr lang="en-GB" sz="2800" dirty="0">
                <a:latin typeface="Arial Rounded MT Bold" panose="020F0704030504030204" pitchFamily="34" charset="0"/>
              </a:rPr>
              <a:t>, </a:t>
            </a:r>
            <a:r>
              <a:rPr lang="id-ID" sz="2800" dirty="0" smtClean="0">
                <a:latin typeface="Arial Rounded MT Bold" panose="020F0704030504030204" pitchFamily="34" charset="0"/>
              </a:rPr>
              <a:t>usaha dll</a:t>
            </a:r>
            <a:endParaRPr lang="en-GB" sz="2800" dirty="0">
              <a:latin typeface="Arial Rounded MT Bold" panose="020F0704030504030204" pitchFamily="34" charset="0"/>
            </a:endParaRPr>
          </a:p>
          <a:p>
            <a:pPr marL="609600" indent="-609600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en-GB" dirty="0">
              <a:latin typeface="Arial Rounded MT Bold" panose="020F0704030504030204" pitchFamily="34" charset="0"/>
            </a:endParaRPr>
          </a:p>
          <a:p>
            <a:pPr marL="548640" indent="-411480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GB" dirty="0" smtClean="0">
              <a:latin typeface="Arial Rounded MT Bold" panose="020F0704030504030204" pitchFamily="34" charset="0"/>
            </a:endParaRPr>
          </a:p>
          <a:p>
            <a:pPr marL="548640" indent="-411480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en-GB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9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914401" y="188913"/>
            <a:ext cx="11130454" cy="5942012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id-ID" sz="3200" dirty="0" smtClean="0">
              <a:latin typeface="Arial Rounded MT Bold" panose="020F0704030504030204" pitchFamily="34" charset="0"/>
            </a:endParaRPr>
          </a:p>
          <a:p>
            <a:pPr marL="725488" indent="-725488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GB" sz="3200" dirty="0" smtClean="0">
                <a:latin typeface="Arial Rounded MT Bold" panose="020F0704030504030204" pitchFamily="34" charset="0"/>
              </a:rPr>
              <a:t>3. 	</a:t>
            </a:r>
            <a:r>
              <a:rPr lang="en-GB" sz="3200" dirty="0" err="1" smtClean="0">
                <a:latin typeface="Arial Rounded MT Bold" panose="020F0704030504030204" pitchFamily="34" charset="0"/>
              </a:rPr>
              <a:t>Besaran</a:t>
            </a:r>
            <a:r>
              <a:rPr lang="en-GB" sz="3200" dirty="0" smtClean="0">
                <a:latin typeface="Arial Rounded MT Bold" panose="020F0704030504030204" pitchFamily="34" charset="0"/>
              </a:rPr>
              <a:t> </a:t>
            </a:r>
            <a:r>
              <a:rPr lang="en-GB" sz="3200" dirty="0" err="1" smtClean="0">
                <a:latin typeface="Arial Rounded MT Bold" panose="020F0704030504030204" pitchFamily="34" charset="0"/>
              </a:rPr>
              <a:t>pelengkap</a:t>
            </a:r>
            <a:r>
              <a:rPr lang="en-GB" sz="3200" dirty="0" smtClean="0">
                <a:latin typeface="Arial Rounded MT Bold" panose="020F0704030504030204" pitchFamily="34" charset="0"/>
              </a:rPr>
              <a:t>/</a:t>
            </a:r>
            <a:r>
              <a:rPr lang="en-GB" sz="3200" dirty="0" err="1" smtClean="0">
                <a:latin typeface="Arial Rounded MT Bold" panose="020F0704030504030204" pitchFamily="34" charset="0"/>
              </a:rPr>
              <a:t>tambahan</a:t>
            </a:r>
            <a:endParaRPr lang="en-GB" sz="3200" dirty="0" smtClean="0">
              <a:latin typeface="Arial Rounded MT Bold" panose="020F0704030504030204" pitchFamily="34" charset="0"/>
            </a:endParaRPr>
          </a:p>
          <a:p>
            <a:pPr marL="725488" indent="0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id-ID" sz="3200" dirty="0" smtClean="0">
                <a:latin typeface="Arial Rounded MT Bold" panose="020F0704030504030204" pitchFamily="34" charset="0"/>
              </a:rPr>
              <a:t>y</a:t>
            </a:r>
            <a:r>
              <a:rPr lang="en-GB" sz="3200" dirty="0" err="1" smtClean="0">
                <a:latin typeface="Arial Rounded MT Bold" panose="020F0704030504030204" pitchFamily="34" charset="0"/>
              </a:rPr>
              <a:t>aitu</a:t>
            </a:r>
            <a:r>
              <a:rPr lang="en-GB" sz="3200" dirty="0" smtClean="0">
                <a:latin typeface="Arial Rounded MT Bold" panose="020F0704030504030204" pitchFamily="34" charset="0"/>
              </a:rPr>
              <a:t> </a:t>
            </a:r>
            <a:r>
              <a:rPr lang="en-GB" sz="3200" dirty="0" err="1" smtClean="0">
                <a:latin typeface="Arial Rounded MT Bold" panose="020F0704030504030204" pitchFamily="34" charset="0"/>
              </a:rPr>
              <a:t>besaran</a:t>
            </a:r>
            <a:r>
              <a:rPr lang="en-GB" sz="3200" dirty="0" smtClean="0">
                <a:latin typeface="Arial Rounded MT Bold" panose="020F0704030504030204" pitchFamily="34" charset="0"/>
              </a:rPr>
              <a:t> yang </a:t>
            </a:r>
            <a:r>
              <a:rPr lang="en-GB" sz="3200" dirty="0" err="1" smtClean="0">
                <a:latin typeface="Arial Rounded MT Bold" panose="020F0704030504030204" pitchFamily="34" charset="0"/>
              </a:rPr>
              <a:t>bukan</a:t>
            </a:r>
            <a:r>
              <a:rPr lang="en-GB" sz="3200" dirty="0" smtClean="0">
                <a:latin typeface="Arial Rounded MT Bold" panose="020F0704030504030204" pitchFamily="34" charset="0"/>
              </a:rPr>
              <a:t> </a:t>
            </a:r>
            <a:r>
              <a:rPr lang="en-GB" sz="3200" dirty="0" err="1" smtClean="0">
                <a:latin typeface="Arial Rounded MT Bold" panose="020F0704030504030204" pitchFamily="34" charset="0"/>
              </a:rPr>
              <a:t>besaran</a:t>
            </a:r>
            <a:r>
              <a:rPr lang="en-GB" sz="3200" dirty="0" smtClean="0">
                <a:latin typeface="Arial Rounded MT Bold" panose="020F0704030504030204" pitchFamily="34" charset="0"/>
              </a:rPr>
              <a:t> </a:t>
            </a:r>
            <a:r>
              <a:rPr lang="en-GB" sz="3200" dirty="0" err="1" smtClean="0">
                <a:latin typeface="Arial Rounded MT Bold" panose="020F0704030504030204" pitchFamily="34" charset="0"/>
              </a:rPr>
              <a:t>dasar</a:t>
            </a:r>
            <a:r>
              <a:rPr lang="en-GB" sz="3200" dirty="0" smtClean="0">
                <a:latin typeface="Arial Rounded MT Bold" panose="020F0704030504030204" pitchFamily="34" charset="0"/>
              </a:rPr>
              <a:t>, </a:t>
            </a:r>
            <a:r>
              <a:rPr lang="en-GB" sz="3200" dirty="0" err="1" smtClean="0">
                <a:latin typeface="Arial Rounded MT Bold" panose="020F0704030504030204" pitchFamily="34" charset="0"/>
              </a:rPr>
              <a:t>tapi</a:t>
            </a:r>
            <a:r>
              <a:rPr lang="en-GB" sz="3200" dirty="0" smtClean="0">
                <a:latin typeface="Arial Rounded MT Bold" panose="020F0704030504030204" pitchFamily="34" charset="0"/>
              </a:rPr>
              <a:t> </a:t>
            </a:r>
            <a:r>
              <a:rPr lang="en-GB" sz="3200" dirty="0" err="1" smtClean="0">
                <a:latin typeface="Arial Rounded MT Bold" panose="020F0704030504030204" pitchFamily="34" charset="0"/>
              </a:rPr>
              <a:t>cara</a:t>
            </a:r>
            <a:r>
              <a:rPr lang="en-GB" sz="3200" dirty="0" smtClean="0">
                <a:latin typeface="Arial Rounded MT Bold" panose="020F0704030504030204" pitchFamily="34" charset="0"/>
              </a:rPr>
              <a:t> </a:t>
            </a:r>
            <a:r>
              <a:rPr lang="en-GB" sz="3200" dirty="0" err="1" smtClean="0">
                <a:latin typeface="Arial Rounded MT Bold" panose="020F0704030504030204" pitchFamily="34" charset="0"/>
              </a:rPr>
              <a:t>pengukurannya</a:t>
            </a:r>
            <a:r>
              <a:rPr lang="en-GB" sz="3200" dirty="0" smtClean="0">
                <a:latin typeface="Arial Rounded MT Bold" panose="020F0704030504030204" pitchFamily="34" charset="0"/>
              </a:rPr>
              <a:t> </a:t>
            </a:r>
            <a:r>
              <a:rPr lang="en-GB" sz="3200" dirty="0" err="1" smtClean="0">
                <a:latin typeface="Arial Rounded MT Bold" panose="020F0704030504030204" pitchFamily="34" charset="0"/>
              </a:rPr>
              <a:t>tidak</a:t>
            </a:r>
            <a:r>
              <a:rPr lang="en-GB" sz="3200" dirty="0" smtClean="0">
                <a:latin typeface="Arial Rounded MT Bold" panose="020F0704030504030204" pitchFamily="34" charset="0"/>
              </a:rPr>
              <a:t> </a:t>
            </a:r>
            <a:r>
              <a:rPr lang="en-GB" sz="3200" dirty="0" err="1" smtClean="0">
                <a:latin typeface="Arial Rounded MT Bold" panose="020F0704030504030204" pitchFamily="34" charset="0"/>
              </a:rPr>
              <a:t>bergantung</a:t>
            </a:r>
            <a:r>
              <a:rPr lang="en-GB" sz="3200" dirty="0" smtClean="0">
                <a:latin typeface="Arial Rounded MT Bold" panose="020F0704030504030204" pitchFamily="34" charset="0"/>
              </a:rPr>
              <a:t> </a:t>
            </a:r>
            <a:r>
              <a:rPr lang="en-GB" sz="3200" dirty="0" err="1" smtClean="0">
                <a:latin typeface="Arial Rounded MT Bold" panose="020F0704030504030204" pitchFamily="34" charset="0"/>
              </a:rPr>
              <a:t>pada</a:t>
            </a:r>
            <a:r>
              <a:rPr lang="en-GB" sz="3200" dirty="0" smtClean="0">
                <a:latin typeface="Arial Rounded MT Bold" panose="020F0704030504030204" pitchFamily="34" charset="0"/>
              </a:rPr>
              <a:t> </a:t>
            </a:r>
            <a:r>
              <a:rPr lang="en-GB" sz="3200" dirty="0" err="1" smtClean="0">
                <a:latin typeface="Arial Rounded MT Bold" panose="020F0704030504030204" pitchFamily="34" charset="0"/>
              </a:rPr>
              <a:t>besaran</a:t>
            </a:r>
            <a:r>
              <a:rPr lang="en-GB" sz="3200" dirty="0" smtClean="0">
                <a:latin typeface="Arial Rounded MT Bold" panose="020F0704030504030204" pitchFamily="34" charset="0"/>
              </a:rPr>
              <a:t> lain. </a:t>
            </a:r>
            <a:r>
              <a:rPr lang="en-GB" sz="3200" dirty="0" err="1" smtClean="0">
                <a:latin typeface="Arial Rounded MT Bold" panose="020F0704030504030204" pitchFamily="34" charset="0"/>
              </a:rPr>
              <a:t>Besaran</a:t>
            </a:r>
            <a:r>
              <a:rPr lang="en-GB" sz="3200" dirty="0" smtClean="0">
                <a:latin typeface="Arial Rounded MT Bold" panose="020F0704030504030204" pitchFamily="34" charset="0"/>
              </a:rPr>
              <a:t> </a:t>
            </a:r>
            <a:r>
              <a:rPr lang="en-GB" sz="3200" dirty="0" err="1" smtClean="0">
                <a:latin typeface="Arial Rounded MT Bold" panose="020F0704030504030204" pitchFamily="34" charset="0"/>
              </a:rPr>
              <a:t>pelengkap</a:t>
            </a:r>
            <a:r>
              <a:rPr lang="en-GB" sz="3200" dirty="0" smtClean="0">
                <a:latin typeface="Arial Rounded MT Bold" panose="020F0704030504030204" pitchFamily="34" charset="0"/>
              </a:rPr>
              <a:t> </a:t>
            </a:r>
            <a:r>
              <a:rPr lang="en-GB" sz="3200" dirty="0" err="1" smtClean="0">
                <a:latin typeface="Arial Rounded MT Bold" panose="020F0704030504030204" pitchFamily="34" charset="0"/>
              </a:rPr>
              <a:t>tidak</a:t>
            </a:r>
            <a:r>
              <a:rPr lang="en-GB" sz="3200" dirty="0" smtClean="0">
                <a:latin typeface="Arial Rounded MT Bold" panose="020F0704030504030204" pitchFamily="34" charset="0"/>
              </a:rPr>
              <a:t> </a:t>
            </a:r>
            <a:r>
              <a:rPr lang="en-GB" sz="3200" dirty="0" err="1" smtClean="0">
                <a:latin typeface="Arial Rounded MT Bold" panose="020F0704030504030204" pitchFamily="34" charset="0"/>
              </a:rPr>
              <a:t>mempunyai</a:t>
            </a:r>
            <a:r>
              <a:rPr lang="en-GB" sz="3200" dirty="0" smtClean="0">
                <a:latin typeface="Arial Rounded MT Bold" panose="020F0704030504030204" pitchFamily="34" charset="0"/>
              </a:rPr>
              <a:t> </a:t>
            </a:r>
            <a:r>
              <a:rPr lang="en-GB" sz="3200" dirty="0" err="1" smtClean="0">
                <a:latin typeface="Arial Rounded MT Bold" panose="020F0704030504030204" pitchFamily="34" charset="0"/>
              </a:rPr>
              <a:t>dimensi</a:t>
            </a:r>
            <a:endParaRPr lang="en-GB" sz="3200" dirty="0" smtClean="0">
              <a:latin typeface="Arial Rounded MT Bold" panose="020F0704030504030204" pitchFamily="34" charset="0"/>
            </a:endParaRPr>
          </a:p>
          <a:p>
            <a:pPr marL="1597152" lvl="2" indent="-609600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en-GB" sz="3000" dirty="0" smtClean="0">
              <a:latin typeface="Arial Rounded MT Bold" panose="020F0704030504030204" pitchFamily="34" charset="0"/>
            </a:endParaRPr>
          </a:p>
          <a:p>
            <a:pPr marL="1597152" lvl="2" indent="-609600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GB" sz="3000" dirty="0" smtClean="0">
                <a:latin typeface="Arial Rounded MT Bold" panose="020F0704030504030204" pitchFamily="34" charset="0"/>
              </a:rPr>
              <a:t>Ada 2 </a:t>
            </a:r>
            <a:r>
              <a:rPr lang="en-GB" sz="3000" dirty="0" err="1" smtClean="0">
                <a:latin typeface="Arial Rounded MT Bold" panose="020F0704030504030204" pitchFamily="34" charset="0"/>
              </a:rPr>
              <a:t>besaran</a:t>
            </a:r>
            <a:r>
              <a:rPr lang="en-GB" sz="3000" dirty="0" smtClean="0">
                <a:latin typeface="Arial Rounded MT Bold" panose="020F0704030504030204" pitchFamily="34" charset="0"/>
              </a:rPr>
              <a:t> </a:t>
            </a:r>
            <a:r>
              <a:rPr lang="en-GB" sz="3000" dirty="0" err="1" smtClean="0">
                <a:latin typeface="Arial Rounded MT Bold" panose="020F0704030504030204" pitchFamily="34" charset="0"/>
              </a:rPr>
              <a:t>pelengkap</a:t>
            </a:r>
            <a:r>
              <a:rPr lang="en-GB" sz="3000" dirty="0" smtClean="0">
                <a:latin typeface="Arial Rounded MT Bold" panose="020F0704030504030204" pitchFamily="34" charset="0"/>
              </a:rPr>
              <a:t> </a:t>
            </a:r>
          </a:p>
          <a:p>
            <a:pPr marL="1597152" lvl="2" indent="-609600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AutoNum type="alphaLcPeriod"/>
              <a:defRPr/>
            </a:pPr>
            <a:r>
              <a:rPr lang="en-GB" sz="3000" dirty="0" err="1" smtClean="0">
                <a:latin typeface="Arial Rounded MT Bold" panose="020F0704030504030204" pitchFamily="34" charset="0"/>
              </a:rPr>
              <a:t>Sudut</a:t>
            </a:r>
            <a:r>
              <a:rPr lang="en-GB" sz="3000" dirty="0" smtClean="0">
                <a:latin typeface="Arial Rounded MT Bold" panose="020F0704030504030204" pitchFamily="34" charset="0"/>
              </a:rPr>
              <a:t> </a:t>
            </a:r>
            <a:r>
              <a:rPr lang="en-GB" sz="3000" dirty="0" err="1" smtClean="0">
                <a:latin typeface="Arial Rounded MT Bold" panose="020F0704030504030204" pitchFamily="34" charset="0"/>
              </a:rPr>
              <a:t>bidang</a:t>
            </a:r>
            <a:r>
              <a:rPr lang="en-GB" sz="3000" dirty="0" smtClean="0">
                <a:latin typeface="Arial Rounded MT Bold" panose="020F0704030504030204" pitchFamily="34" charset="0"/>
              </a:rPr>
              <a:t> </a:t>
            </a:r>
            <a:r>
              <a:rPr lang="en-GB" sz="3000" dirty="0" err="1" smtClean="0">
                <a:latin typeface="Arial Rounded MT Bold" panose="020F0704030504030204" pitchFamily="34" charset="0"/>
              </a:rPr>
              <a:t>datar</a:t>
            </a:r>
            <a:r>
              <a:rPr lang="en-GB" sz="3000" dirty="0" smtClean="0">
                <a:latin typeface="Arial Rounded MT Bold" panose="020F0704030504030204" pitchFamily="34" charset="0"/>
              </a:rPr>
              <a:t> </a:t>
            </a:r>
            <a:r>
              <a:rPr lang="en-GB" sz="3000" dirty="0" err="1" smtClean="0">
                <a:latin typeface="Arial Rounded MT Bold" panose="020F0704030504030204" pitchFamily="34" charset="0"/>
              </a:rPr>
              <a:t>satuannya</a:t>
            </a:r>
            <a:r>
              <a:rPr lang="en-GB" sz="3000" dirty="0" smtClean="0">
                <a:latin typeface="Arial Rounded MT Bold" panose="020F0704030504030204" pitchFamily="34" charset="0"/>
              </a:rPr>
              <a:t> radian</a:t>
            </a:r>
          </a:p>
          <a:p>
            <a:pPr marL="1597152" lvl="2" indent="-609600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AutoNum type="alphaLcPeriod"/>
              <a:defRPr/>
            </a:pPr>
            <a:r>
              <a:rPr lang="en-GB" sz="3000" dirty="0" err="1" smtClean="0">
                <a:latin typeface="Arial Rounded MT Bold" panose="020F0704030504030204" pitchFamily="34" charset="0"/>
              </a:rPr>
              <a:t>Sudut</a:t>
            </a:r>
            <a:r>
              <a:rPr lang="en-GB" sz="3000" dirty="0" smtClean="0">
                <a:latin typeface="Arial Rounded MT Bold" panose="020F0704030504030204" pitchFamily="34" charset="0"/>
              </a:rPr>
              <a:t> </a:t>
            </a:r>
            <a:r>
              <a:rPr lang="en-GB" sz="3000" dirty="0" err="1" smtClean="0">
                <a:latin typeface="Arial Rounded MT Bold" panose="020F0704030504030204" pitchFamily="34" charset="0"/>
              </a:rPr>
              <a:t>ruang</a:t>
            </a:r>
            <a:r>
              <a:rPr lang="en-GB" sz="3000" dirty="0" smtClean="0">
                <a:latin typeface="Arial Rounded MT Bold" panose="020F0704030504030204" pitchFamily="34" charset="0"/>
              </a:rPr>
              <a:t> </a:t>
            </a:r>
            <a:r>
              <a:rPr lang="en-GB" sz="3000" dirty="0" err="1" smtClean="0">
                <a:latin typeface="Arial Rounded MT Bold" panose="020F0704030504030204" pitchFamily="34" charset="0"/>
              </a:rPr>
              <a:t>satuannya</a:t>
            </a:r>
            <a:r>
              <a:rPr lang="en-GB" sz="3000" dirty="0" smtClean="0">
                <a:latin typeface="Arial Rounded MT Bold" panose="020F0704030504030204" pitchFamily="34" charset="0"/>
              </a:rPr>
              <a:t> </a:t>
            </a:r>
            <a:r>
              <a:rPr lang="en-GB" sz="3000" dirty="0" err="1" smtClean="0">
                <a:latin typeface="Arial Rounded MT Bold" panose="020F0704030504030204" pitchFamily="34" charset="0"/>
              </a:rPr>
              <a:t>steradian</a:t>
            </a:r>
            <a:r>
              <a:rPr lang="en-GB" sz="3000" dirty="0" smtClean="0">
                <a:latin typeface="Arial Rounded MT Bold" panose="020F0704030504030204" pitchFamily="34" charset="0"/>
              </a:rPr>
              <a:t> (</a:t>
            </a:r>
            <a:r>
              <a:rPr lang="en-GB" sz="3000" dirty="0" err="1" smtClean="0">
                <a:latin typeface="Arial Rounded MT Bold" panose="020F0704030504030204" pitchFamily="34" charset="0"/>
              </a:rPr>
              <a:t>Sr</a:t>
            </a:r>
            <a:r>
              <a:rPr lang="en-GB" sz="3000" dirty="0" smtClean="0">
                <a:latin typeface="Arial Rounded MT Bold" panose="020F0704030504030204" pitchFamily="34" charset="0"/>
              </a:rPr>
              <a:t>)</a:t>
            </a:r>
            <a:endParaRPr lang="id-ID" sz="3000" dirty="0" smtClean="0">
              <a:latin typeface="Arial Rounded MT Bold" panose="020F0704030504030204" pitchFamily="34" charset="0"/>
            </a:endParaRPr>
          </a:p>
          <a:p>
            <a:pPr marL="1597152" lvl="2" indent="-609600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AutoNum type="alphaLcPeriod"/>
              <a:defRPr/>
            </a:pPr>
            <a:endParaRPr lang="id-ID" sz="3000" dirty="0">
              <a:latin typeface="Arial Rounded MT Bold" panose="020F0704030504030204" pitchFamily="34" charset="0"/>
            </a:endParaRPr>
          </a:p>
          <a:p>
            <a:pPr marL="0" indent="0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en-GB" sz="3200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98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1084882" y="243068"/>
            <a:ext cx="10837042" cy="6426020"/>
          </a:xfrm>
        </p:spPr>
        <p:txBody>
          <a:bodyPr>
            <a:normAutofit/>
          </a:bodyPr>
          <a:lstStyle/>
          <a:p>
            <a:pPr marL="2327275" indent="-2327275">
              <a:buNone/>
            </a:pPr>
            <a:endParaRPr lang="en-GB" sz="2400" dirty="0" smtClean="0">
              <a:latin typeface="Arial Rounded MT Bold" panose="020F0704030504030204" pitchFamily="34" charset="0"/>
            </a:endParaRPr>
          </a:p>
          <a:p>
            <a:pPr marL="2327275" indent="-2327275">
              <a:buNone/>
            </a:pPr>
            <a:r>
              <a:rPr lang="en-GB" sz="2400" dirty="0" smtClean="0">
                <a:latin typeface="Arial Rounded MT Bold" panose="020F0704030504030204" pitchFamily="34" charset="0"/>
              </a:rPr>
              <a:t>DIMENSI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adalah</a:t>
            </a:r>
            <a:r>
              <a:rPr lang="en-GB" sz="2400" dirty="0" smtClean="0">
                <a:latin typeface="Arial Rounded MT Bold" panose="020F0704030504030204" pitchFamily="34" charset="0"/>
              </a:rPr>
              <a:t> :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cara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penulisan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besaran-besaran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dgn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menggunakan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lambang-lambang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besaran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dasar</a:t>
            </a:r>
            <a:endParaRPr lang="en-GB" sz="2400" dirty="0" smtClean="0">
              <a:latin typeface="Arial Rounded MT Bold" panose="020F0704030504030204" pitchFamily="34" charset="0"/>
            </a:endParaRPr>
          </a:p>
          <a:p>
            <a:pPr marL="530352" lvl="1" indent="0">
              <a:buNone/>
            </a:pPr>
            <a:endParaRPr lang="en-GB" sz="2400" dirty="0" smtClean="0">
              <a:latin typeface="Arial Rounded MT Bold" panose="020F0704030504030204" pitchFamily="34" charset="0"/>
            </a:endParaRPr>
          </a:p>
          <a:p>
            <a:pPr marL="530352" lvl="1" indent="0">
              <a:buNone/>
            </a:pPr>
            <a:r>
              <a:rPr lang="en-GB" sz="2400" dirty="0" err="1" smtClean="0">
                <a:latin typeface="Arial Rounded MT Bold" panose="020F0704030504030204" pitchFamily="34" charset="0"/>
              </a:rPr>
              <a:t>Dimensi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berguna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untuk</a:t>
            </a:r>
            <a:r>
              <a:rPr lang="en-GB" sz="2400" dirty="0" smtClean="0">
                <a:latin typeface="Arial Rounded MT Bold" panose="020F0704030504030204" pitchFamily="34" charset="0"/>
              </a:rPr>
              <a:t> :</a:t>
            </a:r>
          </a:p>
          <a:p>
            <a:pPr marL="1139952" lvl="1" indent="-609600">
              <a:buFont typeface="Wingdings" panose="05000000000000000000" pitchFamily="2" charset="2"/>
              <a:buAutoNum type="arabicPeriod"/>
            </a:pPr>
            <a:r>
              <a:rPr lang="en-GB" sz="2400" dirty="0" err="1" smtClean="0">
                <a:latin typeface="Arial Rounded MT Bold" panose="020F0704030504030204" pitchFamily="34" charset="0"/>
              </a:rPr>
              <a:t>Menentukan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dimensi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besaran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dalam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suatu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rumus</a:t>
            </a:r>
            <a:r>
              <a:rPr lang="en-GB" sz="2400" dirty="0" smtClean="0">
                <a:latin typeface="Arial Rounded MT Bold" panose="020F0704030504030204" pitchFamily="34" charset="0"/>
              </a:rPr>
              <a:t> yang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tidak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diketahui</a:t>
            </a:r>
            <a:endParaRPr lang="en-GB" sz="2400" dirty="0" smtClean="0">
              <a:latin typeface="Arial Rounded MT Bold" panose="020F0704030504030204" pitchFamily="34" charset="0"/>
            </a:endParaRPr>
          </a:p>
          <a:p>
            <a:pPr marL="1139952" lvl="1" indent="-609600">
              <a:buFont typeface="Wingdings" panose="05000000000000000000" pitchFamily="2" charset="2"/>
              <a:buAutoNum type="arabicPeriod"/>
            </a:pPr>
            <a:r>
              <a:rPr lang="en-GB" sz="2400" dirty="0" err="1" smtClean="0">
                <a:latin typeface="Arial Rounded MT Bold" panose="020F0704030504030204" pitchFamily="34" charset="0"/>
              </a:rPr>
              <a:t>Mengecek</a:t>
            </a:r>
            <a:r>
              <a:rPr lang="en-GB" sz="2400" dirty="0" smtClean="0">
                <a:latin typeface="Arial Rounded MT Bold" panose="020F0704030504030204" pitchFamily="34" charset="0"/>
              </a:rPr>
              <a:t>/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mengkaji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kebenaran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su</a:t>
            </a:r>
            <a:r>
              <a:rPr lang="id-ID" sz="2400" dirty="0" smtClean="0">
                <a:latin typeface="Arial Rounded MT Bold" panose="020F0704030504030204" pitchFamily="34" charset="0"/>
              </a:rPr>
              <a:t>a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tu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rumus</a:t>
            </a:r>
            <a:endParaRPr lang="en-GB" sz="2400" dirty="0" smtClean="0">
              <a:latin typeface="Arial Rounded MT Bold" panose="020F0704030504030204" pitchFamily="34" charset="0"/>
            </a:endParaRPr>
          </a:p>
          <a:p>
            <a:pPr marL="1139952" lvl="1" indent="-609600">
              <a:buNone/>
            </a:pPr>
            <a:endParaRPr lang="en-GB" sz="2400" dirty="0" smtClean="0">
              <a:latin typeface="Arial Rounded MT Bold" panose="020F0704030504030204" pitchFamily="34" charset="0"/>
            </a:endParaRPr>
          </a:p>
          <a:p>
            <a:pPr marL="609600" indent="-609600">
              <a:buNone/>
            </a:pPr>
            <a:r>
              <a:rPr lang="en-GB" sz="2400" dirty="0" smtClean="0">
                <a:latin typeface="Arial Rounded MT Bold" panose="020F0704030504030204" pitchFamily="34" charset="0"/>
              </a:rPr>
              <a:t>Ada 3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besaran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Dimensi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pokok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</a:p>
          <a:p>
            <a:pPr marL="1139952" lvl="1" indent="-609600">
              <a:buFont typeface="Wingdings" panose="05000000000000000000" pitchFamily="2" charset="2"/>
              <a:buAutoNum type="arabicPeriod"/>
            </a:pPr>
            <a:r>
              <a:rPr lang="en-GB" sz="2400" dirty="0" err="1" smtClean="0">
                <a:latin typeface="Arial Rounded MT Bold" panose="020F0704030504030204" pitchFamily="34" charset="0"/>
              </a:rPr>
              <a:t>Panjang</a:t>
            </a:r>
            <a:r>
              <a:rPr lang="en-GB" sz="2400" dirty="0" smtClean="0">
                <a:latin typeface="Arial Rounded MT Bold" panose="020F0704030504030204" pitchFamily="34" charset="0"/>
              </a:rPr>
              <a:t> yang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memakai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simbol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US" dirty="0">
                <a:latin typeface="Arial Rounded MT Bold" panose="020F0704030504030204" pitchFamily="34" charset="0"/>
              </a:rPr>
              <a:t>(</a:t>
            </a:r>
            <a:r>
              <a:rPr lang="en-US" sz="2400" dirty="0" smtClean="0">
                <a:latin typeface="Arial Rounded MT Bold" panose="020F0704030504030204" pitchFamily="34" charset="0"/>
              </a:rPr>
              <a:t>L)</a:t>
            </a:r>
          </a:p>
          <a:p>
            <a:pPr marL="1139952" lvl="1" indent="-609600">
              <a:buFont typeface="Wingdings" panose="05000000000000000000" pitchFamily="2" charset="2"/>
              <a:buAutoNum type="arabicPeriod"/>
            </a:pPr>
            <a:r>
              <a:rPr lang="en-US" sz="2400" dirty="0" smtClean="0">
                <a:latin typeface="Arial Rounded MT Bold" panose="020F0704030504030204" pitchFamily="34" charset="0"/>
              </a:rPr>
              <a:t>Massa yang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memekai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simbol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dirty="0">
                <a:latin typeface="Arial Rounded MT Bold" panose="020F0704030504030204" pitchFamily="34" charset="0"/>
              </a:rPr>
              <a:t>(</a:t>
            </a:r>
            <a:r>
              <a:rPr lang="en-US" sz="2400" dirty="0" smtClean="0">
                <a:latin typeface="Arial Rounded MT Bold" panose="020F0704030504030204" pitchFamily="34" charset="0"/>
              </a:rPr>
              <a:t>M)</a:t>
            </a:r>
          </a:p>
          <a:p>
            <a:pPr marL="1139952" lvl="1" indent="-609600">
              <a:buFont typeface="Wingdings" panose="05000000000000000000" pitchFamily="2" charset="2"/>
              <a:buAutoNum type="arabicPeriod"/>
            </a:pPr>
            <a:r>
              <a:rPr lang="en-US" sz="2400" dirty="0" err="1" smtClean="0">
                <a:latin typeface="Arial Rounded MT Bold" panose="020F0704030504030204" pitchFamily="34" charset="0"/>
              </a:rPr>
              <a:t>Waktu</a:t>
            </a:r>
            <a:r>
              <a:rPr lang="en-US" sz="2400" dirty="0" smtClean="0">
                <a:latin typeface="Arial Rounded MT Bold" panose="020F0704030504030204" pitchFamily="34" charset="0"/>
              </a:rPr>
              <a:t> yang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memakai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simbol</a:t>
            </a:r>
            <a:r>
              <a:rPr lang="en-US" sz="2400" dirty="0" smtClean="0">
                <a:latin typeface="Arial Rounded MT Bold" panose="020F0704030504030204" pitchFamily="34" charset="0"/>
              </a:rPr>
              <a:t> (T)</a:t>
            </a:r>
          </a:p>
        </p:txBody>
      </p:sp>
    </p:spTree>
    <p:extLst>
      <p:ext uri="{BB962C8B-B14F-4D97-AF65-F5344CB8AC3E}">
        <p14:creationId xmlns:p14="http://schemas.microsoft.com/office/powerpoint/2010/main" val="82434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979270" y="329799"/>
            <a:ext cx="9606987" cy="5870575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en-US" sz="2400" dirty="0" smtClean="0">
              <a:latin typeface="Arial Rounded MT Bold" panose="020F0704030504030204" pitchFamily="34" charset="0"/>
            </a:endParaRPr>
          </a:p>
          <a:p>
            <a:pPr marL="609600" indent="-609600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sz="2400" dirty="0" smtClean="0">
                <a:latin typeface="Arial Rounded MT Bold" panose="020F0704030504030204" pitchFamily="34" charset="0"/>
              </a:rPr>
              <a:t>Di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dalam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fisika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ada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sistem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satuan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yaitu</a:t>
            </a:r>
            <a:r>
              <a:rPr lang="en-US" sz="2400" dirty="0" smtClean="0">
                <a:latin typeface="Arial Rounded MT Bold" panose="020F0704030504030204" pitchFamily="34" charset="0"/>
              </a:rPr>
              <a:t> :</a:t>
            </a:r>
          </a:p>
          <a:p>
            <a:pPr marL="984250" lvl="1" indent="-454025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id-ID" sz="2400" dirty="0" smtClean="0">
                <a:latin typeface="Arial Rounded MT Bold" panose="020F0704030504030204" pitchFamily="34" charset="0"/>
              </a:rPr>
              <a:t>1. </a:t>
            </a:r>
            <a:r>
              <a:rPr lang="en-US" sz="2400" dirty="0" smtClean="0">
                <a:latin typeface="Arial Rounded MT Bold" panose="020F0704030504030204" pitchFamily="34" charset="0"/>
              </a:rPr>
              <a:t>	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Sistem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Metrik</a:t>
            </a:r>
            <a:endParaRPr lang="en-US" sz="2400" dirty="0" smtClean="0">
              <a:latin typeface="Arial Rounded MT Bold" panose="020F0704030504030204" pitchFamily="34" charset="0"/>
            </a:endParaRPr>
          </a:p>
          <a:p>
            <a:pPr marL="530352" lvl="1" indent="0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id-ID" sz="2400" dirty="0" smtClean="0">
                <a:latin typeface="Arial Rounded MT Bold" panose="020F0704030504030204" pitchFamily="34" charset="0"/>
              </a:rPr>
              <a:t>2. </a:t>
            </a:r>
            <a:r>
              <a:rPr lang="en-US" sz="2400" dirty="0" smtClean="0">
                <a:latin typeface="Arial Rounded MT Bold" panose="020F0704030504030204" pitchFamily="34" charset="0"/>
              </a:rPr>
              <a:t>	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Sistem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Inggris</a:t>
            </a:r>
            <a:endParaRPr lang="en-US" sz="2400" dirty="0" smtClean="0">
              <a:latin typeface="Arial Rounded MT Bold" panose="020F0704030504030204" pitchFamily="34" charset="0"/>
            </a:endParaRPr>
          </a:p>
          <a:p>
            <a:pPr marL="609600" indent="-609600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en-US" sz="2400" dirty="0">
              <a:latin typeface="Arial Rounded MT Bold" panose="020F0704030504030204" pitchFamily="34" charset="0"/>
            </a:endParaRPr>
          </a:p>
          <a:p>
            <a:pPr marL="0" indent="0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sz="2400" dirty="0" err="1" smtClean="0">
                <a:latin typeface="Arial Rounded MT Bold" panose="020F0704030504030204" pitchFamily="34" charset="0"/>
              </a:rPr>
              <a:t>Sistem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metrik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atau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disebut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juga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sistem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metrik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absolut</a:t>
            </a:r>
            <a:r>
              <a:rPr lang="en-US" sz="2400" dirty="0" smtClean="0">
                <a:latin typeface="Arial Rounded MT Bold" panose="020F0704030504030204" pitchFamily="34" charset="0"/>
              </a:rPr>
              <a:t> did</a:t>
            </a:r>
            <a:r>
              <a:rPr lang="id-ID" sz="2400" dirty="0">
                <a:latin typeface="Arial Rounded MT Bold" panose="020F0704030504030204" pitchFamily="34" charset="0"/>
              </a:rPr>
              <a:t>a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sarkan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pada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panjang</a:t>
            </a:r>
            <a:r>
              <a:rPr lang="en-US" sz="2400" dirty="0" smtClean="0">
                <a:latin typeface="Arial Rounded MT Bold" panose="020F0704030504030204" pitchFamily="34" charset="0"/>
              </a:rPr>
              <a:t>  L ,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massa</a:t>
            </a:r>
            <a:r>
              <a:rPr lang="en-US" sz="2400" dirty="0" smtClean="0">
                <a:latin typeface="Arial Rounded MT Bold" panose="020F0704030504030204" pitchFamily="34" charset="0"/>
              </a:rPr>
              <a:t>  M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dan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waktu</a:t>
            </a:r>
            <a:r>
              <a:rPr lang="en-US" sz="2400" dirty="0" smtClean="0">
                <a:latin typeface="Arial Rounded MT Bold" panose="020F0704030504030204" pitchFamily="34" charset="0"/>
              </a:rPr>
              <a:t> T.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sz="2400" dirty="0" err="1" smtClean="0">
                <a:latin typeface="Arial Rounded MT Bold" panose="020F0704030504030204" pitchFamily="34" charset="0"/>
              </a:rPr>
              <a:t>Sistem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ini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secara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resmi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digunakan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pertama</a:t>
            </a:r>
            <a:r>
              <a:rPr lang="en-US" sz="2400" dirty="0" smtClean="0">
                <a:latin typeface="Arial Rounded MT Bold" panose="020F0704030504030204" pitchFamily="34" charset="0"/>
              </a:rPr>
              <a:t> kali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pada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tahun</a:t>
            </a:r>
            <a:r>
              <a:rPr lang="en-US" sz="2400" dirty="0" smtClean="0">
                <a:latin typeface="Arial Rounded MT Bold" panose="020F0704030504030204" pitchFamily="34" charset="0"/>
              </a:rPr>
              <a:t> 1866 di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Perancis</a:t>
            </a:r>
            <a:r>
              <a:rPr lang="id-ID" sz="2400" dirty="0" smtClean="0">
                <a:latin typeface="Arial Rounded MT Bold" panose="020F0704030504030204" pitchFamily="34" charset="0"/>
              </a:rPr>
              <a:t>, dan sejak t</a:t>
            </a:r>
            <a:r>
              <a:rPr lang="en-US" sz="2400" dirty="0" smtClean="0">
                <a:latin typeface="Arial Rounded MT Bold" panose="020F0704030504030204" pitchFamily="34" charset="0"/>
              </a:rPr>
              <a:t>a</a:t>
            </a:r>
            <a:r>
              <a:rPr lang="id-ID" sz="2400" dirty="0" smtClean="0">
                <a:latin typeface="Arial Rounded MT Bold" panose="020F0704030504030204" pitchFamily="34" charset="0"/>
              </a:rPr>
              <a:t>h</a:t>
            </a:r>
            <a:r>
              <a:rPr lang="en-US" sz="2400" dirty="0" smtClean="0">
                <a:latin typeface="Arial Rounded MT Bold" panose="020F0704030504030204" pitchFamily="34" charset="0"/>
              </a:rPr>
              <a:t>un</a:t>
            </a:r>
            <a:r>
              <a:rPr lang="id-ID" sz="2400" dirty="0" smtClean="0">
                <a:latin typeface="Arial Rounded MT Bold" panose="020F0704030504030204" pitchFamily="34" charset="0"/>
              </a:rPr>
              <a:t> 1889 dikenal dengan Sistim Internasional.</a:t>
            </a:r>
            <a:endParaRPr lang="en-US" sz="2400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70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743919" y="554818"/>
            <a:ext cx="10910807" cy="619283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dirty="0" err="1" smtClean="0">
                <a:latin typeface="Arial Rounded MT Bold" panose="020F0704030504030204" pitchFamily="34" charset="0"/>
              </a:rPr>
              <a:t>Sistem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matrik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terdiri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atas</a:t>
            </a:r>
            <a:r>
              <a:rPr lang="en-GB" dirty="0" smtClean="0">
                <a:latin typeface="Arial Rounded MT Bold" panose="020F0704030504030204" pitchFamily="34" charset="0"/>
              </a:rPr>
              <a:t> 2 </a:t>
            </a:r>
            <a:r>
              <a:rPr lang="en-GB" dirty="0" err="1" smtClean="0">
                <a:latin typeface="Arial Rounded MT Bold" panose="020F0704030504030204" pitchFamily="34" charset="0"/>
              </a:rPr>
              <a:t>bagian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yaitu</a:t>
            </a:r>
            <a:r>
              <a:rPr lang="en-GB" dirty="0" smtClean="0">
                <a:latin typeface="Arial Rounded MT Bold" panose="020F0704030504030204" pitchFamily="34" charset="0"/>
              </a:rPr>
              <a:t> 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err="1" smtClean="0">
                <a:latin typeface="Arial Rounded MT Bold" panose="020F0704030504030204" pitchFamily="34" charset="0"/>
              </a:rPr>
              <a:t>Sistem</a:t>
            </a:r>
            <a:r>
              <a:rPr lang="en-GB" dirty="0" smtClean="0">
                <a:latin typeface="Arial Rounded MT Bold" panose="020F0704030504030204" pitchFamily="34" charset="0"/>
              </a:rPr>
              <a:t> MKS (meter-kilogram-</a:t>
            </a:r>
            <a:r>
              <a:rPr lang="en-GB" dirty="0" err="1" smtClean="0">
                <a:latin typeface="Arial Rounded MT Bold" panose="020F0704030504030204" pitchFamily="34" charset="0"/>
              </a:rPr>
              <a:t>sekon</a:t>
            </a:r>
            <a:r>
              <a:rPr lang="en-GB" dirty="0" smtClean="0">
                <a:latin typeface="Arial Rounded MT Bold" panose="020F0704030504030204" pitchFamily="34" charset="0"/>
              </a:rPr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err="1" smtClean="0">
                <a:latin typeface="Arial Rounded MT Bold" panose="020F0704030504030204" pitchFamily="34" charset="0"/>
              </a:rPr>
              <a:t>Sistem</a:t>
            </a:r>
            <a:r>
              <a:rPr lang="en-GB" dirty="0" smtClean="0">
                <a:latin typeface="Arial Rounded MT Bold" panose="020F0704030504030204" pitchFamily="34" charset="0"/>
              </a:rPr>
              <a:t> CGS  (</a:t>
            </a:r>
            <a:r>
              <a:rPr lang="en-GB" dirty="0" err="1" smtClean="0">
                <a:latin typeface="Arial Rounded MT Bold" panose="020F0704030504030204" pitchFamily="34" charset="0"/>
              </a:rPr>
              <a:t>centimeter</a:t>
            </a:r>
            <a:r>
              <a:rPr lang="en-GB" dirty="0" smtClean="0">
                <a:latin typeface="Arial Rounded MT Bold" panose="020F0704030504030204" pitchFamily="34" charset="0"/>
              </a:rPr>
              <a:t>- gram-</a:t>
            </a:r>
            <a:r>
              <a:rPr lang="en-GB" dirty="0" err="1" smtClean="0">
                <a:latin typeface="Arial Rounded MT Bold" panose="020F0704030504030204" pitchFamily="34" charset="0"/>
              </a:rPr>
              <a:t>secon</a:t>
            </a:r>
            <a:r>
              <a:rPr lang="en-GB" dirty="0" smtClean="0">
                <a:latin typeface="Arial Rounded MT Bold" panose="020F0704030504030204" pitchFamily="34" charset="0"/>
              </a:rPr>
              <a:t>)</a:t>
            </a:r>
          </a:p>
          <a:p>
            <a:pPr eaLnBrk="1" hangingPunct="1"/>
            <a:endParaRPr lang="en-GB" dirty="0" smtClean="0">
              <a:latin typeface="Arial Rounded MT Bold" panose="020F0704030504030204" pitchFamily="34" charset="0"/>
            </a:endParaRPr>
          </a:p>
          <a:p>
            <a:pPr marL="0" indent="0" eaLnBrk="1" hangingPunct="1">
              <a:buNone/>
            </a:pPr>
            <a:r>
              <a:rPr lang="en-GB" dirty="0" smtClean="0">
                <a:latin typeface="Arial Rounded MT Bold" panose="020F0704030504030204" pitchFamily="34" charset="0"/>
              </a:rPr>
              <a:t>SISTEM INGGRIS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dirty="0" err="1" smtClean="0">
                <a:latin typeface="Arial Rounded MT Bold" panose="020F0704030504030204" pitchFamily="34" charset="0"/>
              </a:rPr>
              <a:t>Disebut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juga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sistem</a:t>
            </a:r>
            <a:r>
              <a:rPr lang="en-GB" dirty="0" smtClean="0">
                <a:latin typeface="Arial Rounded MT Bold" panose="020F0704030504030204" pitchFamily="34" charset="0"/>
              </a:rPr>
              <a:t> fps (food, pound, second)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GB" dirty="0" err="1" smtClean="0">
                <a:latin typeface="Arial Rounded MT Bold" panose="020F0704030504030204" pitchFamily="34" charset="0"/>
              </a:rPr>
              <a:t>Sistem</a:t>
            </a:r>
            <a:r>
              <a:rPr lang="en-GB" dirty="0" smtClean="0">
                <a:latin typeface="Arial Rounded MT Bold" panose="020F0704030504030204" pitchFamily="34" charset="0"/>
              </a:rPr>
              <a:t> fps </a:t>
            </a:r>
            <a:r>
              <a:rPr lang="en-GB" dirty="0" err="1" smtClean="0">
                <a:latin typeface="Arial Rounded MT Bold" panose="020F0704030504030204" pitchFamily="34" charset="0"/>
              </a:rPr>
              <a:t>didasarkan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pd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gaya</a:t>
            </a:r>
            <a:r>
              <a:rPr lang="en-GB" dirty="0" smtClean="0">
                <a:latin typeface="Arial Rounded MT Bold" panose="020F0704030504030204" pitchFamily="34" charset="0"/>
              </a:rPr>
              <a:t> (F), </a:t>
            </a:r>
            <a:r>
              <a:rPr lang="en-GB" dirty="0" err="1" smtClean="0">
                <a:latin typeface="Arial Rounded MT Bold" panose="020F0704030504030204" pitchFamily="34" charset="0"/>
              </a:rPr>
              <a:t>panjang</a:t>
            </a:r>
            <a:r>
              <a:rPr lang="en-GB" dirty="0" smtClean="0">
                <a:latin typeface="Arial Rounded MT Bold" panose="020F0704030504030204" pitchFamily="34" charset="0"/>
              </a:rPr>
              <a:t> (L) </a:t>
            </a:r>
            <a:r>
              <a:rPr lang="en-GB" dirty="0" err="1" smtClean="0">
                <a:latin typeface="Arial Rounded MT Bold" panose="020F0704030504030204" pitchFamily="34" charset="0"/>
              </a:rPr>
              <a:t>dan</a:t>
            </a:r>
            <a:r>
              <a:rPr lang="id-ID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waktu</a:t>
            </a:r>
            <a:r>
              <a:rPr lang="en-GB" dirty="0" smtClean="0">
                <a:latin typeface="Arial Rounded MT Bold" panose="020F0704030504030204" pitchFamily="34" charset="0"/>
              </a:rPr>
              <a:t> (T).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GB" dirty="0" err="1" smtClean="0">
                <a:latin typeface="Arial Rounded MT Bold" panose="020F0704030504030204" pitchFamily="34" charset="0"/>
              </a:rPr>
              <a:t>Sistem</a:t>
            </a:r>
            <a:r>
              <a:rPr lang="en-GB" dirty="0" smtClean="0">
                <a:latin typeface="Arial Rounded MT Bold" panose="020F0704030504030204" pitchFamily="34" charset="0"/>
              </a:rPr>
              <a:t> fps </a:t>
            </a:r>
            <a:r>
              <a:rPr lang="en-GB" dirty="0" err="1" smtClean="0">
                <a:latin typeface="Arial Rounded MT Bold" panose="020F0704030504030204" pitchFamily="34" charset="0"/>
              </a:rPr>
              <a:t>disebut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juga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sistem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gravitasi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Inggris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dan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dipakai</a:t>
            </a:r>
            <a:r>
              <a:rPr lang="en-GB" dirty="0" smtClean="0">
                <a:latin typeface="Arial Rounded MT Bold" panose="020F0704030504030204" pitchFamily="34" charset="0"/>
              </a:rPr>
              <a:t> di </a:t>
            </a:r>
            <a:r>
              <a:rPr lang="en-GB" dirty="0" err="1" smtClean="0">
                <a:latin typeface="Arial Rounded MT Bold" panose="020F0704030504030204" pitchFamily="34" charset="0"/>
              </a:rPr>
              <a:t>negara-negara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yg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berbahasa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Inggris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didalam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kehidupan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sehari-hari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serta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dipakai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dalam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pengerjaan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mesin-mesin</a:t>
            </a:r>
            <a:r>
              <a:rPr lang="en-GB" dirty="0" smtClean="0">
                <a:latin typeface="Arial Rounded MT Bold" panose="020F0704030504030204" pitchFamily="34" charset="0"/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10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90891" y="772350"/>
            <a:ext cx="8229600" cy="944562"/>
          </a:xfrm>
        </p:spPr>
        <p:txBody>
          <a:bodyPr/>
          <a:lstStyle/>
          <a:p>
            <a:pPr eaLnBrk="1" hangingPunct="1"/>
            <a:r>
              <a:rPr lang="en-US" dirty="0" err="1" smtClean="0">
                <a:latin typeface="Arial Rounded MT Bold" panose="020F0704030504030204" pitchFamily="34" charset="0"/>
              </a:rPr>
              <a:t>Pengukuran</a:t>
            </a:r>
            <a:endParaRPr lang="en-US" dirty="0" smtClean="0">
              <a:latin typeface="Arial Rounded MT Bold" panose="020F070403050403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962627" y="2103699"/>
            <a:ext cx="10438436" cy="3857263"/>
          </a:xfrm>
        </p:spPr>
        <p:txBody>
          <a:bodyPr/>
          <a:lstStyle/>
          <a:p>
            <a:pPr eaLnBrk="1" hangingPunct="1"/>
            <a:r>
              <a:rPr lang="en-US" dirty="0" err="1" smtClean="0">
                <a:latin typeface="Arial Rounded MT Bold" panose="020F0704030504030204" pitchFamily="34" charset="0"/>
              </a:rPr>
              <a:t>Fisika</a:t>
            </a:r>
            <a:r>
              <a:rPr lang="en-US" dirty="0" smtClean="0">
                <a:latin typeface="Arial Rounded MT Bold" panose="020F0704030504030204" pitchFamily="34" charset="0"/>
              </a:rPr>
              <a:t> : </a:t>
            </a:r>
            <a:r>
              <a:rPr lang="en-US" dirty="0" err="1" smtClean="0">
                <a:latin typeface="Arial Rounded MT Bold" panose="020F0704030504030204" pitchFamily="34" charset="0"/>
              </a:rPr>
              <a:t>Pengukuran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kuantitas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smtClean="0">
                <a:latin typeface="Arial Rounded MT Bold" panose="020F0704030504030204" pitchFamily="34" charset="0"/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latin typeface="Arial Rounded MT Bold" panose="020F0704030504030204" pitchFamily="34" charset="0"/>
                <a:sym typeface="Wingdings" panose="05000000000000000000" pitchFamily="2" charset="2"/>
              </a:rPr>
              <a:t>sistem</a:t>
            </a:r>
            <a:r>
              <a:rPr lang="en-US" dirty="0" smtClean="0">
                <a:latin typeface="Arial Rounded MT Bold" panose="020F0704030504030204" pitchFamily="34" charset="0"/>
                <a:sym typeface="Wingdings" panose="05000000000000000000" pitchFamily="2" charset="2"/>
              </a:rPr>
              <a:t> SI</a:t>
            </a:r>
          </a:p>
          <a:p>
            <a:pPr eaLnBrk="1" hangingPunct="1"/>
            <a:r>
              <a:rPr lang="en-US" dirty="0" err="1" smtClean="0">
                <a:latin typeface="Arial Rounded MT Bold" panose="020F0704030504030204" pitchFamily="34" charset="0"/>
                <a:sym typeface="Wingdings" panose="05000000000000000000" pitchFamily="2" charset="2"/>
              </a:rPr>
              <a:t>Fisika</a:t>
            </a:r>
            <a:r>
              <a:rPr lang="en-US" dirty="0" smtClean="0">
                <a:latin typeface="Arial Rounded MT Bold" panose="020F0704030504030204" pitchFamily="34" charset="0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  <a:sym typeface="Wingdings" panose="05000000000000000000" pitchFamily="2" charset="2"/>
              </a:rPr>
              <a:t>Kedokteran</a:t>
            </a:r>
            <a:r>
              <a:rPr lang="en-US" dirty="0" smtClean="0">
                <a:latin typeface="Arial Rounded MT Bold" panose="020F0704030504030204" pitchFamily="34" charset="0"/>
                <a:sym typeface="Wingdings" panose="05000000000000000000" pitchFamily="2" charset="2"/>
              </a:rPr>
              <a:t> : </a:t>
            </a:r>
            <a:r>
              <a:rPr lang="en-US" dirty="0" err="1" smtClean="0">
                <a:latin typeface="Arial Rounded MT Bold" panose="020F0704030504030204" pitchFamily="34" charset="0"/>
                <a:sym typeface="Wingdings" panose="05000000000000000000" pitchFamily="2" charset="2"/>
              </a:rPr>
              <a:t>satuan</a:t>
            </a:r>
            <a:r>
              <a:rPr lang="en-US" dirty="0" smtClean="0">
                <a:latin typeface="Arial Rounded MT Bold" panose="020F0704030504030204" pitchFamily="34" charset="0"/>
                <a:sym typeface="Wingdings" panose="05000000000000000000" pitchFamily="2" charset="2"/>
              </a:rPr>
              <a:t> Non </a:t>
            </a:r>
            <a:r>
              <a:rPr lang="en-US" dirty="0" err="1" smtClean="0">
                <a:latin typeface="Arial Rounded MT Bold" panose="020F0704030504030204" pitchFamily="34" charset="0"/>
                <a:sym typeface="Wingdings" panose="05000000000000000000" pitchFamily="2" charset="2"/>
              </a:rPr>
              <a:t>Standar</a:t>
            </a:r>
            <a:r>
              <a:rPr lang="en-US" dirty="0" smtClean="0">
                <a:latin typeface="Arial Rounded MT Bold" panose="020F0704030504030204" pitchFamily="34" charset="0"/>
                <a:sym typeface="Wingdings" panose="05000000000000000000" pitchFamily="2" charset="2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dirty="0" smtClean="0">
                <a:latin typeface="Arial Rounded MT Bold" panose="020F0704030504030204" pitchFamily="34" charset="0"/>
              </a:rPr>
              <a:t>   </a:t>
            </a:r>
            <a:r>
              <a:rPr lang="en-US" dirty="0" err="1" smtClean="0">
                <a:latin typeface="Arial Rounded MT Bold" panose="020F0704030504030204" pitchFamily="34" charset="0"/>
              </a:rPr>
              <a:t>Contoh</a:t>
            </a:r>
            <a:r>
              <a:rPr lang="en-US" dirty="0" smtClean="0">
                <a:latin typeface="Arial Rounded MT Bold" panose="020F0704030504030204" pitchFamily="34" charset="0"/>
              </a:rPr>
              <a:t> 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dirty="0" smtClean="0">
                <a:latin typeface="Arial Rounded MT Bold" panose="020F0704030504030204" pitchFamily="34" charset="0"/>
              </a:rPr>
              <a:t>   </a:t>
            </a:r>
            <a:r>
              <a:rPr lang="en-US" dirty="0" err="1" smtClean="0">
                <a:latin typeface="Arial Rounded MT Bold" panose="020F0704030504030204" pitchFamily="34" charset="0"/>
              </a:rPr>
              <a:t>tekanan</a:t>
            </a:r>
            <a:r>
              <a:rPr lang="en-US" dirty="0" smtClean="0">
                <a:latin typeface="Arial Rounded MT Bold" panose="020F0704030504030204" pitchFamily="34" charset="0"/>
              </a:rPr>
              <a:t> : N/m</a:t>
            </a:r>
            <a:r>
              <a:rPr lang="en-US" baseline="30000" dirty="0" smtClean="0">
                <a:latin typeface="Arial Rounded MT Bold" panose="020F0704030504030204" pitchFamily="34" charset="0"/>
              </a:rPr>
              <a:t>2</a:t>
            </a:r>
            <a:r>
              <a:rPr lang="en-US" dirty="0" smtClean="0">
                <a:latin typeface="Arial Rounded MT Bold" panose="020F0704030504030204" pitchFamily="34" charset="0"/>
              </a:rPr>
              <a:t>; Dyne/cm2;Pound/inch</a:t>
            </a:r>
            <a:r>
              <a:rPr lang="en-US" baseline="30000" dirty="0" smtClean="0">
                <a:latin typeface="Arial Rounded MT Bold" panose="020F0704030504030204" pitchFamily="34" charset="0"/>
              </a:rPr>
              <a:t>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dirty="0" smtClean="0">
                <a:latin typeface="Arial Rounded MT Bold" panose="020F0704030504030204" pitchFamily="34" charset="0"/>
              </a:rPr>
              <a:t>   </a:t>
            </a:r>
            <a:r>
              <a:rPr lang="en-US" dirty="0" err="1" smtClean="0">
                <a:latin typeface="Arial Rounded MT Bold" panose="020F0704030504030204" pitchFamily="34" charset="0"/>
              </a:rPr>
              <a:t>tekanan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darah</a:t>
            </a:r>
            <a:r>
              <a:rPr lang="en-US" dirty="0" smtClean="0">
                <a:latin typeface="Arial Rounded MT Bold" panose="020F0704030504030204" pitchFamily="34" charset="0"/>
              </a:rPr>
              <a:t> : mm air </a:t>
            </a:r>
            <a:r>
              <a:rPr lang="en-US" dirty="0" err="1" smtClean="0">
                <a:latin typeface="Arial Rounded MT Bold" panose="020F0704030504030204" pitchFamily="34" charset="0"/>
              </a:rPr>
              <a:t>raksa</a:t>
            </a:r>
            <a:endParaRPr lang="en-US" dirty="0" smtClean="0">
              <a:latin typeface="Arial Rounded MT Bold" panose="020F0704030504030204" pitchFamily="34" charset="0"/>
            </a:endParaRPr>
          </a:p>
          <a:p>
            <a:pPr marL="1793875" indent="-1620838" eaLnBrk="1" hangingPunct="1">
              <a:buFont typeface="Wingdings" panose="05000000000000000000" pitchFamily="2" charset="2"/>
              <a:buNone/>
            </a:pPr>
            <a:r>
              <a:rPr lang="en-US" dirty="0" smtClean="0">
                <a:latin typeface="Arial Rounded MT Bold" panose="020F0704030504030204" pitchFamily="34" charset="0"/>
              </a:rPr>
              <a:t>   pulse rate </a:t>
            </a:r>
            <a:r>
              <a:rPr lang="en-US" dirty="0" smtClean="0">
                <a:latin typeface="Arial Rounded MT Bold" panose="020F0704030504030204" pitchFamily="34" charset="0"/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latin typeface="Arial Rounded MT Bold" panose="020F0704030504030204" pitchFamily="34" charset="0"/>
                <a:sym typeface="Wingdings" panose="05000000000000000000" pitchFamily="2" charset="2"/>
              </a:rPr>
              <a:t>pulsogium</a:t>
            </a:r>
            <a:r>
              <a:rPr lang="en-US" dirty="0" smtClean="0">
                <a:latin typeface="Arial Rounded MT Bold" panose="020F0704030504030204" pitchFamily="34" charset="0"/>
                <a:sym typeface="Wingdings" panose="05000000000000000000" pitchFamily="2" charset="2"/>
              </a:rPr>
              <a:t> ( pendulum  </a:t>
            </a:r>
            <a:r>
              <a:rPr lang="en-US" dirty="0" err="1" smtClean="0">
                <a:latin typeface="Arial Rounded MT Bold" panose="020F0704030504030204" pitchFamily="34" charset="0"/>
                <a:sym typeface="Wingdings" panose="05000000000000000000" pitchFamily="2" charset="2"/>
              </a:rPr>
              <a:t>simpel</a:t>
            </a:r>
            <a:r>
              <a:rPr lang="en-US" dirty="0" smtClean="0">
                <a:latin typeface="Arial Rounded MT Bold" panose="020F0704030504030204" pitchFamily="34" charset="0"/>
                <a:sym typeface="Wingdings" panose="05000000000000000000" pitchFamily="2" charset="2"/>
              </a:rPr>
              <a:t>) </a:t>
            </a:r>
            <a:r>
              <a:rPr lang="en-US" dirty="0" err="1" smtClean="0">
                <a:latin typeface="Arial Rounded MT Bold" panose="020F0704030504030204" pitchFamily="34" charset="0"/>
                <a:sym typeface="Wingdings" panose="05000000000000000000" pitchFamily="2" charset="2"/>
              </a:rPr>
              <a:t>untuk</a:t>
            </a:r>
            <a:r>
              <a:rPr lang="en-US" dirty="0" smtClean="0">
                <a:latin typeface="Arial Rounded MT Bold" panose="020F0704030504030204" pitchFamily="34" charset="0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  <a:sym typeface="Wingdings" panose="05000000000000000000" pitchFamily="2" charset="2"/>
              </a:rPr>
              <a:t>mengukur</a:t>
            </a:r>
            <a:r>
              <a:rPr lang="en-US" dirty="0" smtClean="0">
                <a:latin typeface="Arial Rounded MT Bold" panose="020F0704030504030204" pitchFamily="34" charset="0"/>
                <a:sym typeface="Wingdings" panose="05000000000000000000" pitchFamily="2" charset="2"/>
              </a:rPr>
              <a:t>  pulse rate </a:t>
            </a:r>
            <a:r>
              <a:rPr lang="en-US" dirty="0" err="1" smtClean="0">
                <a:latin typeface="Arial Rounded MT Bold" panose="020F0704030504030204" pitchFamily="34" charset="0"/>
                <a:sym typeface="Wingdings" panose="05000000000000000000" pitchFamily="2" charset="2"/>
              </a:rPr>
              <a:t>penderita</a:t>
            </a:r>
            <a:endParaRPr lang="en-US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25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600200" y="152400"/>
            <a:ext cx="297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Candara" panose="020E0502030303020204" pitchFamily="34" charset="0"/>
              </a:rPr>
              <a:t>Besaran Waktu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676400" y="777875"/>
            <a:ext cx="4572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t-BR" sz="2800">
                <a:solidFill>
                  <a:srgbClr val="0033CC"/>
                </a:solidFill>
                <a:latin typeface="Candara" panose="020E0502030303020204" pitchFamily="34" charset="0"/>
              </a:rPr>
              <a:t>Waktu adalah selang antara dua kejadian atau dua peristiwa 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1685926" y="2317751"/>
            <a:ext cx="4181475" cy="2456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pt-BR" sz="2400">
                <a:latin typeface="Candara" panose="020E0502030303020204" pitchFamily="34" charset="0"/>
              </a:rPr>
              <a:t>Misalnya</a:t>
            </a:r>
          </a:p>
          <a:p>
            <a:pPr>
              <a:lnSpc>
                <a:spcPct val="80000"/>
              </a:lnSpc>
            </a:pPr>
            <a:r>
              <a:rPr lang="pt-BR" sz="2400">
                <a:solidFill>
                  <a:srgbClr val="FF0000"/>
                </a:solidFill>
                <a:latin typeface="Candara" panose="020E0502030303020204" pitchFamily="34" charset="0"/>
              </a:rPr>
              <a:t>Waktu Siang </a:t>
            </a:r>
          </a:p>
          <a:p>
            <a:pPr>
              <a:lnSpc>
                <a:spcPct val="80000"/>
              </a:lnSpc>
            </a:pPr>
            <a:r>
              <a:rPr lang="pt-BR" sz="2400">
                <a:solidFill>
                  <a:srgbClr val="FF0000"/>
                </a:solidFill>
                <a:latin typeface="Candara" panose="020E0502030303020204" pitchFamily="34" charset="0"/>
              </a:rPr>
              <a:t>= sejak matahari terbit hingga matahari tenggelam</a:t>
            </a:r>
          </a:p>
          <a:p>
            <a:pPr>
              <a:lnSpc>
                <a:spcPct val="80000"/>
              </a:lnSpc>
            </a:pPr>
            <a:endParaRPr lang="pt-BR" sz="2400">
              <a:latin typeface="Candara" panose="020E0502030303020204" pitchFamily="34" charset="0"/>
            </a:endParaRPr>
          </a:p>
          <a:p>
            <a:pPr>
              <a:lnSpc>
                <a:spcPct val="80000"/>
              </a:lnSpc>
            </a:pPr>
            <a:r>
              <a:rPr lang="pt-BR" sz="2400">
                <a:latin typeface="Candara" panose="020E0502030303020204" pitchFamily="34" charset="0"/>
              </a:rPr>
              <a:t>Waktu hidup </a:t>
            </a:r>
          </a:p>
          <a:p>
            <a:pPr>
              <a:lnSpc>
                <a:spcPct val="80000"/>
              </a:lnSpc>
            </a:pPr>
            <a:r>
              <a:rPr lang="pt-BR" sz="2400">
                <a:latin typeface="Candara" panose="020E0502030303020204" pitchFamily="34" charset="0"/>
              </a:rPr>
              <a:t>= sejak dilahirkan hingga meninggal.</a:t>
            </a:r>
            <a:endParaRPr lang="en-US" sz="2400">
              <a:latin typeface="Candara" panose="020E0502030303020204" pitchFamily="34" charset="0"/>
            </a:endParaRP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6400800" y="838200"/>
            <a:ext cx="4114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sz="2400">
                <a:solidFill>
                  <a:srgbClr val="0033CC"/>
                </a:solidFill>
                <a:latin typeface="Candara" panose="020E0502030303020204" pitchFamily="34" charset="0"/>
              </a:rPr>
              <a:t>Segala sesuatu yang berulang secara periodik</a:t>
            </a:r>
          </a:p>
          <a:p>
            <a:r>
              <a:rPr lang="pt-BR" sz="2400">
                <a:latin typeface="Candara" panose="020E0502030303020204" pitchFamily="34" charset="0"/>
              </a:rPr>
              <a:t>contoh: rotasi bumi, revolusi bumi</a:t>
            </a:r>
            <a:endParaRPr lang="en-US" sz="2400">
              <a:latin typeface="Candara" panose="020E0502030303020204" pitchFamily="34" charset="0"/>
            </a:endParaRPr>
          </a:p>
        </p:txBody>
      </p:sp>
      <p:pic>
        <p:nvPicPr>
          <p:cNvPr id="31757" name="Picture 13" descr="scl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2438400"/>
            <a:ext cx="1981200" cy="18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6477000" y="196850"/>
            <a:ext cx="30686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33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3200" b="1">
                <a:solidFill>
                  <a:srgbClr val="FF0000"/>
                </a:solidFill>
                <a:latin typeface="Candara" panose="020E0502030303020204" pitchFamily="34" charset="0"/>
              </a:rPr>
              <a:t>Alat Ukur Waktu</a:t>
            </a:r>
            <a:endParaRPr lang="en-US" sz="3200" b="1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  <p:pic>
        <p:nvPicPr>
          <p:cNvPr id="31759" name="Picture 15" descr="ist2_1156147_golden_sand_watc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964" y="2362200"/>
            <a:ext cx="1557337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60" name="Picture 16" descr="250px-MontreGousset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4648201"/>
            <a:ext cx="1752600" cy="152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64" name="Picture 20"/>
          <p:cNvPicPr>
            <a:picLocks noChangeAspect="1" noChangeArrowheads="1"/>
          </p:cNvPicPr>
          <p:nvPr/>
        </p:nvPicPr>
        <p:blipFill>
          <a:blip r:embed="rId5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657726"/>
            <a:ext cx="259080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1600200" y="5181601"/>
            <a:ext cx="4419600" cy="1200329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Candara" panose="020E0502030303020204" pitchFamily="34" charset="0"/>
              </a:rPr>
              <a:t>Jam Atom (Atomic Clock):</a:t>
            </a:r>
          </a:p>
          <a:p>
            <a:r>
              <a:rPr lang="en-US">
                <a:solidFill>
                  <a:srgbClr val="FF0000"/>
                </a:solidFill>
                <a:latin typeface="Candara" panose="020E0502030303020204" pitchFamily="34" charset="0"/>
              </a:rPr>
              <a:t>1 detik ≡ waktu yang diperlukan untuk mencapai 9.192.631.770 kali periode osilasi dari atom cesium)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1604963" y="152400"/>
            <a:ext cx="4419600" cy="472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4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/>
      <p:bldP spid="31753" grpId="0"/>
      <p:bldP spid="31756" grpId="0"/>
      <p:bldP spid="31758" grpId="0"/>
      <p:bldP spid="31765" grpId="0" animBg="1"/>
    </p:bld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</TotalTime>
  <Words>1077</Words>
  <Application>Microsoft Office PowerPoint</Application>
  <PresentationFormat>Widescreen</PresentationFormat>
  <Paragraphs>265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Arial</vt:lpstr>
      <vt:lpstr>Arial Rounded MT Bold</vt:lpstr>
      <vt:lpstr>Calibri</vt:lpstr>
      <vt:lpstr>Calibri Light</vt:lpstr>
      <vt:lpstr>Candara</vt:lpstr>
      <vt:lpstr>Courier New</vt:lpstr>
      <vt:lpstr>Tahoma</vt:lpstr>
      <vt:lpstr>Times New Roman</vt:lpstr>
      <vt:lpstr>Wingdings</vt:lpstr>
      <vt:lpstr>Wingdings 2</vt:lpstr>
      <vt:lpstr>HDOfficeLightV0</vt:lpstr>
      <vt:lpstr>Equation</vt:lpstr>
      <vt:lpstr>PENGUKURAN, BESARAN DAN SATUAN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Pengukuran</vt:lpstr>
      <vt:lpstr>PowerPoint Presentation</vt:lpstr>
      <vt:lpstr>Proses Pengukuran</vt:lpstr>
      <vt:lpstr>    Yang perlu diperhatikan :  Ketelitian ( accuracy) dan  kebenaran ( precision)      </vt:lpstr>
      <vt:lpstr>Contoh : pengukuran tekanan systolik</vt:lpstr>
      <vt:lpstr>Kebenaran: berhubungan dengan kemampuan pengembalian dari suatu pengukuran tanpa memperdulikan ketelitian dalam pengukuran Contoh: Penderita yang diukur temperaturnya dalam 10 x  (36,1 ;36,0;36,2;36,1;36,4;36,3;36,0;36,3;36,4; dan 36,2 oC ), Temp tubuh normal 37 oC Hasil ini menunjukkan kebenaran dalam pengukuran dengan nilai rata-rata 36,2 oC dan variasi 0,2 oC, Apabila dibandingkan dengan termometer standar tampak ada ketidak sempurnaan dari termometer yang dipakai, selisih pembacaan 3 oC</vt:lpstr>
      <vt:lpstr>Registrasi : mencatat hal-hal yang diperoleh dari hasil pengukuran</vt:lpstr>
      <vt:lpstr>Yang Harus Dilakukan :</vt:lpstr>
      <vt:lpstr> SATUAN </vt:lpstr>
      <vt:lpstr>Tabel Turunan Satuan International</vt:lpstr>
      <vt:lpstr>Tabel Turunan Satuan International</vt:lpstr>
      <vt:lpstr>Non SI</vt:lpstr>
      <vt:lpstr>Data Standar Manusia</vt:lpstr>
      <vt:lpstr>Data Standar Manusia</vt:lpstr>
      <vt:lpstr>PowerPoint Presentation</vt:lpstr>
      <vt:lpstr>PENDEFENISIAN SATUAN DASAR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arif</dc:creator>
  <cp:lastModifiedBy>arif</cp:lastModifiedBy>
  <cp:revision>26</cp:revision>
  <dcterms:created xsi:type="dcterms:W3CDTF">2016-02-24T14:27:22Z</dcterms:created>
  <dcterms:modified xsi:type="dcterms:W3CDTF">2016-02-27T12:23:44Z</dcterms:modified>
</cp:coreProperties>
</file>