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  <p:sldMasterId id="2147483697" r:id="rId3"/>
  </p:sldMasterIdLst>
  <p:notesMasterIdLst>
    <p:notesMasterId r:id="rId62"/>
  </p:notesMasterIdLst>
  <p:sldIdLst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if" initials="a" lastIdx="1" clrIdx="0">
    <p:extLst>
      <p:ext uri="{19B8F6BF-5375-455C-9EA6-DF929625EA0E}">
        <p15:presenceInfo xmlns:p15="http://schemas.microsoft.com/office/powerpoint/2012/main" userId="arif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commentAuthors" Target="commentAuthor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tableStyles" Target="tableStyle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3-11T08:16:22.174" idx="1">
    <p:pos x="10" y="10"/>
    <p:text>USAHA ENERGI DAYA</p:text>
    <p:extLst>
      <p:ext uri="{C676402C-5697-4E1C-873F-D02D1690AC5C}">
        <p15:threadingInfo xmlns:p15="http://schemas.microsoft.com/office/powerpoint/2012/main" timeZoneBias="-42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352-015C-4B53-96DB-CC82F926EA7C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60443-2C07-4F97-8F0C-9397C5A7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24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59E00-1D60-4FCA-AD28-69F495915568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039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59E00-1D60-4FCA-AD28-69F495915568}" type="slidenum">
              <a:rPr lang="en-US">
                <a:solidFill>
                  <a:prstClr val="black"/>
                </a:solidFill>
              </a:rPr>
              <a:pPr>
                <a:defRPr/>
              </a:pPr>
              <a:t>50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475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59E00-1D60-4FCA-AD28-69F495915568}" type="slidenum">
              <a:rPr lang="en-US">
                <a:solidFill>
                  <a:prstClr val="black"/>
                </a:solidFill>
              </a:rPr>
              <a:pPr>
                <a:defRPr/>
              </a:pPr>
              <a:t>54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263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59E00-1D60-4FCA-AD28-69F495915568}" type="slidenum">
              <a:rPr lang="en-US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255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59E00-1D60-4FCA-AD28-69F495915568}" type="slidenum">
              <a:rPr lang="en-US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931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60443-2C07-4F97-8F0C-9397C5A7859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72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59E00-1D60-4FCA-AD28-69F495915568}" type="slidenum">
              <a:rPr lang="en-US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904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59E00-1D60-4FCA-AD28-69F495915568}" type="slidenum">
              <a:rPr lang="en-US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103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59E00-1D60-4FCA-AD28-69F495915568}" type="slidenum">
              <a:rPr lang="en-US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8110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60443-2C07-4F97-8F0C-9397C5A7859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5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59E00-1D60-4FCA-AD28-69F495915568}" type="slidenum">
              <a:rPr lang="en-US">
                <a:solidFill>
                  <a:prstClr val="black"/>
                </a:solidFill>
              </a:rPr>
              <a:pPr>
                <a:defRPr/>
              </a:pPr>
              <a:t>47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598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958D0A-B495-43A6-AE58-25F6158A212E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9477D-053C-4A53-905A-B4E821C188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79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87B5D8-928D-46C2-B096-46BF1685C68A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FD5A5B-BEB9-441E-8410-C59AC1005D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234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CBB2F0-9EB1-428E-A620-EAB73DC66036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E7968-307D-43CB-8DEF-01BF35692D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05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0CCB3-2118-4234-863C-136AB0599517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1C2DC4-2682-4B24-BAFE-9FDB5135B6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24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2" y="3956284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001DE75-E503-4532-8771-A6CB09D11AD2}" type="datetime1">
              <a:rPr lang="en-US" smtClean="0">
                <a:solidFill>
                  <a:srgbClr val="191B0E"/>
                </a:solidFill>
              </a:rPr>
              <a:t>3/11/2016</a:t>
            </a:fld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3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191B0E"/>
                </a:solidFill>
              </a:rPr>
              <a:t>MUH. ARIEF LATAR, Ir,MSc</a:t>
            </a:r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91B0E"/>
                </a:solidFill>
              </a:rPr>
              <a:pPr/>
              <a:t>‹#›</a:t>
            </a:fld>
            <a:endParaRPr lang="en-US" dirty="0">
              <a:solidFill>
                <a:srgbClr val="191B0E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64645" y="744473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59505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C898A9-1F2C-4C9F-BD10-826DD0061FE2}" type="datetime1">
              <a:rPr lang="en-US" smtClean="0">
                <a:solidFill>
                  <a:srgbClr val="191B0E"/>
                </a:solidFill>
              </a:rPr>
              <a:t>3/11/2016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91B0E"/>
                </a:solidFill>
              </a:rPr>
              <a:t>MUH. ARIEF LATAR, Ir,MSc</a:t>
            </a:r>
            <a:endParaRPr lang="en-US">
              <a:solidFill>
                <a:srgbClr val="191B0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91B0E"/>
                </a:solidFill>
              </a:rPr>
              <a:pPr/>
              <a:t>‹#›</a:t>
            </a:fld>
            <a:endParaRPr lang="en-US" dirty="0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20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5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3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550D521-C608-4D89-98F4-819B90545DF3}" type="datetime1">
              <a:rPr lang="en-US" smtClean="0">
                <a:solidFill>
                  <a:srgbClr val="EFEDE3"/>
                </a:solidFill>
              </a:rPr>
              <a:t>3/11/2016</a:t>
            </a:fld>
            <a:endParaRPr lang="en-US">
              <a:solidFill>
                <a:srgbClr val="EFEDE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6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EFEDE3"/>
                </a:solidFill>
              </a:rPr>
              <a:t>MUH. ARIEF LATAR, Ir,MSc</a:t>
            </a:r>
            <a:endParaRPr lang="en-US">
              <a:solidFill>
                <a:srgbClr val="EFEDE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EFEDE3"/>
                </a:solidFill>
              </a:rPr>
              <a:pPr/>
              <a:t>‹#›</a:t>
            </a:fld>
            <a:endParaRPr lang="en-US" dirty="0">
              <a:solidFill>
                <a:srgbClr val="EFEDE3"/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864921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1" y="2286002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4" y="2286002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589321-FBD4-4B22-8E97-7E9CB9AD9335}" type="datetime1">
              <a:rPr lang="en-US" smtClean="0">
                <a:solidFill>
                  <a:srgbClr val="191B0E"/>
                </a:solidFill>
              </a:rPr>
              <a:t>3/11/2016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91B0E"/>
                </a:solidFill>
              </a:rPr>
              <a:t>MUH. ARIEF LATAR, Ir,MSc</a:t>
            </a:r>
            <a:endParaRPr lang="en-US">
              <a:solidFill>
                <a:srgbClr val="191B0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91B0E"/>
                </a:solidFill>
              </a:rPr>
              <a:pPr/>
              <a:t>‹#›</a:t>
            </a:fld>
            <a:endParaRPr lang="en-US" dirty="0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676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1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2" y="3305212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12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51E72-9443-4B25-8DCC-431D7CE1D40F}" type="datetime1">
              <a:rPr lang="en-US" smtClean="0">
                <a:solidFill>
                  <a:srgbClr val="191B0E"/>
                </a:solidFill>
              </a:rPr>
              <a:t>3/11/2016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91B0E"/>
                </a:solidFill>
              </a:rPr>
              <a:t>MUH. ARIEF LATAR, Ir,MSc</a:t>
            </a:r>
            <a:endParaRPr lang="en-US">
              <a:solidFill>
                <a:srgbClr val="191B0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91B0E"/>
                </a:solidFill>
              </a:rPr>
              <a:pPr/>
              <a:t>‹#›</a:t>
            </a:fld>
            <a:endParaRPr lang="en-US" dirty="0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6704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39730C-6ECE-48F9-A8D1-0264B860E086}" type="datetime1">
              <a:rPr lang="en-US" smtClean="0">
                <a:solidFill>
                  <a:srgbClr val="191B0E"/>
                </a:solidFill>
              </a:rPr>
              <a:t>3/11/2016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91B0E"/>
                </a:solidFill>
              </a:rPr>
              <a:t>MUH. ARIEF LATAR, Ir,MSc</a:t>
            </a:r>
            <a:endParaRPr lang="en-US">
              <a:solidFill>
                <a:srgbClr val="191B0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91B0E"/>
                </a:solidFill>
              </a:rPr>
              <a:pPr/>
              <a:t>‹#›</a:t>
            </a:fld>
            <a:endParaRPr lang="en-US" dirty="0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7782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07A594-9239-449C-B0C5-323928DBA1F7}" type="datetime1">
              <a:rPr lang="en-US" smtClean="0">
                <a:solidFill>
                  <a:srgbClr val="191B0E"/>
                </a:solidFill>
              </a:rPr>
              <a:t>3/11/2016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91B0E"/>
                </a:solidFill>
              </a:rPr>
              <a:t>MUH. ARIEF LATAR, Ir,MSc</a:t>
            </a:r>
            <a:endParaRPr lang="en-US">
              <a:solidFill>
                <a:srgbClr val="191B0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91B0E"/>
                </a:solidFill>
              </a:rPr>
              <a:pPr/>
              <a:t>‹#›</a:t>
            </a:fld>
            <a:endParaRPr lang="en-US" dirty="0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688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DEEBE0-3E40-4427-9DDA-26E4A695FDAD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629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1"/>
            </a:lvl3pPr>
            <a:lvl4pPr>
              <a:defRPr sz="1351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7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ACA8C62-4889-4499-8420-28E3EC177092}" type="datetime1">
              <a:rPr lang="en-US" smtClean="0">
                <a:solidFill>
                  <a:srgbClr val="191B0E"/>
                </a:solidFill>
              </a:rPr>
              <a:t>3/11/2016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191B0E"/>
                </a:solidFill>
              </a:rPr>
              <a:t>MUH. ARIEF LATAR, Ir,MSc</a:t>
            </a:r>
            <a:endParaRPr lang="en-US">
              <a:solidFill>
                <a:srgbClr val="191B0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7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91B0E"/>
                </a:solidFill>
              </a:rPr>
              <a:pPr/>
              <a:t>‹#›</a:t>
            </a:fld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949931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4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891" indent="0">
              <a:buNone/>
              <a:defRPr sz="1500"/>
            </a:lvl2pPr>
            <a:lvl3pPr marL="685783" indent="0">
              <a:buNone/>
              <a:defRPr sz="15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7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CBBA6A-08F6-4153-9BB0-556C4809B5F2}" type="datetime1">
              <a:rPr lang="en-US" smtClean="0">
                <a:solidFill>
                  <a:srgbClr val="191B0E"/>
                </a:solidFill>
              </a:rPr>
              <a:t>3/11/2016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191B0E"/>
                </a:solidFill>
              </a:rPr>
              <a:t>MUH. ARIEF LATAR, Ir,MSc</a:t>
            </a:r>
            <a:endParaRPr lang="en-US">
              <a:solidFill>
                <a:srgbClr val="191B0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7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91B0E"/>
                </a:solidFill>
              </a:rPr>
              <a:pPr/>
              <a:t>‹#›</a:t>
            </a:fld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737519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8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AF89F-C467-4D30-BC32-3176CDE625A9}" type="datetime1">
              <a:rPr lang="en-US" smtClean="0">
                <a:solidFill>
                  <a:srgbClr val="191B0E"/>
                </a:solidFill>
              </a:rPr>
              <a:t>3/11/2016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91B0E"/>
                </a:solidFill>
              </a:rPr>
              <a:t>MUH. ARIEF LATAR, Ir,MSc</a:t>
            </a:r>
            <a:endParaRPr lang="en-US">
              <a:solidFill>
                <a:srgbClr val="191B0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91B0E"/>
                </a:solidFill>
              </a:rPr>
              <a:pPr/>
              <a:t>‹#›</a:t>
            </a:fld>
            <a:endParaRPr lang="en-US" dirty="0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257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1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992E5F-BE84-4309-88A6-8A6FB14B5A54}" type="datetime1">
              <a:rPr lang="en-US" smtClean="0">
                <a:solidFill>
                  <a:srgbClr val="191B0E"/>
                </a:solidFill>
              </a:rPr>
              <a:t>3/11/2016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91B0E"/>
                </a:solidFill>
              </a:rPr>
              <a:t>MUH. ARIEF LATAR, Ir,MSc</a:t>
            </a:r>
            <a:endParaRPr lang="en-US">
              <a:solidFill>
                <a:srgbClr val="191B0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91B0E"/>
                </a:solidFill>
              </a:rPr>
              <a:pPr/>
              <a:t>‹#›</a:t>
            </a:fld>
            <a:endParaRPr lang="en-US" dirty="0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8443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2" y="3956284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C2B1D37-0D5E-409F-B49E-EAA9864D2113}" type="datetime1">
              <a:rPr lang="en-US" smtClean="0">
                <a:solidFill>
                  <a:srgbClr val="191B0E"/>
                </a:solidFill>
              </a:rPr>
              <a:t>3/11/2016</a:t>
            </a:fld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3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191B0E"/>
                </a:solidFill>
              </a:rPr>
              <a:t>MUH. ARIEF LATAR, Ir,MSc</a:t>
            </a:r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91B0E"/>
                </a:solidFill>
              </a:rPr>
              <a:pPr/>
              <a:t>‹#›</a:t>
            </a:fld>
            <a:endParaRPr lang="en-US" dirty="0">
              <a:solidFill>
                <a:srgbClr val="191B0E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64645" y="744473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491863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17E8DF-430F-47A7-AA55-FFAC88445BBB}" type="datetime1">
              <a:rPr lang="en-US" smtClean="0">
                <a:solidFill>
                  <a:srgbClr val="191B0E"/>
                </a:solidFill>
              </a:rPr>
              <a:t>3/11/2016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91B0E"/>
                </a:solidFill>
              </a:rPr>
              <a:t>MUH. ARIEF LATAR, Ir,MSc</a:t>
            </a:r>
            <a:endParaRPr lang="en-US">
              <a:solidFill>
                <a:srgbClr val="191B0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91B0E"/>
                </a:solidFill>
              </a:rPr>
              <a:pPr/>
              <a:t>‹#›</a:t>
            </a:fld>
            <a:endParaRPr lang="en-US" dirty="0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6375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5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3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36DF6C4-BB6E-4A8E-AADD-B23EB28A5E0F}" type="datetime1">
              <a:rPr lang="en-US" smtClean="0">
                <a:solidFill>
                  <a:srgbClr val="EFEDE3"/>
                </a:solidFill>
              </a:rPr>
              <a:t>3/11/2016</a:t>
            </a:fld>
            <a:endParaRPr lang="en-US">
              <a:solidFill>
                <a:srgbClr val="EFEDE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6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EFEDE3"/>
                </a:solidFill>
              </a:rPr>
              <a:t>MUH. ARIEF LATAR, Ir,MSc</a:t>
            </a:r>
            <a:endParaRPr lang="en-US">
              <a:solidFill>
                <a:srgbClr val="EFEDE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EFEDE3"/>
                </a:solidFill>
              </a:rPr>
              <a:pPr/>
              <a:t>‹#›</a:t>
            </a:fld>
            <a:endParaRPr lang="en-US" dirty="0">
              <a:solidFill>
                <a:srgbClr val="EFEDE3"/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54138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1" y="2286002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4" y="2286002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424D73-A93B-459D-BB84-98BD6F36D891}" type="datetime1">
              <a:rPr lang="en-US" smtClean="0">
                <a:solidFill>
                  <a:srgbClr val="191B0E"/>
                </a:solidFill>
              </a:rPr>
              <a:t>3/11/2016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91B0E"/>
                </a:solidFill>
              </a:rPr>
              <a:t>MUH. ARIEF LATAR, Ir,MSc</a:t>
            </a:r>
            <a:endParaRPr lang="en-US">
              <a:solidFill>
                <a:srgbClr val="191B0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91B0E"/>
                </a:solidFill>
              </a:rPr>
              <a:pPr/>
              <a:t>‹#›</a:t>
            </a:fld>
            <a:endParaRPr lang="en-US" dirty="0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2029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1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2" y="3305212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12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EC57D1-A70E-4C48-BDD6-62410A09FB5F}" type="datetime1">
              <a:rPr lang="en-US" smtClean="0">
                <a:solidFill>
                  <a:srgbClr val="191B0E"/>
                </a:solidFill>
              </a:rPr>
              <a:t>3/11/2016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91B0E"/>
                </a:solidFill>
              </a:rPr>
              <a:t>MUH. ARIEF LATAR, Ir,MSc</a:t>
            </a:r>
            <a:endParaRPr lang="en-US">
              <a:solidFill>
                <a:srgbClr val="191B0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91B0E"/>
                </a:solidFill>
              </a:rPr>
              <a:pPr/>
              <a:t>‹#›</a:t>
            </a:fld>
            <a:endParaRPr lang="en-US" dirty="0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6294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787F7E-7A35-473B-815C-071FD4F4B410}" type="datetime1">
              <a:rPr lang="en-US" smtClean="0">
                <a:solidFill>
                  <a:srgbClr val="191B0E"/>
                </a:solidFill>
              </a:rPr>
              <a:t>3/11/2016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91B0E"/>
                </a:solidFill>
              </a:rPr>
              <a:t>MUH. ARIEF LATAR, Ir,MSc</a:t>
            </a:r>
            <a:endParaRPr lang="en-US">
              <a:solidFill>
                <a:srgbClr val="191B0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91B0E"/>
                </a:solidFill>
              </a:rPr>
              <a:pPr/>
              <a:t>‹#›</a:t>
            </a:fld>
            <a:endParaRPr lang="en-US" dirty="0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63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65E1A8-52F6-4390-9EB1-86CCEE885FCF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62939-0325-40A0-98AD-3FD4C47634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261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8F3B23-1A89-4AE4-86D5-B2C531DD7D2E}" type="datetime1">
              <a:rPr lang="en-US" smtClean="0">
                <a:solidFill>
                  <a:srgbClr val="191B0E"/>
                </a:solidFill>
              </a:rPr>
              <a:t>3/11/2016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91B0E"/>
                </a:solidFill>
              </a:rPr>
              <a:t>MUH. ARIEF LATAR, Ir,MSc</a:t>
            </a:r>
            <a:endParaRPr lang="en-US">
              <a:solidFill>
                <a:srgbClr val="191B0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91B0E"/>
                </a:solidFill>
              </a:rPr>
              <a:pPr/>
              <a:t>‹#›</a:t>
            </a:fld>
            <a:endParaRPr lang="en-US" dirty="0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832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1"/>
            </a:lvl3pPr>
            <a:lvl4pPr>
              <a:defRPr sz="1351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7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0CF1E46-6987-4268-A1C2-B131857B5DEE}" type="datetime1">
              <a:rPr lang="en-US" smtClean="0">
                <a:solidFill>
                  <a:srgbClr val="191B0E"/>
                </a:solidFill>
              </a:rPr>
              <a:t>3/11/2016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191B0E"/>
                </a:solidFill>
              </a:rPr>
              <a:t>MUH. ARIEF LATAR, Ir,MSc</a:t>
            </a:r>
            <a:endParaRPr lang="en-US">
              <a:solidFill>
                <a:srgbClr val="191B0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7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91B0E"/>
                </a:solidFill>
              </a:rPr>
              <a:pPr/>
              <a:t>‹#›</a:t>
            </a:fld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863550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4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891" indent="0">
              <a:buNone/>
              <a:defRPr sz="1500"/>
            </a:lvl2pPr>
            <a:lvl3pPr marL="685783" indent="0">
              <a:buNone/>
              <a:defRPr sz="15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7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E0D5F30-5869-424C-BAC4-EBA77AD19425}" type="datetime1">
              <a:rPr lang="en-US" smtClean="0">
                <a:solidFill>
                  <a:srgbClr val="191B0E"/>
                </a:solidFill>
              </a:rPr>
              <a:t>3/11/2016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191B0E"/>
                </a:solidFill>
              </a:rPr>
              <a:t>MUH. ARIEF LATAR, Ir,MSc</a:t>
            </a:r>
            <a:endParaRPr lang="en-US">
              <a:solidFill>
                <a:srgbClr val="191B0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7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91B0E"/>
                </a:solidFill>
              </a:rPr>
              <a:pPr/>
              <a:t>‹#›</a:t>
            </a:fld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382977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8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A428E4-8F02-4870-A6E7-88CB95DD5226}" type="datetime1">
              <a:rPr lang="en-US" smtClean="0">
                <a:solidFill>
                  <a:srgbClr val="191B0E"/>
                </a:solidFill>
              </a:rPr>
              <a:t>3/11/2016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91B0E"/>
                </a:solidFill>
              </a:rPr>
              <a:t>MUH. ARIEF LATAR, Ir,MSc</a:t>
            </a:r>
            <a:endParaRPr lang="en-US">
              <a:solidFill>
                <a:srgbClr val="191B0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91B0E"/>
                </a:solidFill>
              </a:rPr>
              <a:pPr/>
              <a:t>‹#›</a:t>
            </a:fld>
            <a:endParaRPr lang="en-US" dirty="0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8800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1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116A64-F494-47AF-BC5B-33FB40B148A6}" type="datetime1">
              <a:rPr lang="en-US" smtClean="0">
                <a:solidFill>
                  <a:srgbClr val="191B0E"/>
                </a:solidFill>
              </a:rPr>
              <a:t>3/11/2016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91B0E"/>
                </a:solidFill>
              </a:rPr>
              <a:t>MUH. ARIEF LATAR, Ir,MSc</a:t>
            </a:r>
            <a:endParaRPr lang="en-US">
              <a:solidFill>
                <a:srgbClr val="191B0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91B0E"/>
                </a:solidFill>
              </a:rPr>
              <a:pPr/>
              <a:t>‹#›</a:t>
            </a:fld>
            <a:endParaRPr lang="en-US" dirty="0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37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4D4477-8FF6-420A-8DBE-D9F9DC46B972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3ED1D5-669B-43C3-9874-AE21EA633C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04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8BE65D-C36C-4DB5-ABB7-C5F91F9B558E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F55949-2FEA-4C36-A603-ED96C92840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5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CA7AB1-1FDD-49E7-AC35-C4A66C06D8DA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101DF9-93FB-4C56-ADDE-8ADB02270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70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C1C901-1B36-41FF-8EC3-C04D6C2E33D2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9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9A123E-24AA-4B98-BD4D-5A1B4CC7FF47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E6B25-F5C7-4423-A163-B31087D523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23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E3523A-3E2F-4227-A21F-E7590BCBB301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8D8C0C-BE10-4A84-A044-1E37A6B62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33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6C0560-2678-4CD1-8202-3BEFDE3D2D27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EEECE1"/>
                </a:solidFill>
                <a:latin typeface="Arial" charset="0"/>
                <a:cs typeface="Arial" charset="0"/>
              </a:rPr>
              <a:t>MUH. ARIEF LATAR, Ir,MSc</a:t>
            </a:r>
            <a:endParaRPr lang="en-US">
              <a:solidFill>
                <a:srgbClr val="EEECE1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043C87-C71A-43A1-BB57-A67D6F0A2EE7}" type="datetime1">
              <a:rPr lang="en-US" smtClean="0">
                <a:solidFill>
                  <a:srgbClr val="EEECE1"/>
                </a:solidFill>
                <a:latin typeface="Arial" charset="0"/>
                <a:cs typeface="Arial" charset="0"/>
              </a:rPr>
              <a:t>3/11/2016</a:t>
            </a:fld>
            <a:endParaRPr lang="en-US">
              <a:solidFill>
                <a:srgbClr val="EEECE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06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B45553-5063-44AE-981C-1D57B9803776}" type="datetime1">
              <a:rPr lang="en-US" smtClean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3/11/2016</a:t>
            </a:fld>
            <a:endParaRPr lang="en-US">
              <a:solidFill>
                <a:srgbClr val="191B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5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MUH. ARIEF LATAR, Ir,MSc</a:t>
            </a:r>
            <a:endParaRPr lang="en-US">
              <a:solidFill>
                <a:srgbClr val="191B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4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9E57DC2-970A-4B3E-BB1C-7A09969E49DF}" type="slidenum">
              <a:rPr lang="en-US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191B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163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/>
  <p:txStyles>
    <p:titleStyle>
      <a:lvl1pPr algn="l" defTabSz="685783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38" indent="-384038" algn="l" defTabSz="685783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377" indent="-384038" algn="l" defTabSz="685783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566" indent="-384038" algn="l" defTabSz="685783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754" indent="-384038" algn="l" defTabSz="685783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5943" indent="-384038" algn="l" defTabSz="685783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131" indent="-384038" algn="l" defTabSz="685783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320" indent="-384038" algn="l" defTabSz="685783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509" indent="-384038" algn="l" defTabSz="685783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697" indent="-384038" algn="l" defTabSz="685783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0C93D-CCD7-4F24-B0EC-8988BDAB66C7}" type="datetime1">
              <a:rPr lang="en-US" smtClean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3/11/2016</a:t>
            </a:fld>
            <a:endParaRPr lang="en-US">
              <a:solidFill>
                <a:srgbClr val="191B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5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MUH. ARIEF LATAR, Ir,MSc</a:t>
            </a:r>
            <a:endParaRPr lang="en-US">
              <a:solidFill>
                <a:srgbClr val="191B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4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9E57DC2-970A-4B3E-BB1C-7A09969E49DF}" type="slidenum">
              <a:rPr lang="en-US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191B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904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/>
  <p:txStyles>
    <p:titleStyle>
      <a:lvl1pPr algn="l" defTabSz="685783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38" indent="-384038" algn="l" defTabSz="685783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377" indent="-384038" algn="l" defTabSz="685783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566" indent="-384038" algn="l" defTabSz="685783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754" indent="-384038" algn="l" defTabSz="685783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5943" indent="-384038" algn="l" defTabSz="685783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131" indent="-384038" algn="l" defTabSz="685783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320" indent="-384038" algn="l" defTabSz="685783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509" indent="-384038" algn="l" defTabSz="685783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697" indent="-384038" algn="l" defTabSz="685783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3" Type="http://schemas.openxmlformats.org/officeDocument/2006/relationships/slide" Target="slide6.xml"/><Relationship Id="rId7" Type="http://schemas.openxmlformats.org/officeDocument/2006/relationships/slide" Target="slide3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5" Type="http://schemas.openxmlformats.org/officeDocument/2006/relationships/slide" Target="slide15.xml"/><Relationship Id="rId10" Type="http://schemas.openxmlformats.org/officeDocument/2006/relationships/slide" Target="slide46.xml"/><Relationship Id="rId4" Type="http://schemas.openxmlformats.org/officeDocument/2006/relationships/slide" Target="slide11.xml"/><Relationship Id="rId9" Type="http://schemas.openxmlformats.org/officeDocument/2006/relationships/slide" Target="slide4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14.png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7" Type="http://schemas.microsoft.com/office/2007/relationships/hdphoto" Target="../media/hdphoto5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microsoft.com/office/2007/relationships/hdphoto" Target="../media/hdphoto4.wdp"/><Relationship Id="rId4" Type="http://schemas.openxmlformats.org/officeDocument/2006/relationships/image" Target="../media/image16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microsoft.com/office/2007/relationships/hdphoto" Target="../media/hdphoto6.wdp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microsoft.com/office/2007/relationships/hdphoto" Target="../media/hdphoto8.wdp"/><Relationship Id="rId5" Type="http://schemas.openxmlformats.org/officeDocument/2006/relationships/image" Target="../media/image23.png"/><Relationship Id="rId4" Type="http://schemas.microsoft.com/office/2007/relationships/hdphoto" Target="../media/hdphoto7.wdp"/></Relationships>
</file>

<file path=ppt/slides/_rels/slide43.xml.rels><?xml version="1.0" encoding="UTF-8" standalone="yes"?>
<Relationships xmlns="http://schemas.openxmlformats.org/package/2006/relationships"><Relationship Id="rId3" Type="http://schemas.microsoft.com/office/2007/relationships/hdphoto" Target="../media/hdphoto9.wdp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0.wdp"/><Relationship Id="rId4" Type="http://schemas.openxmlformats.org/officeDocument/2006/relationships/image" Target="../media/image25.png"/></Relationships>
</file>

<file path=ppt/slides/_rels/slide44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3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.bin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82DC52-34E6-4303-8AA8-53B3F87BB4D9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EEECE1"/>
                </a:solidFill>
              </a:rPr>
              <a:t>MUH. ARIEF LATAR, </a:t>
            </a:r>
            <a:r>
              <a:rPr lang="en-US" dirty="0" err="1" smtClean="0">
                <a:solidFill>
                  <a:srgbClr val="EEECE1"/>
                </a:solidFill>
              </a:rPr>
              <a:t>Ir,MSc</a:t>
            </a:r>
            <a:endParaRPr lang="en-US" dirty="0">
              <a:solidFill>
                <a:srgbClr val="EEECE1"/>
              </a:solidFill>
            </a:endParaRPr>
          </a:p>
        </p:txBody>
      </p:sp>
      <p:pic>
        <p:nvPicPr>
          <p:cNvPr id="5" name="Picture 2" descr="H:\WPShare\Laurac\HEAT STRESS-PPT\FINALS\Mast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04" y="76202"/>
            <a:ext cx="8418787" cy="6781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686776" y="5919398"/>
            <a:ext cx="5412888" cy="786775"/>
            <a:chOff x="2801691" y="5806989"/>
            <a:chExt cx="4326520" cy="786774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8" name="Freeform 7"/>
            <p:cNvSpPr/>
            <p:nvPr/>
          </p:nvSpPr>
          <p:spPr>
            <a:xfrm>
              <a:off x="3164983" y="5913005"/>
              <a:ext cx="3963228" cy="644472"/>
            </a:xfrm>
            <a:custGeom>
              <a:avLst/>
              <a:gdLst>
                <a:gd name="connsiteX0" fmla="*/ 0 w 4524194"/>
                <a:gd name="connsiteY0" fmla="*/ 0 h 644470"/>
                <a:gd name="connsiteX1" fmla="*/ 4201959 w 4524194"/>
                <a:gd name="connsiteY1" fmla="*/ 0 h 644470"/>
                <a:gd name="connsiteX2" fmla="*/ 4524194 w 4524194"/>
                <a:gd name="connsiteY2" fmla="*/ 322235 h 644470"/>
                <a:gd name="connsiteX3" fmla="*/ 4201959 w 4524194"/>
                <a:gd name="connsiteY3" fmla="*/ 644470 h 644470"/>
                <a:gd name="connsiteX4" fmla="*/ 0 w 4524194"/>
                <a:gd name="connsiteY4" fmla="*/ 644470 h 644470"/>
                <a:gd name="connsiteX5" fmla="*/ 0 w 4524194"/>
                <a:gd name="connsiteY5" fmla="*/ 0 h 644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24194" h="644470">
                  <a:moveTo>
                    <a:pt x="4524194" y="644469"/>
                  </a:moveTo>
                  <a:lnTo>
                    <a:pt x="322235" y="644469"/>
                  </a:lnTo>
                  <a:lnTo>
                    <a:pt x="0" y="322235"/>
                  </a:lnTo>
                  <a:lnTo>
                    <a:pt x="322235" y="1"/>
                  </a:lnTo>
                  <a:lnTo>
                    <a:pt x="4524194" y="1"/>
                  </a:lnTo>
                  <a:lnTo>
                    <a:pt x="4524194" y="644469"/>
                  </a:lnTo>
                  <a:close/>
                </a:path>
              </a:pathLst>
            </a:cu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922764" tIns="91441" rIns="170688" bIns="91441" numCol="1" spcCol="1270" anchor="ctr" anchorCtr="0">
              <a:noAutofit/>
            </a:bodyPr>
            <a:lstStyle/>
            <a:p>
              <a:pPr algn="ctr" defTabSz="1066773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Ir. MUH. ARIF LATAR, MSc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2801691" y="5806989"/>
              <a:ext cx="726583" cy="786774"/>
            </a:xfrm>
            <a:prstGeom prst="ellipse">
              <a:avLst/>
            </a:prstGeom>
            <a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t="-14000" b="-14000"/>
              </a:stretch>
            </a:blip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0" name="Rectangle 9"/>
          <p:cNvSpPr/>
          <p:nvPr/>
        </p:nvSpPr>
        <p:spPr>
          <a:xfrm>
            <a:off x="776978" y="2120636"/>
            <a:ext cx="70908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5400" b="1" dirty="0">
                <a:solidFill>
                  <a:srgbClr val="C00000"/>
                </a:solidFill>
                <a:latin typeface="Franklin Gothic Medium Cond" pitchFamily="34" charset="0"/>
                <a:cs typeface="Arial" charset="0"/>
              </a:rPr>
              <a:t> USAHA ENERGI DAN  DAYA</a:t>
            </a:r>
            <a:endParaRPr lang="en-US" sz="5400" dirty="0">
              <a:solidFill>
                <a:srgbClr val="C00000"/>
              </a:solidFill>
              <a:latin typeface="Franklin Gothic Medium Cond" pitchFamily="34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46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71" y="434976"/>
            <a:ext cx="2328863" cy="55245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sz="3200" dirty="0" err="1"/>
              <a:t>Diketahui</a:t>
            </a:r>
            <a:r>
              <a:rPr lang="en-US" sz="3200" dirty="0"/>
              <a:t>:</a:t>
            </a:r>
          </a:p>
          <a:p>
            <a:pPr>
              <a:buFont typeface="Wingdings" panose="05000000000000000000" pitchFamily="2" charset="2"/>
              <a:buNone/>
            </a:pPr>
            <a:endParaRPr lang="en-US" sz="3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58973E-0D7A-45C8-99AB-41555CE41681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38" name="Content Placeholder 2"/>
          <p:cNvSpPr txBox="1">
            <a:spLocks/>
          </p:cNvSpPr>
          <p:nvPr/>
        </p:nvSpPr>
        <p:spPr bwMode="auto">
          <a:xfrm>
            <a:off x="2678116" y="1285876"/>
            <a:ext cx="1108075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m =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3571878" y="1304926"/>
            <a:ext cx="1357313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10 kg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 bwMode="auto">
          <a:xfrm>
            <a:off x="2700342" y="1785938"/>
            <a:ext cx="942975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F =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 bwMode="auto">
          <a:xfrm>
            <a:off x="3429002" y="1782764"/>
            <a:ext cx="1214439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25 N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43" name="Content Placeholder 2"/>
          <p:cNvSpPr txBox="1">
            <a:spLocks/>
          </p:cNvSpPr>
          <p:nvPr/>
        </p:nvSpPr>
        <p:spPr bwMode="auto">
          <a:xfrm>
            <a:off x="488951" y="3143250"/>
            <a:ext cx="1868488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b="1" kern="0" dirty="0" err="1">
                <a:solidFill>
                  <a:prstClr val="black"/>
                </a:solidFill>
                <a:latin typeface="Franklin Gothic Book" panose="020B0503020102020204"/>
              </a:rPr>
              <a:t>Ditanya</a:t>
            </a: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: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500063" y="3929064"/>
            <a:ext cx="1714500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b="1" kern="0" dirty="0" err="1">
                <a:solidFill>
                  <a:prstClr val="black"/>
                </a:solidFill>
                <a:latin typeface="Franklin Gothic Book" panose="020B0503020102020204"/>
              </a:rPr>
              <a:t>Jawab</a:t>
            </a: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: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2711454" y="2233614"/>
            <a:ext cx="942975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s = 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3486154" y="2233614"/>
            <a:ext cx="942975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4m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2343154" y="3151189"/>
            <a:ext cx="1800225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W = …? 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49" name="Content Placeholder 2"/>
          <p:cNvSpPr txBox="1">
            <a:spLocks/>
          </p:cNvSpPr>
          <p:nvPr/>
        </p:nvSpPr>
        <p:spPr bwMode="auto">
          <a:xfrm>
            <a:off x="2335216" y="3929064"/>
            <a:ext cx="1108075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W =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3321053" y="3929064"/>
            <a:ext cx="1108075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F . s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51" name="Content Placeholder 2"/>
          <p:cNvSpPr txBox="1">
            <a:spLocks/>
          </p:cNvSpPr>
          <p:nvPr/>
        </p:nvSpPr>
        <p:spPr bwMode="auto">
          <a:xfrm>
            <a:off x="2854328" y="4519614"/>
            <a:ext cx="2824163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= 25 N . 4 m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52" name="Content Placeholder 2"/>
          <p:cNvSpPr txBox="1">
            <a:spLocks/>
          </p:cNvSpPr>
          <p:nvPr/>
        </p:nvSpPr>
        <p:spPr bwMode="auto">
          <a:xfrm>
            <a:off x="2857503" y="5091114"/>
            <a:ext cx="2822575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= 100 </a:t>
            </a:r>
            <a:r>
              <a:rPr lang="en-US" sz="2800" b="1" kern="0" dirty="0" err="1">
                <a:solidFill>
                  <a:prstClr val="black"/>
                </a:solidFill>
                <a:latin typeface="Franklin Gothic Book" panose="020B0503020102020204"/>
              </a:rPr>
              <a:t>N.m</a:t>
            </a: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53" name="Content Placeholder 2"/>
          <p:cNvSpPr txBox="1">
            <a:spLocks/>
          </p:cNvSpPr>
          <p:nvPr/>
        </p:nvSpPr>
        <p:spPr bwMode="auto">
          <a:xfrm>
            <a:off x="2857503" y="5662614"/>
            <a:ext cx="2822575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    100 Joule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55" name="Content Placeholder 2"/>
          <p:cNvSpPr txBox="1">
            <a:spLocks/>
          </p:cNvSpPr>
          <p:nvPr/>
        </p:nvSpPr>
        <p:spPr bwMode="auto">
          <a:xfrm>
            <a:off x="2352678" y="5630864"/>
            <a:ext cx="1108075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W =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2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8" grpId="0"/>
      <p:bldP spid="39" grpId="0"/>
      <p:bldP spid="40" grpId="0"/>
      <p:bldP spid="41" grpId="0"/>
      <p:bldP spid="43" grpId="0"/>
      <p:bldP spid="44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white">
          <a:xfrm>
            <a:off x="179515" y="612613"/>
            <a:ext cx="7936921" cy="144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36561" indent="-536561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b="1" kern="0" dirty="0">
              <a:solidFill>
                <a:prstClr val="black"/>
              </a:solidFill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6817" y="190940"/>
            <a:ext cx="4320481" cy="1512168"/>
          </a:xfrm>
        </p:spPr>
        <p:txBody>
          <a:bodyPr/>
          <a:lstStyle/>
          <a:p>
            <a:pPr marL="628635" indent="-628635"/>
            <a:r>
              <a:rPr lang="en-US" sz="2800" b="1" kern="0" dirty="0"/>
              <a:t>2. 	Usaha </a:t>
            </a:r>
            <a:r>
              <a:rPr lang="en-US" sz="2800" b="1" kern="0" dirty="0" err="1"/>
              <a:t>oleh</a:t>
            </a:r>
            <a:r>
              <a:rPr lang="en-US" sz="2800" b="1" kern="0" dirty="0"/>
              <a:t> Gaya yang </a:t>
            </a:r>
            <a:r>
              <a:rPr lang="en-US" sz="2800" b="1" kern="0" dirty="0" err="1"/>
              <a:t>Membentuk</a:t>
            </a:r>
            <a:r>
              <a:rPr lang="en-US" sz="2800" b="1" kern="0" dirty="0"/>
              <a:t> </a:t>
            </a:r>
            <a:r>
              <a:rPr lang="en-US" sz="2800" b="1" kern="0" dirty="0" err="1"/>
              <a:t>Sudut</a:t>
            </a:r>
            <a:r>
              <a:rPr lang="en-US" sz="2800" b="1" kern="0" dirty="0"/>
              <a:t> </a:t>
            </a:r>
            <a:r>
              <a:rPr lang="en-US" sz="2800" b="1" kern="0" dirty="0" err="1"/>
              <a:t>terhadap</a:t>
            </a:r>
            <a:r>
              <a:rPr lang="en-US" sz="2800" b="1" kern="0" dirty="0"/>
              <a:t> </a:t>
            </a:r>
            <a:r>
              <a:rPr lang="en-US" sz="2800" b="1" kern="0" dirty="0" err="1"/>
              <a:t>Perpindahan</a:t>
            </a:r>
            <a:r>
              <a:rPr lang="en-US" sz="2800" b="1" kern="0" dirty="0"/>
              <a:t/>
            </a:r>
            <a:br>
              <a:rPr lang="en-US" sz="2800" b="1" kern="0" dirty="0"/>
            </a:b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33899" y="1747894"/>
            <a:ext cx="3384376" cy="4114239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Gambar</a:t>
            </a:r>
            <a:r>
              <a:rPr lang="en-US" sz="2400" dirty="0">
                <a:solidFill>
                  <a:schemeClr val="tx1"/>
                </a:solidFill>
              </a:rPr>
              <a:t> 2.3, </a:t>
            </a:r>
            <a:r>
              <a:rPr lang="en-US" sz="2400" dirty="0" err="1">
                <a:solidFill>
                  <a:schemeClr val="tx1"/>
                </a:solidFill>
              </a:rPr>
              <a:t>terlihat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seseorang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sedang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menarik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koper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membentuk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sudut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l-GR" sz="2400" i="1" dirty="0">
                <a:solidFill>
                  <a:schemeClr val="tx1"/>
                </a:solidFill>
              </a:rPr>
              <a:t>θ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terhadap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arah</a:t>
            </a:r>
            <a:r>
              <a:rPr lang="en-US" sz="2400" dirty="0">
                <a:solidFill>
                  <a:schemeClr val="tx1"/>
                </a:solidFill>
              </a:rPr>
              <a:t> horizontal.</a:t>
            </a:r>
          </a:p>
          <a:p>
            <a:endParaRPr lang="en-US" sz="2400" dirty="0"/>
          </a:p>
        </p:txBody>
      </p:sp>
      <p:pic>
        <p:nvPicPr>
          <p:cNvPr id="9" name="Content Placeholder 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911910"/>
            <a:ext cx="3672408" cy="3403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24E25B-1143-4279-948E-20E81F23401E}" type="datetime1">
              <a:rPr lang="en-US" smtClean="0">
                <a:solidFill>
                  <a:srgbClr val="191B0E"/>
                </a:solidFill>
              </a:rPr>
              <a:t>3/11/2016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54461" y="6453387"/>
            <a:ext cx="2141493" cy="40461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191B0E"/>
                </a:solidFill>
              </a:rPr>
              <a:t>MUH. ARIEF LATAR, </a:t>
            </a:r>
            <a:r>
              <a:rPr lang="en-US" dirty="0" err="1" smtClean="0">
                <a:solidFill>
                  <a:srgbClr val="191B0E"/>
                </a:solidFill>
              </a:rPr>
              <a:t>Ir,MSc</a:t>
            </a:r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2160" y="5699739"/>
            <a:ext cx="1505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kern="0" dirty="0" err="1">
                <a:solidFill>
                  <a:prstClr val="black"/>
                </a:solidFill>
                <a:latin typeface="Arial" charset="0"/>
                <a:cs typeface="Arial" charset="0"/>
              </a:rPr>
              <a:t>Gambar</a:t>
            </a:r>
            <a:r>
              <a:rPr lang="en-US" b="1" kern="0" dirty="0">
                <a:solidFill>
                  <a:prstClr val="black"/>
                </a:solidFill>
                <a:latin typeface="Arial" charset="0"/>
                <a:cs typeface="Arial" charset="0"/>
              </a:rPr>
              <a:t> 2.3 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191B0E"/>
                </a:solidFill>
              </a:rPr>
              <a:pPr/>
              <a:t>11</a:t>
            </a:fld>
            <a:endParaRPr lang="en-US" dirty="0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35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602" y="237208"/>
            <a:ext cx="3677665" cy="3121152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 Rounded MT Bold" panose="020F0704030504030204" pitchFamily="34" charset="0"/>
              </a:rPr>
              <a:t>Usaha </a:t>
            </a:r>
            <a:r>
              <a:rPr lang="en-US" sz="2400" dirty="0" err="1">
                <a:latin typeface="Arial Rounded MT Bold" panose="020F0704030504030204" pitchFamily="34" charset="0"/>
              </a:rPr>
              <a:t>didefinisikan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sebagai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hasil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perkalian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antara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perpindahan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titik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tangkapnya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dengan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komponen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gaya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pada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arah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perpindahan</a:t>
            </a:r>
            <a:r>
              <a:rPr lang="en-US" sz="2400" dirty="0">
                <a:latin typeface="Arial Rounded MT Bold" panose="020F0704030504030204" pitchFamily="34" charset="0"/>
              </a:rPr>
              <a:t>.</a:t>
            </a:r>
          </a:p>
          <a:p>
            <a:endParaRPr lang="en-US" sz="2400" dirty="0">
              <a:latin typeface="Arial Rounded MT Bold" panose="020F070403050403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615BF2-2AF4-4D0E-9728-D3008A4BCD8D}" type="datetime1">
              <a:rPr lang="en-US" smtClean="0">
                <a:solidFill>
                  <a:srgbClr val="191B0E"/>
                </a:solidFill>
              </a:rPr>
              <a:t>3/11/2016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61" y="6453387"/>
            <a:ext cx="2042701" cy="40461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91B0E"/>
                </a:solidFill>
              </a:rPr>
              <a:t>MUH. ARIEF LATAR, Ir,MSc</a:t>
            </a:r>
            <a:endParaRPr lang="en-US">
              <a:solidFill>
                <a:srgbClr val="191B0E"/>
              </a:solidFill>
            </a:endParaRPr>
          </a:p>
        </p:txBody>
      </p:sp>
      <p:grpSp>
        <p:nvGrpSpPr>
          <p:cNvPr id="36" name="Group 28"/>
          <p:cNvGrpSpPr>
            <a:grpSpLocks/>
          </p:cNvGrpSpPr>
          <p:nvPr/>
        </p:nvGrpSpPr>
        <p:grpSpPr bwMode="auto">
          <a:xfrm>
            <a:off x="4606083" y="404664"/>
            <a:ext cx="4325607" cy="2348188"/>
            <a:chOff x="3600" y="1824"/>
            <a:chExt cx="2064" cy="1280"/>
          </a:xfrm>
        </p:grpSpPr>
        <p:sp>
          <p:nvSpPr>
            <p:cNvPr id="37" name="Rectangle 12"/>
            <p:cNvSpPr>
              <a:spLocks noChangeArrowheads="1"/>
            </p:cNvSpPr>
            <p:nvPr/>
          </p:nvSpPr>
          <p:spPr bwMode="auto">
            <a:xfrm>
              <a:off x="3600" y="2736"/>
              <a:ext cx="2064" cy="96"/>
            </a:xfrm>
            <a:prstGeom prst="rect">
              <a:avLst/>
            </a:prstGeom>
            <a:solidFill>
              <a:srgbClr val="606372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d-ID" kern="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38" name="Rectangle 13"/>
            <p:cNvSpPr>
              <a:spLocks noChangeArrowheads="1"/>
            </p:cNvSpPr>
            <p:nvPr/>
          </p:nvSpPr>
          <p:spPr bwMode="auto">
            <a:xfrm>
              <a:off x="3696" y="2352"/>
              <a:ext cx="432" cy="384"/>
            </a:xfrm>
            <a:prstGeom prst="rect">
              <a:avLst/>
            </a:prstGeom>
            <a:solidFill>
              <a:srgbClr val="606372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d-ID" kern="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39" name="Line 14"/>
            <p:cNvSpPr>
              <a:spLocks noChangeShapeType="1"/>
            </p:cNvSpPr>
            <p:nvPr/>
          </p:nvSpPr>
          <p:spPr bwMode="auto">
            <a:xfrm flipV="1">
              <a:off x="3936" y="2112"/>
              <a:ext cx="432" cy="432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endParaRPr>
            </a:p>
          </p:txBody>
        </p:sp>
        <p:sp>
          <p:nvSpPr>
            <p:cNvPr id="40" name="Line 15"/>
            <p:cNvSpPr>
              <a:spLocks noChangeShapeType="1"/>
            </p:cNvSpPr>
            <p:nvPr/>
          </p:nvSpPr>
          <p:spPr bwMode="auto">
            <a:xfrm>
              <a:off x="3936" y="2544"/>
              <a:ext cx="432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endParaRPr>
            </a:p>
          </p:txBody>
        </p:sp>
        <p:sp>
          <p:nvSpPr>
            <p:cNvPr id="41" name="Line 16"/>
            <p:cNvSpPr>
              <a:spLocks noChangeShapeType="1"/>
            </p:cNvSpPr>
            <p:nvPr/>
          </p:nvSpPr>
          <p:spPr bwMode="auto">
            <a:xfrm flipV="1">
              <a:off x="3936" y="2112"/>
              <a:ext cx="0" cy="432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endParaRPr>
            </a:p>
          </p:txBody>
        </p:sp>
        <p:sp>
          <p:nvSpPr>
            <p:cNvPr id="42" name="Line 17"/>
            <p:cNvSpPr>
              <a:spLocks noChangeShapeType="1"/>
            </p:cNvSpPr>
            <p:nvPr/>
          </p:nvSpPr>
          <p:spPr bwMode="auto">
            <a:xfrm>
              <a:off x="3936" y="2112"/>
              <a:ext cx="384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endParaRPr>
            </a:p>
          </p:txBody>
        </p:sp>
        <p:sp>
          <p:nvSpPr>
            <p:cNvPr id="43" name="Line 18"/>
            <p:cNvSpPr>
              <a:spLocks noChangeShapeType="1"/>
            </p:cNvSpPr>
            <p:nvPr/>
          </p:nvSpPr>
          <p:spPr bwMode="auto">
            <a:xfrm>
              <a:off x="4368" y="2112"/>
              <a:ext cx="0" cy="432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endParaRPr>
            </a:p>
          </p:txBody>
        </p:sp>
        <p:sp>
          <p:nvSpPr>
            <p:cNvPr id="44" name="Text Box 19"/>
            <p:cNvSpPr txBox="1">
              <a:spLocks noChangeArrowheads="1"/>
            </p:cNvSpPr>
            <p:nvPr/>
          </p:nvSpPr>
          <p:spPr bwMode="auto">
            <a:xfrm>
              <a:off x="4358" y="2421"/>
              <a:ext cx="494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b="1" kern="0" dirty="0">
                  <a:solidFill>
                    <a:prstClr val="black"/>
                  </a:solidFill>
                  <a:cs typeface="Arial" charset="0"/>
                </a:rPr>
                <a:t>F </a:t>
              </a:r>
              <a:r>
                <a:rPr lang="en-US" b="1" kern="0" dirty="0" err="1">
                  <a:solidFill>
                    <a:prstClr val="black"/>
                  </a:solidFill>
                  <a:cs typeface="Arial" charset="0"/>
                </a:rPr>
                <a:t>cos</a:t>
              </a:r>
              <a:r>
                <a:rPr lang="en-US" b="1" kern="0" dirty="0">
                  <a:solidFill>
                    <a:prstClr val="black"/>
                  </a:solidFill>
                  <a:cs typeface="Arial" charset="0"/>
                </a:rPr>
                <a:t> </a:t>
              </a:r>
              <a:r>
                <a:rPr lang="en-US" b="1" kern="0" dirty="0">
                  <a:solidFill>
                    <a:prstClr val="black"/>
                  </a:solidFill>
                  <a:cs typeface="Arial" charset="0"/>
                  <a:sym typeface="Symbol" panose="05050102010706020507" pitchFamily="18" charset="2"/>
                </a:rPr>
                <a:t></a:t>
              </a:r>
              <a:r>
                <a:rPr lang="en-US" b="1" kern="0" dirty="0">
                  <a:solidFill>
                    <a:prstClr val="black"/>
                  </a:solidFill>
                  <a:cs typeface="Arial" charset="0"/>
                </a:rPr>
                <a:t> </a:t>
              </a:r>
            </a:p>
          </p:txBody>
        </p:sp>
        <p:sp>
          <p:nvSpPr>
            <p:cNvPr id="45" name="Text Box 20"/>
            <p:cNvSpPr txBox="1">
              <a:spLocks noChangeArrowheads="1"/>
            </p:cNvSpPr>
            <p:nvPr/>
          </p:nvSpPr>
          <p:spPr bwMode="auto">
            <a:xfrm>
              <a:off x="3696" y="1824"/>
              <a:ext cx="464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b="1" kern="0">
                  <a:solidFill>
                    <a:prstClr val="black"/>
                  </a:solidFill>
                  <a:cs typeface="Arial" charset="0"/>
                </a:rPr>
                <a:t>F sin </a:t>
              </a:r>
              <a:r>
                <a:rPr lang="en-US" b="1" kern="0">
                  <a:solidFill>
                    <a:prstClr val="black"/>
                  </a:solidFill>
                  <a:cs typeface="Arial" charset="0"/>
                  <a:sym typeface="Symbol" panose="05050102010706020507" pitchFamily="18" charset="2"/>
                </a:rPr>
                <a:t></a:t>
              </a:r>
              <a:r>
                <a:rPr lang="en-US" b="1" kern="0">
                  <a:solidFill>
                    <a:prstClr val="black"/>
                  </a:solidFill>
                  <a:cs typeface="Arial" charset="0"/>
                </a:rPr>
                <a:t> </a:t>
              </a:r>
            </a:p>
          </p:txBody>
        </p:sp>
        <p:sp>
          <p:nvSpPr>
            <p:cNvPr id="46" name="Text Box 21"/>
            <p:cNvSpPr txBox="1">
              <a:spLocks noChangeArrowheads="1"/>
            </p:cNvSpPr>
            <p:nvPr/>
          </p:nvSpPr>
          <p:spPr bwMode="auto">
            <a:xfrm>
              <a:off x="4368" y="1968"/>
              <a:ext cx="155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b="1" kern="0">
                  <a:solidFill>
                    <a:prstClr val="black"/>
                  </a:solidFill>
                  <a:cs typeface="Arial" charset="0"/>
                </a:rPr>
                <a:t>F</a:t>
              </a:r>
            </a:p>
          </p:txBody>
        </p:sp>
        <p:sp>
          <p:nvSpPr>
            <p:cNvPr id="47" name="Rectangle 22"/>
            <p:cNvSpPr>
              <a:spLocks noChangeArrowheads="1"/>
            </p:cNvSpPr>
            <p:nvPr/>
          </p:nvSpPr>
          <p:spPr bwMode="auto">
            <a:xfrm>
              <a:off x="5232" y="2352"/>
              <a:ext cx="432" cy="384"/>
            </a:xfrm>
            <a:prstGeom prst="rect">
              <a:avLst/>
            </a:prstGeom>
            <a:solidFill>
              <a:srgbClr val="606372"/>
            </a:solidFill>
            <a:ln w="9525">
              <a:solidFill>
                <a:sysClr val="windowText" lastClr="000000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d-ID" kern="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48" name="Line 23"/>
            <p:cNvSpPr>
              <a:spLocks noChangeShapeType="1"/>
            </p:cNvSpPr>
            <p:nvPr/>
          </p:nvSpPr>
          <p:spPr bwMode="auto">
            <a:xfrm>
              <a:off x="3936" y="3072"/>
              <a:ext cx="153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endParaRPr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4646" y="2903"/>
              <a:ext cx="149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b="1" kern="0">
                  <a:solidFill>
                    <a:prstClr val="black"/>
                  </a:solidFill>
                  <a:cs typeface="Arial" charset="0"/>
                </a:rPr>
                <a:t>s</a:t>
              </a:r>
            </a:p>
          </p:txBody>
        </p:sp>
      </p:grpSp>
      <p:sp>
        <p:nvSpPr>
          <p:cNvPr id="54" name="Rectangle 20"/>
          <p:cNvSpPr>
            <a:spLocks noChangeArrowheads="1"/>
          </p:cNvSpPr>
          <p:nvPr/>
        </p:nvSpPr>
        <p:spPr bwMode="auto">
          <a:xfrm>
            <a:off x="5037035" y="3358360"/>
            <a:ext cx="34637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prstClr val="black"/>
                </a:solidFill>
                <a:cs typeface="Arial" charset="0"/>
              </a:rPr>
              <a:t>Besarnya</a:t>
            </a:r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cs typeface="Arial" charset="0"/>
              </a:rPr>
              <a:t>usaha</a:t>
            </a:r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   W = (F </a:t>
            </a:r>
            <a:r>
              <a:rPr lang="en-US" sz="2800" b="1" dirty="0" err="1">
                <a:solidFill>
                  <a:prstClr val="black"/>
                </a:solidFill>
                <a:cs typeface="Arial" charset="0"/>
              </a:rPr>
              <a:t>cos</a:t>
            </a:r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800" b="1" dirty="0">
                <a:solidFill>
                  <a:prstClr val="black"/>
                </a:solidFill>
                <a:cs typeface="Arial" charset="0"/>
                <a:sym typeface="Symbol" panose="05050102010706020507" pitchFamily="18" charset="2"/>
              </a:rPr>
              <a:t>) . 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225" y="3402738"/>
            <a:ext cx="3571373" cy="1846220"/>
          </a:xfrm>
          <a:prstGeom prst="rect">
            <a:avLst/>
          </a:prstGeom>
        </p:spPr>
      </p:pic>
      <p:sp>
        <p:nvSpPr>
          <p:cNvPr id="22" name="Rounded Rectangle 21"/>
          <p:cNvSpPr/>
          <p:nvPr/>
        </p:nvSpPr>
        <p:spPr>
          <a:xfrm>
            <a:off x="4370599" y="4587679"/>
            <a:ext cx="5004048" cy="212667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5397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Keterangan</a:t>
            </a: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indent="5397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F = </a:t>
            </a:r>
            <a:r>
              <a:rPr lang="en-US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gaya</a:t>
            </a: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(N)</a:t>
            </a:r>
          </a:p>
          <a:p>
            <a:pPr indent="5397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en-US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perpindahan</a:t>
            </a: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(m)</a:t>
            </a:r>
          </a:p>
          <a:p>
            <a:pPr indent="53973"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q"/>
              <a:defRPr/>
            </a:pP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 </a:t>
            </a:r>
            <a:r>
              <a:rPr lang="en-US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sudut</a:t>
            </a: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yang </a:t>
            </a:r>
            <a:r>
              <a:rPr lang="en-US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dibentuk</a:t>
            </a: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oleh</a:t>
            </a: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gaya</a:t>
            </a: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dan</a:t>
            </a: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perpindahan</a:t>
            </a: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.(</a:t>
            </a:r>
            <a:r>
              <a:rPr lang="en-US" baseline="300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endParaRPr lang="en-US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3508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Satuan</a:t>
            </a: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SI </a:t>
            </a:r>
            <a:r>
              <a:rPr lang="en-US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newton.meter</a:t>
            </a: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= joule (J)</a:t>
            </a:r>
          </a:p>
        </p:txBody>
      </p:sp>
      <p:sp>
        <p:nvSpPr>
          <p:cNvPr id="3" name="Rectangle 2"/>
          <p:cNvSpPr/>
          <p:nvPr/>
        </p:nvSpPr>
        <p:spPr>
          <a:xfrm>
            <a:off x="5600702" y="2843481"/>
            <a:ext cx="1723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kern="0" dirty="0" err="1">
                <a:solidFill>
                  <a:prstClr val="black"/>
                </a:solidFill>
                <a:latin typeface="Arial" charset="0"/>
                <a:cs typeface="Arial" charset="0"/>
              </a:rPr>
              <a:t>Gambar</a:t>
            </a:r>
            <a:r>
              <a:rPr lang="en-US" b="1" kern="0" dirty="0">
                <a:solidFill>
                  <a:prstClr val="black"/>
                </a:solidFill>
                <a:latin typeface="Arial" charset="0"/>
                <a:cs typeface="Arial" charset="0"/>
              </a:rPr>
              <a:t> 2.4.B 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09095" y="5466347"/>
            <a:ext cx="19098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kern="0" dirty="0" err="1">
                <a:solidFill>
                  <a:prstClr val="black"/>
                </a:solidFill>
                <a:latin typeface="Arial" charset="0"/>
                <a:cs typeface="Arial" charset="0"/>
              </a:rPr>
              <a:t>Gambar</a:t>
            </a:r>
            <a:r>
              <a:rPr lang="en-US" b="1" kern="0" dirty="0">
                <a:solidFill>
                  <a:prstClr val="black"/>
                </a:solidFill>
                <a:latin typeface="Arial" charset="0"/>
                <a:cs typeface="Arial" charset="0"/>
              </a:rPr>
              <a:t> 2.4.A 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191B0E"/>
                </a:solidFill>
              </a:rPr>
              <a:pPr/>
              <a:t>12</a:t>
            </a:fld>
            <a:endParaRPr lang="en-US" dirty="0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09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7A93E8-1981-4AB2-B52D-CDF0561A2104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77031" y="6072660"/>
            <a:ext cx="34256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Contoh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dari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konsep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usaha</a:t>
            </a:r>
            <a:endParaRPr lang="en-US" sz="2000" dirty="0">
              <a:solidFill>
                <a:prstClr val="black"/>
              </a:solidFill>
              <a:latin typeface="Arial Rounded MT Bold" panose="020F0704030504030204" pitchFamily="34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79" y="1113186"/>
            <a:ext cx="7998837" cy="359133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740795" y="5279628"/>
            <a:ext cx="1723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kern="0" dirty="0" err="1">
                <a:solidFill>
                  <a:prstClr val="black"/>
                </a:solidFill>
                <a:latin typeface="Arial" charset="0"/>
                <a:cs typeface="Arial" charset="0"/>
              </a:rPr>
              <a:t>Gambar</a:t>
            </a:r>
            <a:r>
              <a:rPr lang="en-US" b="1" kern="0" dirty="0">
                <a:solidFill>
                  <a:prstClr val="black"/>
                </a:solidFill>
                <a:latin typeface="Arial" charset="0"/>
                <a:cs typeface="Arial" charset="0"/>
              </a:rPr>
              <a:t> 2.5 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3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91A7E9-899B-4AB5-A40A-51882101C005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3121" y="153017"/>
            <a:ext cx="8173052" cy="638361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609585" indent="-609585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609585" indent="-609585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609585" indent="-60958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Usaha yang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609585" indent="-60958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Berbanding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lurus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besarnya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gaya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609585" indent="-60958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Berbanding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lurus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perpindahan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benda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609585" indent="-60958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Bergantung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sudut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arah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gaya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perpindahan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benda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609585" indent="-60958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Hubungan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arah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gaya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perpindahan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609585" indent="-609585" algn="just" fontAlgn="base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Tx/>
              <a:buBlip>
                <a:blip r:embed="rId3"/>
              </a:buBlip>
              <a:defRPr/>
            </a:pP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Jika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 = 0,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arah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gaya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berimpit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dengan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arah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perpindahan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, W = F . S</a:t>
            </a:r>
          </a:p>
          <a:p>
            <a:pPr marL="609585" indent="-609585" algn="just" fontAlgn="base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Tx/>
              <a:buBlip>
                <a:blip r:embed="rId3"/>
              </a:buBlip>
              <a:defRPr/>
            </a:pP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Jika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 = 90,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arah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gaya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tegak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lurus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dengan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arah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perpindahan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cos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90 = 0,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dikatakan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gaya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tidak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melakukan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usaha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609585" indent="-609585" algn="just" fontAlgn="base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Tx/>
              <a:buBlip>
                <a:blip r:embed="rId3"/>
              </a:buBlip>
              <a:defRPr/>
            </a:pP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Jika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s = 0,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berarti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gaya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tidak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menyebabkan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benda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berpindah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maka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usaha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yang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dilakukan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nol.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Misal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anda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mendorong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tembok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tembok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tidak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bergerak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maka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dalam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hal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ini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anda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tidak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melakukan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usaha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31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18AB90-C458-438B-BDD0-1A94BDC5B8F0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935038"/>
            <a:ext cx="54102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09585" indent="-609585" algn="ctr" fontAlgn="base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dirty="0" err="1">
                <a:solidFill>
                  <a:prstClr val="black"/>
                </a:solidFill>
                <a:latin typeface="Arial" charset="0"/>
                <a:cs typeface="Arial" pitchFamily="34" charset="0"/>
                <a:sym typeface="Symbol" pitchFamily="18" charset="2"/>
              </a:rPr>
              <a:t>Satuan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pitchFamily="34" charset="0"/>
                <a:sym typeface="Symbol" pitchFamily="18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pitchFamily="34" charset="0"/>
                <a:sym typeface="Symbol" pitchFamily="18" charset="2"/>
              </a:rPr>
              <a:t>usaha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pitchFamily="34" charset="0"/>
                <a:sym typeface="Symbol" pitchFamily="18" charset="2"/>
              </a:rPr>
              <a:t>: joule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pitchFamily="34" charset="0"/>
                <a:sym typeface="Symbol" pitchFamily="18" charset="2"/>
              </a:rPr>
              <a:t>untuk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pitchFamily="34" charset="0"/>
                <a:sym typeface="Symbol" pitchFamily="18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pitchFamily="34" charset="0"/>
                <a:sym typeface="Symbol" pitchFamily="18" charset="2"/>
              </a:rPr>
              <a:t>menghormati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pitchFamily="34" charset="0"/>
                <a:sym typeface="Symbol" pitchFamily="18" charset="2"/>
              </a:rPr>
              <a:t> James Prescott Joule.</a:t>
            </a:r>
          </a:p>
          <a:p>
            <a:pPr marL="609585" indent="-609585" algn="ctr" fontAlgn="base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dirty="0">
                <a:solidFill>
                  <a:prstClr val="black"/>
                </a:solidFill>
                <a:latin typeface="Arial" charset="0"/>
                <a:cs typeface="Arial" pitchFamily="34" charset="0"/>
                <a:sym typeface="Symbol" pitchFamily="18" charset="2"/>
              </a:rPr>
              <a:t>	1 joule = 1 N/m,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Box 20"/>
          <p:cNvSpPr txBox="1">
            <a:spLocks noChangeArrowheads="1"/>
          </p:cNvSpPr>
          <p:nvPr/>
        </p:nvSpPr>
        <p:spPr bwMode="auto">
          <a:xfrm>
            <a:off x="1403648" y="2139951"/>
            <a:ext cx="6324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dirty="0">
                <a:solidFill>
                  <a:srgbClr val="C00000"/>
                </a:solidFill>
                <a:cs typeface="Arial" charset="0"/>
              </a:rPr>
              <a:t>USAHA POSITIF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dirty="0" err="1">
                <a:solidFill>
                  <a:prstClr val="black"/>
                </a:solidFill>
                <a:cs typeface="Arial" charset="0"/>
              </a:rPr>
              <a:t>Jika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charset="0"/>
              </a:rPr>
              <a:t>arah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charset="0"/>
              </a:rPr>
              <a:t>gaya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charset="0"/>
              </a:rPr>
              <a:t>searah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charset="0"/>
              </a:rPr>
              <a:t>dengan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charset="0"/>
              </a:rPr>
              <a:t>arah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charset="0"/>
              </a:rPr>
              <a:t>perpindahan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charset="0"/>
              </a:rPr>
              <a:t>maka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charset="0"/>
              </a:rPr>
              <a:t>dikatakan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charset="0"/>
              </a:rPr>
              <a:t>bahwa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charset="0"/>
              </a:rPr>
              <a:t>usahanya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charset="0"/>
              </a:rPr>
              <a:t>positif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.</a:t>
            </a:r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1547664" y="3581403"/>
            <a:ext cx="63246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Arial" charset="0"/>
              </a:rPr>
              <a:t>USAHA NEGATIF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Jika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arah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gaya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terhadap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arah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perpindahan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membentuk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sudut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 180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  <a:sym typeface="Symbol" panose="05050102010706020507" pitchFamily="18" charset="2"/>
              </a:rPr>
              <a:t>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cs typeface="Arial" charset="0"/>
                <a:sym typeface="Symbol" panose="05050102010706020507" pitchFamily="18" charset="2"/>
              </a:rPr>
              <a:t>atau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  <a:sym typeface="Symbol" panose="05050102010706020507" pitchFamily="18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cs typeface="Arial" charset="0"/>
                <a:sym typeface="Symbol" panose="05050102010706020507" pitchFamily="18" charset="2"/>
              </a:rPr>
              <a:t>berlawanan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  <a:sym typeface="Symbol" panose="05050102010706020507" pitchFamily="18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cs typeface="Arial" charset="0"/>
                <a:sym typeface="Symbol" panose="05050102010706020507" pitchFamily="18" charset="2"/>
              </a:rPr>
              <a:t>arah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  <a:sym typeface="Symbol" panose="05050102010706020507" pitchFamily="18" charset="2"/>
              </a:rPr>
              <a:t>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  <a:sym typeface="Symbol" panose="05050102010706020507" pitchFamily="18" charset="2"/>
              </a:rPr>
              <a:t>	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  <a:cs typeface="Arial" charset="0"/>
                <a:sym typeface="Symbol" panose="05050102010706020507" pitchFamily="18" charset="2"/>
              </a:rPr>
              <a:t>Contoh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  <a:sym typeface="Symbol" panose="05050102010706020507" pitchFamily="18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cs typeface="Arial" charset="0"/>
                <a:sym typeface="Symbol" panose="05050102010706020507" pitchFamily="18" charset="2"/>
              </a:rPr>
              <a:t>arah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  <a:sym typeface="Symbol" panose="05050102010706020507" pitchFamily="18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cs typeface="Arial" charset="0"/>
                <a:sym typeface="Symbol" panose="05050102010706020507" pitchFamily="18" charset="2"/>
              </a:rPr>
              <a:t>gaya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  <a:sym typeface="Symbol" panose="05050102010706020507" pitchFamily="18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cs typeface="Arial" charset="0"/>
                <a:sym typeface="Symbol" panose="05050102010706020507" pitchFamily="18" charset="2"/>
              </a:rPr>
              <a:t>gesek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  <a:sym typeface="Symbol" panose="05050102010706020507" pitchFamily="18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cs typeface="Arial" charset="0"/>
                <a:sym typeface="Symbol" panose="05050102010706020507" pitchFamily="18" charset="2"/>
              </a:rPr>
              <a:t>berlawanan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  <a:sym typeface="Symbol" panose="05050102010706020507" pitchFamily="18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cs typeface="Arial" charset="0"/>
                <a:sym typeface="Symbol" panose="05050102010706020507" pitchFamily="18" charset="2"/>
              </a:rPr>
              <a:t>arah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  <a:sym typeface="Symbol" panose="05050102010706020507" pitchFamily="18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cs typeface="Arial" charset="0"/>
                <a:sym typeface="Symbol" panose="05050102010706020507" pitchFamily="18" charset="2"/>
              </a:rPr>
              <a:t>dengan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  <a:sym typeface="Symbol" panose="05050102010706020507" pitchFamily="18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cs typeface="Arial" charset="0"/>
                <a:sym typeface="Symbol" panose="05050102010706020507" pitchFamily="18" charset="2"/>
              </a:rPr>
              <a:t>arah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  <a:sym typeface="Symbol" panose="05050102010706020507" pitchFamily="18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cs typeface="Arial" charset="0"/>
                <a:sym typeface="Symbol" panose="05050102010706020507" pitchFamily="18" charset="2"/>
              </a:rPr>
              <a:t>perpindahan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  <a:sym typeface="Symbol" panose="05050102010706020507" pitchFamily="18" charset="2"/>
              </a:rPr>
              <a:t>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8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136" y="452543"/>
            <a:ext cx="3888432" cy="805552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395536" y="1772817"/>
            <a:ext cx="3528392" cy="3960440"/>
          </a:xfrm>
        </p:spPr>
        <p:txBody>
          <a:bodyPr>
            <a:noAutofit/>
          </a:bodyPr>
          <a:lstStyle/>
          <a:p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menarik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koper</a:t>
            </a:r>
            <a:r>
              <a:rPr lang="en-US" sz="2000" dirty="0"/>
              <a:t> </a:t>
            </a:r>
            <a:r>
              <a:rPr lang="en-US" sz="2000" dirty="0" err="1"/>
              <a:t>beserta</a:t>
            </a:r>
            <a:r>
              <a:rPr lang="en-US" sz="2000" dirty="0"/>
              <a:t> </a:t>
            </a:r>
            <a:r>
              <a:rPr lang="en-US" sz="2000" dirty="0" err="1"/>
              <a:t>isinya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Gambar</a:t>
            </a:r>
            <a:r>
              <a:rPr lang="en-US" sz="2000" dirty="0"/>
              <a:t> 2.6,  </a:t>
            </a:r>
            <a:r>
              <a:rPr lang="en-US" sz="2000" dirty="0" err="1"/>
              <a:t>diperlukan</a:t>
            </a:r>
            <a:r>
              <a:rPr lang="en-US" sz="2000" dirty="0"/>
              <a:t> </a:t>
            </a:r>
            <a:r>
              <a:rPr lang="en-US" sz="2000" dirty="0" err="1"/>
              <a:t>gaya</a:t>
            </a:r>
            <a:r>
              <a:rPr lang="en-US" sz="2000" dirty="0"/>
              <a:t> </a:t>
            </a:r>
            <a:r>
              <a:rPr lang="en-US" sz="2000" dirty="0" err="1"/>
              <a:t>sebesar</a:t>
            </a:r>
            <a:r>
              <a:rPr lang="en-US" sz="2000" dirty="0"/>
              <a:t> 22 N. </a:t>
            </a:r>
            <a:r>
              <a:rPr lang="en-US" sz="2000" dirty="0" err="1"/>
              <a:t>Berapakah</a:t>
            </a:r>
            <a:r>
              <a:rPr lang="en-US" sz="2000" dirty="0"/>
              <a:t> </a:t>
            </a:r>
            <a:r>
              <a:rPr lang="en-US" sz="2000" dirty="0" err="1"/>
              <a:t>usaha</a:t>
            </a:r>
            <a:r>
              <a:rPr lang="en-US" sz="2000" dirty="0"/>
              <a:t> yang </a:t>
            </a:r>
            <a:r>
              <a:rPr lang="en-US" sz="2000" dirty="0" err="1"/>
              <a:t>diberikan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gaya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,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sudut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gaya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perpindahan</a:t>
            </a:r>
            <a:r>
              <a:rPr lang="en-US" sz="2000" dirty="0"/>
              <a:t> 60</a:t>
            </a:r>
            <a:r>
              <a:rPr lang="en-US" sz="2000" baseline="30000" dirty="0"/>
              <a:t>o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balok</a:t>
            </a:r>
            <a:r>
              <a:rPr lang="en-US" sz="2000" dirty="0"/>
              <a:t> </a:t>
            </a:r>
            <a:r>
              <a:rPr lang="en-US" sz="2000" dirty="0" err="1"/>
              <a:t>bergeser</a:t>
            </a:r>
            <a:r>
              <a:rPr lang="en-US" sz="2000" dirty="0"/>
              <a:t> </a:t>
            </a:r>
            <a:r>
              <a:rPr lang="en-US" sz="2000" dirty="0" err="1"/>
              <a:t>sejauh</a:t>
            </a:r>
            <a:r>
              <a:rPr lang="en-US" sz="2000" dirty="0"/>
              <a:t> 3 m?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5" y="1916835"/>
            <a:ext cx="3550453" cy="2874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Rectangle 26"/>
          <p:cNvSpPr>
            <a:spLocks noChangeArrowheads="1"/>
          </p:cNvSpPr>
          <p:nvPr/>
        </p:nvSpPr>
        <p:spPr bwMode="auto">
          <a:xfrm>
            <a:off x="3" y="-18466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7414" name="Rectangle 27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7415" name="Rectangle 28"/>
          <p:cNvSpPr>
            <a:spLocks noChangeArrowheads="1"/>
          </p:cNvSpPr>
          <p:nvPr/>
        </p:nvSpPr>
        <p:spPr bwMode="auto">
          <a:xfrm>
            <a:off x="3" y="22491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7416" name="Rectangle 29"/>
          <p:cNvSpPr>
            <a:spLocks noChangeArrowheads="1"/>
          </p:cNvSpPr>
          <p:nvPr/>
        </p:nvSpPr>
        <p:spPr bwMode="auto">
          <a:xfrm>
            <a:off x="3" y="8630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7417" name="Rectangle 35"/>
          <p:cNvSpPr>
            <a:spLocks noChangeArrowheads="1"/>
          </p:cNvSpPr>
          <p:nvPr/>
        </p:nvSpPr>
        <p:spPr bwMode="auto">
          <a:xfrm>
            <a:off x="0" y="143827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C70C48-8680-45E2-ACC5-0BF9650A6C6B}" type="datetime1">
              <a:rPr lang="en-US" smtClean="0">
                <a:solidFill>
                  <a:srgbClr val="191B0E"/>
                </a:solidFill>
              </a:rPr>
              <a:t>3/11/2016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654461" y="6453387"/>
            <a:ext cx="2413485" cy="40461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91B0E"/>
                </a:solidFill>
              </a:rPr>
              <a:t>MUH. ARIEF LATAR, Ir,MSc</a:t>
            </a:r>
            <a:endParaRPr lang="en-US">
              <a:solidFill>
                <a:srgbClr val="191B0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08106" y="5389685"/>
            <a:ext cx="1723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kern="0" dirty="0" err="1">
                <a:solidFill>
                  <a:prstClr val="black"/>
                </a:solidFill>
                <a:latin typeface="Arial" charset="0"/>
                <a:cs typeface="Arial" charset="0"/>
              </a:rPr>
              <a:t>Gambar</a:t>
            </a:r>
            <a:r>
              <a:rPr lang="en-US" b="1" kern="0" dirty="0">
                <a:solidFill>
                  <a:prstClr val="black"/>
                </a:solidFill>
                <a:latin typeface="Arial" charset="0"/>
                <a:cs typeface="Arial" charset="0"/>
              </a:rPr>
              <a:t> 2.6 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191B0E"/>
                </a:solidFill>
              </a:rPr>
              <a:pPr/>
              <a:t>16</a:t>
            </a:fld>
            <a:endParaRPr lang="en-US" dirty="0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82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5CD757-FC5B-4493-B09D-954E93D696BC}" type="datetime1">
              <a:rPr lang="en-US" smtClean="0">
                <a:solidFill>
                  <a:srgbClr val="191B0E"/>
                </a:solidFill>
              </a:rPr>
              <a:t>3/11/2016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191B0E"/>
                </a:solidFill>
              </a:rPr>
              <a:t>MUH. ARIEF LATAR, </a:t>
            </a:r>
            <a:r>
              <a:rPr lang="en-US" dirty="0" err="1" smtClean="0">
                <a:solidFill>
                  <a:srgbClr val="191B0E"/>
                </a:solidFill>
              </a:rPr>
              <a:t>Ir,MSc</a:t>
            </a:r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>
          <a:xfrm>
            <a:off x="2" y="1304925"/>
            <a:ext cx="2328863" cy="5524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mtClean="0"/>
              <a:t>Diketahui:</a:t>
            </a:r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678116" y="1285876"/>
            <a:ext cx="1108075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F =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571878" y="1304926"/>
            <a:ext cx="1357313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22 N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700342" y="1785938"/>
            <a:ext cx="942975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b="1" i="1" kern="0" dirty="0">
                <a:solidFill>
                  <a:prstClr val="black"/>
                </a:solidFill>
                <a:latin typeface="Franklin Gothic Book" panose="020B0503020102020204"/>
              </a:rPr>
              <a:t>θ</a:t>
            </a: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 =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429002" y="1782764"/>
            <a:ext cx="1214439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 60</a:t>
            </a:r>
            <a:r>
              <a:rPr lang="en-US" sz="2800" b="1" kern="0" baseline="30000" dirty="0">
                <a:solidFill>
                  <a:prstClr val="black"/>
                </a:solidFill>
                <a:latin typeface="Franklin Gothic Book" panose="020B0503020102020204"/>
              </a:rPr>
              <a:t>o</a:t>
            </a: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88951" y="3143250"/>
            <a:ext cx="1868488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b="1" kern="0" dirty="0" err="1">
                <a:solidFill>
                  <a:prstClr val="black"/>
                </a:solidFill>
                <a:latin typeface="Franklin Gothic Book" panose="020B0503020102020204"/>
              </a:rPr>
              <a:t>Ditanya</a:t>
            </a: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: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00063" y="3929064"/>
            <a:ext cx="1714500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b="1" kern="0" dirty="0" err="1">
                <a:solidFill>
                  <a:prstClr val="black"/>
                </a:solidFill>
                <a:latin typeface="Franklin Gothic Book" panose="020B0503020102020204"/>
              </a:rPr>
              <a:t>Jawab</a:t>
            </a: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: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711454" y="2233614"/>
            <a:ext cx="942975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s = 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486154" y="2233614"/>
            <a:ext cx="942975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3 m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2343154" y="3151189"/>
            <a:ext cx="1800225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W = …? 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2335216" y="3929064"/>
            <a:ext cx="1108075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W =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3321051" y="3929064"/>
            <a:ext cx="2108200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F s </a:t>
            </a:r>
            <a:r>
              <a:rPr lang="en-US" sz="2800" b="1" kern="0" dirty="0" err="1">
                <a:solidFill>
                  <a:prstClr val="black"/>
                </a:solidFill>
                <a:latin typeface="Franklin Gothic Book" panose="020B0503020102020204"/>
              </a:rPr>
              <a:t>cos</a:t>
            </a: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 </a:t>
            </a:r>
            <a:r>
              <a:rPr lang="en-US" sz="2800" b="1" i="1" kern="0" dirty="0">
                <a:solidFill>
                  <a:prstClr val="black"/>
                </a:solidFill>
                <a:latin typeface="Franklin Gothic Book" panose="020B0503020102020204"/>
              </a:rPr>
              <a:t>θ</a:t>
            </a: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 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 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2854325" y="4519614"/>
            <a:ext cx="5003800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= 22 N . 3 m . Cos 60</a:t>
            </a:r>
            <a:r>
              <a:rPr lang="en-US" sz="2800" b="1" kern="0" baseline="30000" dirty="0">
                <a:solidFill>
                  <a:prstClr val="black"/>
                </a:solidFill>
                <a:latin typeface="Franklin Gothic Book" panose="020B0503020102020204"/>
              </a:rPr>
              <a:t>o</a:t>
            </a: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2857500" y="5091114"/>
            <a:ext cx="3214688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= 66 . 0,5 </a:t>
            </a:r>
            <a:r>
              <a:rPr lang="en-US" sz="2800" b="1" kern="0" dirty="0" err="1">
                <a:solidFill>
                  <a:prstClr val="black"/>
                </a:solidFill>
                <a:latin typeface="Franklin Gothic Book" panose="020B0503020102020204"/>
              </a:rPr>
              <a:t>N.m</a:t>
            </a: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2857503" y="5662614"/>
            <a:ext cx="2822575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    33 </a:t>
            </a:r>
            <a:r>
              <a:rPr lang="en-US" sz="2800" b="1" kern="0" dirty="0" err="1">
                <a:solidFill>
                  <a:prstClr val="black"/>
                </a:solidFill>
                <a:latin typeface="Franklin Gothic Book" panose="020B0503020102020204"/>
              </a:rPr>
              <a:t>N.m</a:t>
            </a: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2352678" y="5630864"/>
            <a:ext cx="1108075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W =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4857754" y="5643564"/>
            <a:ext cx="2822575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b="1" kern="0" dirty="0">
                <a:solidFill>
                  <a:prstClr val="black"/>
                </a:solidFill>
                <a:latin typeface="Franklin Gothic Book" panose="020B0503020102020204"/>
              </a:rPr>
              <a:t> = 33 Joule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b="1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8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Latihan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0" y="2009483"/>
            <a:ext cx="3779912" cy="3651767"/>
          </a:xfrm>
        </p:spPr>
        <p:txBody>
          <a:bodyPr>
            <a:noAutofit/>
          </a:bodyPr>
          <a:lstStyle/>
          <a:p>
            <a:pPr marL="539737" indent="-539737"/>
            <a:r>
              <a:rPr lang="en-US" sz="1800" dirty="0"/>
              <a:t>1. 	</a:t>
            </a:r>
            <a:r>
              <a:rPr lang="en-US" sz="1800" dirty="0" err="1"/>
              <a:t>Seorang</a:t>
            </a:r>
            <a:r>
              <a:rPr lang="en-US" sz="1800" dirty="0"/>
              <a:t> </a:t>
            </a:r>
            <a:r>
              <a:rPr lang="en-US" sz="1800" dirty="0" err="1"/>
              <a:t>anak</a:t>
            </a:r>
            <a:r>
              <a:rPr lang="en-US" sz="1800" dirty="0"/>
              <a:t> </a:t>
            </a:r>
            <a:r>
              <a:rPr lang="en-US" sz="1800" dirty="0" err="1"/>
              <a:t>menarik</a:t>
            </a:r>
            <a:r>
              <a:rPr lang="en-US" sz="1800" dirty="0"/>
              <a:t> </a:t>
            </a:r>
            <a:r>
              <a:rPr lang="en-US" sz="1800" dirty="0" err="1"/>
              <a:t>mobil</a:t>
            </a:r>
            <a:r>
              <a:rPr lang="en-US" sz="1800" dirty="0"/>
              <a:t> </a:t>
            </a:r>
            <a:r>
              <a:rPr lang="en-US" sz="1800" dirty="0" err="1"/>
              <a:t>mainan</a:t>
            </a:r>
            <a:r>
              <a:rPr lang="en-US" sz="1800" dirty="0"/>
              <a:t> </a:t>
            </a:r>
            <a:r>
              <a:rPr lang="en-US" sz="1800" dirty="0" err="1"/>
              <a:t>menggunakan</a:t>
            </a:r>
            <a:r>
              <a:rPr lang="en-US" sz="1800" dirty="0"/>
              <a:t> </a:t>
            </a:r>
            <a:r>
              <a:rPr lang="en-US" sz="1800" dirty="0" err="1"/>
              <a:t>tali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gaya</a:t>
            </a:r>
            <a:r>
              <a:rPr lang="en-US" sz="1800" dirty="0"/>
              <a:t> </a:t>
            </a:r>
            <a:r>
              <a:rPr lang="en-US" sz="1800" dirty="0" err="1"/>
              <a:t>sebesar</a:t>
            </a:r>
            <a:r>
              <a:rPr lang="en-US" sz="1800" dirty="0"/>
              <a:t> 20 N. </a:t>
            </a:r>
            <a:r>
              <a:rPr lang="en-US" sz="1800" dirty="0" err="1"/>
              <a:t>Tali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membentuk</a:t>
            </a:r>
            <a:r>
              <a:rPr lang="en-US" sz="1800" dirty="0"/>
              <a:t> </a:t>
            </a:r>
            <a:r>
              <a:rPr lang="en-US" sz="1800" dirty="0" err="1"/>
              <a:t>sudut</a:t>
            </a:r>
            <a:r>
              <a:rPr lang="en-US" sz="1800" dirty="0"/>
              <a:t> 60</a:t>
            </a:r>
            <a:r>
              <a:rPr lang="en-US" sz="1800" baseline="30000" dirty="0"/>
              <a:t>o</a:t>
            </a:r>
            <a:r>
              <a:rPr lang="en-US" sz="1800" dirty="0"/>
              <a:t> </a:t>
            </a: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/>
              <a:t>permukaan</a:t>
            </a:r>
            <a:r>
              <a:rPr lang="en-US" sz="1800" dirty="0"/>
              <a:t> </a:t>
            </a:r>
            <a:r>
              <a:rPr lang="en-US" sz="1800" dirty="0" err="1"/>
              <a:t>tanah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besar</a:t>
            </a:r>
            <a:r>
              <a:rPr lang="en-US" sz="1800" dirty="0"/>
              <a:t> </a:t>
            </a:r>
            <a:r>
              <a:rPr lang="en-US" sz="1800" dirty="0" err="1"/>
              <a:t>gaya</a:t>
            </a:r>
            <a:r>
              <a:rPr lang="en-US" sz="1800" dirty="0"/>
              <a:t> </a:t>
            </a:r>
            <a:r>
              <a:rPr lang="en-US" sz="1800" dirty="0" err="1"/>
              <a:t>gesekan</a:t>
            </a:r>
            <a:r>
              <a:rPr lang="en-US" sz="1800" dirty="0"/>
              <a:t> </a:t>
            </a:r>
            <a:r>
              <a:rPr lang="en-US" sz="1800" dirty="0" err="1"/>
              <a:t>tanah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roda</a:t>
            </a:r>
            <a:r>
              <a:rPr lang="en-US" sz="1800" dirty="0"/>
              <a:t> </a:t>
            </a:r>
            <a:r>
              <a:rPr lang="en-US" sz="1800" dirty="0" err="1"/>
              <a:t>mobil</a:t>
            </a:r>
            <a:r>
              <a:rPr lang="en-US" sz="1800" dirty="0"/>
              <a:t> </a:t>
            </a:r>
            <a:r>
              <a:rPr lang="en-US" sz="1800" dirty="0" err="1"/>
              <a:t>mainan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2 N. </a:t>
            </a:r>
            <a:r>
              <a:rPr lang="en-US" sz="1800" dirty="0" err="1"/>
              <a:t>Jika</a:t>
            </a:r>
            <a:r>
              <a:rPr lang="en-US" sz="1800" dirty="0"/>
              <a:t> </a:t>
            </a:r>
            <a:r>
              <a:rPr lang="en-US" sz="1800" dirty="0" err="1"/>
              <a:t>mobil</a:t>
            </a:r>
            <a:r>
              <a:rPr lang="en-US" sz="1800" dirty="0"/>
              <a:t> </a:t>
            </a:r>
            <a:r>
              <a:rPr lang="en-US" sz="1800" dirty="0" err="1"/>
              <a:t>mainan</a:t>
            </a:r>
            <a:r>
              <a:rPr lang="en-US" sz="1800" dirty="0"/>
              <a:t> </a:t>
            </a:r>
            <a:r>
              <a:rPr lang="en-US" sz="1800" dirty="0" err="1"/>
              <a:t>berpindah</a:t>
            </a:r>
            <a:r>
              <a:rPr lang="en-US" sz="1800" dirty="0"/>
              <a:t> </a:t>
            </a:r>
            <a:r>
              <a:rPr lang="en-US" sz="1800" dirty="0" err="1"/>
              <a:t>sejauh</a:t>
            </a:r>
            <a:r>
              <a:rPr lang="en-US" sz="1800" dirty="0"/>
              <a:t> 10 meter, </a:t>
            </a:r>
            <a:r>
              <a:rPr lang="en-US" sz="1800" dirty="0" err="1"/>
              <a:t>berapakah</a:t>
            </a:r>
            <a:r>
              <a:rPr lang="en-US" sz="1800" dirty="0"/>
              <a:t> </a:t>
            </a:r>
            <a:r>
              <a:rPr lang="en-US" sz="1800" dirty="0" err="1"/>
              <a:t>usaha</a:t>
            </a:r>
            <a:r>
              <a:rPr lang="en-US" sz="1800" dirty="0"/>
              <a:t> total? </a:t>
            </a:r>
          </a:p>
          <a:p>
            <a:pPr marL="539737" indent="-539737"/>
            <a:endParaRPr lang="en-US" sz="18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50" y="1767024"/>
            <a:ext cx="3605527" cy="2382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25AA75-9FCB-41A4-847B-E54B686B80CB}" type="datetime1">
              <a:rPr lang="en-US" smtClean="0">
                <a:solidFill>
                  <a:srgbClr val="191B0E"/>
                </a:solidFill>
              </a:rPr>
              <a:t>3/11/2016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654461" y="6453387"/>
            <a:ext cx="2413485" cy="40461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91B0E"/>
                </a:solidFill>
              </a:rPr>
              <a:t>MUH. ARIEF LATAR, Ir,MSc</a:t>
            </a:r>
            <a:endParaRPr lang="en-US">
              <a:solidFill>
                <a:srgbClr val="191B0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28122" y="4836249"/>
            <a:ext cx="1723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kern="0" dirty="0" err="1">
                <a:solidFill>
                  <a:prstClr val="black"/>
                </a:solidFill>
                <a:latin typeface="Arial" charset="0"/>
                <a:cs typeface="Arial" charset="0"/>
              </a:rPr>
              <a:t>Gambar</a:t>
            </a:r>
            <a:r>
              <a:rPr lang="en-US" b="1" kern="0" dirty="0">
                <a:solidFill>
                  <a:prstClr val="black"/>
                </a:solidFill>
                <a:latin typeface="Arial" charset="0"/>
                <a:cs typeface="Arial" charset="0"/>
              </a:rPr>
              <a:t> 2.7 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191B0E"/>
                </a:solidFill>
              </a:rPr>
              <a:pPr/>
              <a:t>18</a:t>
            </a:fld>
            <a:endParaRPr lang="en-US" dirty="0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14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251520" y="1412776"/>
            <a:ext cx="3240360" cy="4608512"/>
          </a:xfrm>
        </p:spPr>
        <p:txBody>
          <a:bodyPr>
            <a:noAutofit/>
          </a:bodyPr>
          <a:lstStyle/>
          <a:p>
            <a:pPr marL="539737" indent="-539737"/>
            <a:r>
              <a:rPr lang="en-US" sz="1800" dirty="0">
                <a:latin typeface="Arial Rounded MT Bold" panose="020F0704030504030204" pitchFamily="34" charset="0"/>
              </a:rPr>
              <a:t>2. 	</a:t>
            </a:r>
            <a:r>
              <a:rPr lang="en-US" sz="1800" dirty="0" err="1">
                <a:latin typeface="Arial Rounded MT Bold" panose="020F0704030504030204" pitchFamily="34" charset="0"/>
              </a:rPr>
              <a:t>Untuk</a:t>
            </a:r>
            <a:r>
              <a:rPr lang="en-US" sz="1800" dirty="0">
                <a:latin typeface="Arial Rounded MT Bold" panose="020F0704030504030204" pitchFamily="34" charset="0"/>
              </a:rPr>
              <a:t> </a:t>
            </a:r>
            <a:r>
              <a:rPr lang="en-US" sz="1800" dirty="0" err="1">
                <a:latin typeface="Arial Rounded MT Bold" panose="020F0704030504030204" pitchFamily="34" charset="0"/>
              </a:rPr>
              <a:t>menarik</a:t>
            </a:r>
            <a:r>
              <a:rPr lang="en-US" sz="1800" dirty="0">
                <a:latin typeface="Arial Rounded MT Bold" panose="020F0704030504030204" pitchFamily="34" charset="0"/>
              </a:rPr>
              <a:t> </a:t>
            </a:r>
            <a:r>
              <a:rPr lang="en-US" sz="1800" dirty="0" err="1">
                <a:latin typeface="Arial Rounded MT Bold" panose="020F0704030504030204" pitchFamily="34" charset="0"/>
              </a:rPr>
              <a:t>sebuah</a:t>
            </a:r>
            <a:r>
              <a:rPr lang="en-US" sz="1800" dirty="0">
                <a:latin typeface="Arial Rounded MT Bold" panose="020F0704030504030204" pitchFamily="34" charset="0"/>
              </a:rPr>
              <a:t> </a:t>
            </a:r>
            <a:r>
              <a:rPr lang="en-US" sz="1800" dirty="0" err="1">
                <a:latin typeface="Arial Rounded MT Bold" panose="020F0704030504030204" pitchFamily="34" charset="0"/>
              </a:rPr>
              <a:t>koper</a:t>
            </a:r>
            <a:r>
              <a:rPr lang="en-US" sz="1800" dirty="0">
                <a:latin typeface="Arial Rounded MT Bold" panose="020F0704030504030204" pitchFamily="34" charset="0"/>
              </a:rPr>
              <a:t> </a:t>
            </a:r>
            <a:r>
              <a:rPr lang="en-US" sz="1800" dirty="0" err="1">
                <a:latin typeface="Arial Rounded MT Bold" panose="020F0704030504030204" pitchFamily="34" charset="0"/>
              </a:rPr>
              <a:t>beserta</a:t>
            </a:r>
            <a:r>
              <a:rPr lang="en-US" sz="1800" dirty="0">
                <a:latin typeface="Arial Rounded MT Bold" panose="020F0704030504030204" pitchFamily="34" charset="0"/>
              </a:rPr>
              <a:t> </a:t>
            </a:r>
            <a:r>
              <a:rPr lang="en-US" sz="1800" dirty="0" err="1">
                <a:latin typeface="Arial Rounded MT Bold" panose="020F0704030504030204" pitchFamily="34" charset="0"/>
              </a:rPr>
              <a:t>isinya</a:t>
            </a:r>
            <a:r>
              <a:rPr lang="en-US" sz="1800" dirty="0">
                <a:latin typeface="Arial Rounded MT Bold" panose="020F0704030504030204" pitchFamily="34" charset="0"/>
              </a:rPr>
              <a:t> </a:t>
            </a:r>
            <a:r>
              <a:rPr lang="en-US" sz="1800" dirty="0" err="1">
                <a:latin typeface="Arial Rounded MT Bold" panose="020F0704030504030204" pitchFamily="34" charset="0"/>
              </a:rPr>
              <a:t>seperti</a:t>
            </a:r>
            <a:r>
              <a:rPr lang="en-US" sz="1800" dirty="0">
                <a:latin typeface="Arial Rounded MT Bold" panose="020F0704030504030204" pitchFamily="34" charset="0"/>
              </a:rPr>
              <a:t> </a:t>
            </a:r>
            <a:r>
              <a:rPr lang="en-US" sz="1800" dirty="0" err="1">
                <a:latin typeface="Arial Rounded MT Bold" panose="020F0704030504030204" pitchFamily="34" charset="0"/>
              </a:rPr>
              <a:t>pada</a:t>
            </a:r>
            <a:r>
              <a:rPr lang="en-US" sz="1800" dirty="0">
                <a:latin typeface="Arial Rounded MT Bold" panose="020F0704030504030204" pitchFamily="34" charset="0"/>
              </a:rPr>
              <a:t> </a:t>
            </a:r>
            <a:r>
              <a:rPr lang="en-US" sz="1800" dirty="0" err="1">
                <a:latin typeface="Arial Rounded MT Bold" panose="020F0704030504030204" pitchFamily="34" charset="0"/>
              </a:rPr>
              <a:t>Gambar</a:t>
            </a:r>
            <a:r>
              <a:rPr lang="en-US" sz="1800" dirty="0">
                <a:latin typeface="Arial Rounded MT Bold" panose="020F0704030504030204" pitchFamily="34" charset="0"/>
              </a:rPr>
              <a:t> </a:t>
            </a:r>
            <a:r>
              <a:rPr lang="en-US" sz="1800" dirty="0" err="1">
                <a:latin typeface="Arial Rounded MT Bold" panose="020F0704030504030204" pitchFamily="34" charset="0"/>
              </a:rPr>
              <a:t>diperlukan</a:t>
            </a:r>
            <a:r>
              <a:rPr lang="en-US" sz="1800" dirty="0">
                <a:latin typeface="Arial Rounded MT Bold" panose="020F0704030504030204" pitchFamily="34" charset="0"/>
              </a:rPr>
              <a:t> </a:t>
            </a:r>
            <a:r>
              <a:rPr lang="en-US" sz="1800" dirty="0" err="1">
                <a:latin typeface="Arial Rounded MT Bold" panose="020F0704030504030204" pitchFamily="34" charset="0"/>
              </a:rPr>
              <a:t>gaya</a:t>
            </a:r>
            <a:r>
              <a:rPr lang="en-US" sz="1800" dirty="0">
                <a:latin typeface="Arial Rounded MT Bold" panose="020F0704030504030204" pitchFamily="34" charset="0"/>
              </a:rPr>
              <a:t> </a:t>
            </a:r>
            <a:r>
              <a:rPr lang="en-US" sz="1800" dirty="0" err="1">
                <a:latin typeface="Arial Rounded MT Bold" panose="020F0704030504030204" pitchFamily="34" charset="0"/>
              </a:rPr>
              <a:t>sebesar</a:t>
            </a:r>
            <a:r>
              <a:rPr lang="en-US" sz="1800" dirty="0">
                <a:latin typeface="Arial Rounded MT Bold" panose="020F0704030504030204" pitchFamily="34" charset="0"/>
              </a:rPr>
              <a:t> 22 N. </a:t>
            </a:r>
            <a:r>
              <a:rPr lang="en-US" sz="1800" dirty="0" err="1">
                <a:latin typeface="Arial Rounded MT Bold" panose="020F0704030504030204" pitchFamily="34" charset="0"/>
              </a:rPr>
              <a:t>Berapakah</a:t>
            </a:r>
            <a:r>
              <a:rPr lang="en-US" sz="1800" dirty="0">
                <a:latin typeface="Arial Rounded MT Bold" panose="020F0704030504030204" pitchFamily="34" charset="0"/>
              </a:rPr>
              <a:t> </a:t>
            </a:r>
            <a:r>
              <a:rPr lang="en-US" sz="1800" dirty="0" err="1">
                <a:latin typeface="Arial Rounded MT Bold" panose="020F0704030504030204" pitchFamily="34" charset="0"/>
              </a:rPr>
              <a:t>sudut</a:t>
            </a:r>
            <a:r>
              <a:rPr lang="en-US" sz="1800" dirty="0">
                <a:latin typeface="Arial Rounded MT Bold" panose="020F0704030504030204" pitchFamily="34" charset="0"/>
              </a:rPr>
              <a:t> yang </a:t>
            </a:r>
            <a:r>
              <a:rPr lang="en-US" sz="1800" dirty="0" err="1">
                <a:latin typeface="Arial Rounded MT Bold" panose="020F0704030504030204" pitchFamily="34" charset="0"/>
              </a:rPr>
              <a:t>harus</a:t>
            </a:r>
            <a:r>
              <a:rPr lang="en-US" sz="1800" dirty="0">
                <a:latin typeface="Arial Rounded MT Bold" panose="020F0704030504030204" pitchFamily="34" charset="0"/>
              </a:rPr>
              <a:t> </a:t>
            </a:r>
            <a:r>
              <a:rPr lang="en-US" sz="1800" dirty="0" err="1">
                <a:latin typeface="Arial Rounded MT Bold" panose="020F0704030504030204" pitchFamily="34" charset="0"/>
              </a:rPr>
              <a:t>diberikan</a:t>
            </a:r>
            <a:r>
              <a:rPr lang="en-US" sz="1800" dirty="0">
                <a:latin typeface="Arial Rounded MT Bold" panose="020F0704030504030204" pitchFamily="34" charset="0"/>
              </a:rPr>
              <a:t> agar </a:t>
            </a:r>
            <a:r>
              <a:rPr lang="en-US" sz="1800" dirty="0" err="1">
                <a:latin typeface="Arial Rounded MT Bold" panose="020F0704030504030204" pitchFamily="34" charset="0"/>
              </a:rPr>
              <a:t>balok</a:t>
            </a:r>
            <a:r>
              <a:rPr lang="en-US" sz="1800" dirty="0">
                <a:latin typeface="Arial Rounded MT Bold" panose="020F0704030504030204" pitchFamily="34" charset="0"/>
              </a:rPr>
              <a:t> </a:t>
            </a:r>
            <a:r>
              <a:rPr lang="en-US" sz="1800" dirty="0" err="1">
                <a:latin typeface="Arial Rounded MT Bold" panose="020F0704030504030204" pitchFamily="34" charset="0"/>
              </a:rPr>
              <a:t>bergeser</a:t>
            </a:r>
            <a:r>
              <a:rPr lang="en-US" sz="1800" dirty="0">
                <a:latin typeface="Arial Rounded MT Bold" panose="020F0704030504030204" pitchFamily="34" charset="0"/>
              </a:rPr>
              <a:t> </a:t>
            </a:r>
            <a:r>
              <a:rPr lang="en-US" sz="1800" dirty="0" err="1">
                <a:latin typeface="Arial Rounded MT Bold" panose="020F0704030504030204" pitchFamily="34" charset="0"/>
              </a:rPr>
              <a:t>sejauh</a:t>
            </a:r>
            <a:r>
              <a:rPr lang="en-US" sz="1800" dirty="0">
                <a:latin typeface="Arial Rounded MT Bold" panose="020F0704030504030204" pitchFamily="34" charset="0"/>
              </a:rPr>
              <a:t> 3 m </a:t>
            </a:r>
            <a:r>
              <a:rPr lang="en-US" sz="1800" dirty="0" err="1">
                <a:latin typeface="Arial Rounded MT Bold" panose="020F0704030504030204" pitchFamily="34" charset="0"/>
              </a:rPr>
              <a:t>jika</a:t>
            </a:r>
            <a:r>
              <a:rPr lang="en-US" sz="1800" dirty="0">
                <a:latin typeface="Arial Rounded MT Bold" panose="020F0704030504030204" pitchFamily="34" charset="0"/>
              </a:rPr>
              <a:t> </a:t>
            </a:r>
            <a:r>
              <a:rPr lang="en-US" sz="1800" dirty="0" err="1">
                <a:latin typeface="Arial Rounded MT Bold" panose="020F0704030504030204" pitchFamily="34" charset="0"/>
              </a:rPr>
              <a:t>usaha</a:t>
            </a:r>
            <a:r>
              <a:rPr lang="en-US" sz="1800" dirty="0">
                <a:latin typeface="Arial Rounded MT Bold" panose="020F0704030504030204" pitchFamily="34" charset="0"/>
              </a:rPr>
              <a:t> yang </a:t>
            </a:r>
            <a:r>
              <a:rPr lang="en-US" sz="1800" dirty="0" err="1">
                <a:latin typeface="Arial Rounded MT Bold" panose="020F0704030504030204" pitchFamily="34" charset="0"/>
              </a:rPr>
              <a:t>diberikan</a:t>
            </a:r>
            <a:r>
              <a:rPr lang="en-US" sz="1800" dirty="0">
                <a:latin typeface="Arial Rounded MT Bold" panose="020F0704030504030204" pitchFamily="34" charset="0"/>
              </a:rPr>
              <a:t> </a:t>
            </a:r>
            <a:r>
              <a:rPr lang="en-US" sz="1800" dirty="0" err="1">
                <a:latin typeface="Arial Rounded MT Bold" panose="020F0704030504030204" pitchFamily="34" charset="0"/>
              </a:rPr>
              <a:t>oleh</a:t>
            </a:r>
            <a:r>
              <a:rPr lang="en-US" sz="1800" dirty="0">
                <a:latin typeface="Arial Rounded MT Bold" panose="020F0704030504030204" pitchFamily="34" charset="0"/>
              </a:rPr>
              <a:t> </a:t>
            </a:r>
            <a:r>
              <a:rPr lang="en-US" sz="1800" dirty="0" err="1">
                <a:latin typeface="Arial Rounded MT Bold" panose="020F0704030504030204" pitchFamily="34" charset="0"/>
              </a:rPr>
              <a:t>gaya</a:t>
            </a:r>
            <a:r>
              <a:rPr lang="en-US" sz="1800" dirty="0">
                <a:latin typeface="Arial Rounded MT Bold" panose="020F0704030504030204" pitchFamily="34" charset="0"/>
              </a:rPr>
              <a:t> </a:t>
            </a:r>
            <a:r>
              <a:rPr lang="en-US" sz="1800" dirty="0" err="1">
                <a:latin typeface="Arial Rounded MT Bold" panose="020F0704030504030204" pitchFamily="34" charset="0"/>
              </a:rPr>
              <a:t>itu</a:t>
            </a:r>
            <a:r>
              <a:rPr lang="en-US" sz="1800" dirty="0">
                <a:latin typeface="Arial Rounded MT Bold" panose="020F0704030504030204" pitchFamily="34" charset="0"/>
              </a:rPr>
              <a:t> </a:t>
            </a:r>
            <a:r>
              <a:rPr lang="en-US" sz="1800" dirty="0" err="1">
                <a:latin typeface="Arial Rounded MT Bold" panose="020F0704030504030204" pitchFamily="34" charset="0"/>
              </a:rPr>
              <a:t>sebesar</a:t>
            </a:r>
            <a:r>
              <a:rPr lang="en-US" sz="1800" dirty="0">
                <a:latin typeface="Arial Rounded MT Bold" panose="020F0704030504030204" pitchFamily="34" charset="0"/>
              </a:rPr>
              <a:t> 33 joule?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019" y="836714"/>
            <a:ext cx="3096344" cy="3497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9B5D8A-D1B4-4B0C-BD9C-274365C6B952}" type="datetime1">
              <a:rPr lang="en-US" smtClean="0">
                <a:solidFill>
                  <a:srgbClr val="191B0E"/>
                </a:solidFill>
              </a:rPr>
              <a:t>3/11/2016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654461" y="6453387"/>
            <a:ext cx="2413485" cy="40461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91B0E"/>
                </a:solidFill>
              </a:rPr>
              <a:t>MUH. ARIEF LATAR, Ir,MSc</a:t>
            </a:r>
            <a:endParaRPr lang="en-US">
              <a:solidFill>
                <a:srgbClr val="191B0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28122" y="4836249"/>
            <a:ext cx="1723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kern="0" dirty="0" err="1">
                <a:solidFill>
                  <a:prstClr val="black"/>
                </a:solidFill>
                <a:latin typeface="Arial" charset="0"/>
                <a:cs typeface="Arial" charset="0"/>
              </a:rPr>
              <a:t>Gambar</a:t>
            </a:r>
            <a:r>
              <a:rPr lang="en-US" b="1" kern="0" dirty="0">
                <a:solidFill>
                  <a:prstClr val="black"/>
                </a:solidFill>
                <a:latin typeface="Arial" charset="0"/>
                <a:cs typeface="Arial" charset="0"/>
              </a:rPr>
              <a:t> 2.8 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191B0E"/>
                </a:solidFill>
              </a:rPr>
              <a:pPr/>
              <a:t>19</a:t>
            </a:fld>
            <a:endParaRPr lang="en-US" dirty="0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7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2348B0-0AA5-4632-A322-873CD97E8E2E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78092" y="1149752"/>
            <a:ext cx="698477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0000"/>
                </a:solidFill>
                <a:latin typeface="Arial" charset="0"/>
                <a:cs typeface="Arial" charset="0"/>
                <a:hlinkClick r:id="rId2" action="ppaction://hlinksldjump"/>
              </a:rPr>
              <a:t>INDIKATOR</a:t>
            </a:r>
            <a:endParaRPr lang="en-US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600" u="sng" dirty="0">
                <a:solidFill>
                  <a:srgbClr val="FF0000"/>
                </a:solidFill>
                <a:latin typeface="Arial" charset="0"/>
                <a:cs typeface="Arial" charset="0"/>
                <a:hlinkClick r:id="rId3" action="ppaction://hlinksldjump"/>
              </a:rPr>
              <a:t>USAHA</a:t>
            </a:r>
            <a:endParaRPr lang="en-US" sz="1600" u="sng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0000"/>
                </a:solidFill>
                <a:latin typeface="Arial" charset="0"/>
                <a:cs typeface="Arial" charset="0"/>
                <a:hlinkClick r:id="rId4" action="ppaction://hlinksldjump"/>
              </a:rPr>
              <a:t>Usaha </a:t>
            </a:r>
            <a:r>
              <a:rPr lang="en-US" sz="1600" dirty="0" err="1">
                <a:solidFill>
                  <a:srgbClr val="FF0000"/>
                </a:solidFill>
                <a:latin typeface="Arial" charset="0"/>
                <a:cs typeface="Arial" charset="0"/>
                <a:hlinkClick r:id="rId4" action="ppaction://hlinksldjump"/>
              </a:rPr>
              <a:t>oleh</a:t>
            </a:r>
            <a:r>
              <a:rPr lang="en-US" sz="1600" dirty="0">
                <a:solidFill>
                  <a:srgbClr val="FF0000"/>
                </a:solidFill>
                <a:latin typeface="Arial" charset="0"/>
                <a:cs typeface="Arial" charset="0"/>
                <a:hlinkClick r:id="rId4" action="ppaction://hlinksldjump"/>
              </a:rPr>
              <a:t> Gaya yang </a:t>
            </a:r>
            <a:r>
              <a:rPr lang="en-US" sz="1600" dirty="0" err="1">
                <a:solidFill>
                  <a:srgbClr val="FF0000"/>
                </a:solidFill>
                <a:latin typeface="Arial" charset="0"/>
                <a:cs typeface="Arial" charset="0"/>
                <a:hlinkClick r:id="rId4" action="ppaction://hlinksldjump"/>
              </a:rPr>
              <a:t>Searah</a:t>
            </a:r>
            <a:r>
              <a:rPr lang="en-US" sz="1600" dirty="0">
                <a:solidFill>
                  <a:srgbClr val="FF0000"/>
                </a:solidFill>
                <a:latin typeface="Arial" charset="0"/>
                <a:cs typeface="Arial" charset="0"/>
                <a:hlinkClick r:id="rId4" action="ppaction://hlinksldjump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" charset="0"/>
                <a:cs typeface="Arial" charset="0"/>
                <a:hlinkClick r:id="rId4" action="ppaction://hlinksldjump"/>
              </a:rPr>
              <a:t>dengan</a:t>
            </a:r>
            <a:r>
              <a:rPr lang="en-US" sz="1600" dirty="0">
                <a:solidFill>
                  <a:srgbClr val="FF0000"/>
                </a:solidFill>
                <a:latin typeface="Arial" charset="0"/>
                <a:cs typeface="Arial" charset="0"/>
                <a:hlinkClick r:id="rId4" action="ppaction://hlinksldjump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" charset="0"/>
                <a:cs typeface="Arial" charset="0"/>
                <a:hlinkClick r:id="rId4" action="ppaction://hlinksldjump"/>
              </a:rPr>
              <a:t>Perpindahannya</a:t>
            </a:r>
            <a:r>
              <a:rPr lang="en-US" sz="1600" dirty="0">
                <a:solidFill>
                  <a:srgbClr val="FF0000"/>
                </a:solidFill>
                <a:latin typeface="Arial" charset="0"/>
                <a:cs typeface="Arial" charset="0"/>
                <a:hlinkClick r:id="rId4" action="ppaction://hlinksldjump"/>
              </a:rPr>
              <a:t> </a:t>
            </a:r>
            <a:endParaRPr lang="en-US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0000"/>
                </a:solidFill>
                <a:latin typeface="Arial" charset="0"/>
                <a:cs typeface="Arial" charset="0"/>
                <a:hlinkClick r:id="rId5" action="ppaction://hlinksldjump"/>
              </a:rPr>
              <a:t>Usaha </a:t>
            </a:r>
            <a:r>
              <a:rPr lang="en-US" sz="1600" dirty="0" err="1">
                <a:solidFill>
                  <a:srgbClr val="FF0000"/>
                </a:solidFill>
                <a:latin typeface="Arial" charset="0"/>
                <a:cs typeface="Arial" charset="0"/>
                <a:hlinkClick r:id="rId5" action="ppaction://hlinksldjump"/>
              </a:rPr>
              <a:t>oleh</a:t>
            </a:r>
            <a:r>
              <a:rPr lang="en-US" sz="1600" dirty="0">
                <a:solidFill>
                  <a:srgbClr val="FF0000"/>
                </a:solidFill>
                <a:latin typeface="Arial" charset="0"/>
                <a:cs typeface="Arial" charset="0"/>
                <a:hlinkClick r:id="rId5" action="ppaction://hlinksldjump"/>
              </a:rPr>
              <a:t> Gaya yang </a:t>
            </a:r>
            <a:r>
              <a:rPr lang="en-US" sz="1600" dirty="0" err="1">
                <a:solidFill>
                  <a:srgbClr val="FF0000"/>
                </a:solidFill>
                <a:latin typeface="Arial" charset="0"/>
                <a:cs typeface="Arial" charset="0"/>
                <a:hlinkClick r:id="rId5" action="ppaction://hlinksldjump"/>
              </a:rPr>
              <a:t>Membentuk</a:t>
            </a:r>
            <a:r>
              <a:rPr lang="en-US" sz="1600" dirty="0">
                <a:solidFill>
                  <a:srgbClr val="FF0000"/>
                </a:solidFill>
                <a:latin typeface="Arial" charset="0"/>
                <a:cs typeface="Arial" charset="0"/>
                <a:hlinkClick r:id="rId5" action="ppaction://hlinksldjump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" charset="0"/>
                <a:cs typeface="Arial" charset="0"/>
                <a:hlinkClick r:id="rId5" action="ppaction://hlinksldjump"/>
              </a:rPr>
              <a:t>Sudut</a:t>
            </a:r>
            <a:r>
              <a:rPr lang="en-US" sz="1600" dirty="0">
                <a:solidFill>
                  <a:srgbClr val="FF0000"/>
                </a:solidFill>
                <a:latin typeface="Arial" charset="0"/>
                <a:cs typeface="Arial" charset="0"/>
                <a:hlinkClick r:id="rId5" action="ppaction://hlinksldjump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" charset="0"/>
                <a:cs typeface="Arial" charset="0"/>
                <a:hlinkClick r:id="rId5" action="ppaction://hlinksldjump"/>
              </a:rPr>
              <a:t>terhadap</a:t>
            </a:r>
            <a:r>
              <a:rPr lang="en-US" sz="1600" dirty="0">
                <a:solidFill>
                  <a:srgbClr val="FF0000"/>
                </a:solidFill>
                <a:latin typeface="Arial" charset="0"/>
                <a:cs typeface="Arial" charset="0"/>
                <a:hlinkClick r:id="rId5" action="ppaction://hlinksldjump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" charset="0"/>
                <a:cs typeface="Arial" charset="0"/>
                <a:hlinkClick r:id="rId5" action="ppaction://hlinksldjump"/>
              </a:rPr>
              <a:t>Perpindahan</a:t>
            </a:r>
            <a:endParaRPr lang="en-US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FF0000"/>
                </a:solidFill>
                <a:latin typeface="Arial" charset="0"/>
                <a:cs typeface="Arial" charset="0"/>
                <a:hlinkClick r:id="rId6" action="ppaction://hlinksldjump"/>
              </a:rPr>
              <a:t>Contoh</a:t>
            </a:r>
            <a:r>
              <a:rPr lang="en-US" sz="1600" dirty="0">
                <a:solidFill>
                  <a:srgbClr val="FF0000"/>
                </a:solidFill>
                <a:latin typeface="Arial" charset="0"/>
                <a:cs typeface="Arial" charset="0"/>
                <a:hlinkClick r:id="rId6" action="ppaction://hlinksldjump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" charset="0"/>
                <a:cs typeface="Arial" charset="0"/>
                <a:hlinkClick r:id="rId6" action="ppaction://hlinksldjump"/>
              </a:rPr>
              <a:t>Soal</a:t>
            </a:r>
            <a:endParaRPr lang="en-US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0000"/>
                </a:solidFill>
                <a:latin typeface="Arial" charset="0"/>
                <a:cs typeface="Arial" charset="0"/>
                <a:hlinkClick r:id="rId7" action="ppaction://hlinksldjump"/>
              </a:rPr>
              <a:t>TEOREMA USAHA DAN ENERGI</a:t>
            </a:r>
            <a:endParaRPr lang="en-US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FF0000"/>
                </a:solidFill>
                <a:latin typeface="Arial" charset="0"/>
                <a:cs typeface="Arial" charset="0"/>
                <a:hlinkClick r:id="rId8" action="ppaction://hlinksldjump"/>
              </a:rPr>
              <a:t>Energi</a:t>
            </a:r>
            <a:r>
              <a:rPr lang="en-US" sz="1600" dirty="0">
                <a:solidFill>
                  <a:srgbClr val="FF0000"/>
                </a:solidFill>
                <a:latin typeface="Arial" charset="0"/>
                <a:cs typeface="Arial" charset="0"/>
                <a:hlinkClick r:id="rId8" action="ppaction://hlinksldjump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" charset="0"/>
                <a:cs typeface="Arial" charset="0"/>
                <a:hlinkClick r:id="rId8" action="ppaction://hlinksldjump"/>
              </a:rPr>
              <a:t>Kinetik</a:t>
            </a:r>
            <a:endParaRPr lang="en-US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FF0000"/>
                </a:solidFill>
                <a:latin typeface="Arial" charset="0"/>
                <a:cs typeface="Arial" charset="0"/>
                <a:hlinkClick r:id="rId9" action="ppaction://hlinksldjump"/>
              </a:rPr>
              <a:t>Energi</a:t>
            </a:r>
            <a:r>
              <a:rPr lang="en-US" sz="1600" dirty="0">
                <a:solidFill>
                  <a:srgbClr val="FF0000"/>
                </a:solidFill>
                <a:latin typeface="Arial" charset="0"/>
                <a:cs typeface="Arial" charset="0"/>
                <a:hlinkClick r:id="rId9" action="ppaction://hlinksldjump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" charset="0"/>
                <a:cs typeface="Arial" charset="0"/>
                <a:hlinkClick r:id="rId9" action="ppaction://hlinksldjump"/>
              </a:rPr>
              <a:t>Potensial</a:t>
            </a:r>
            <a:endParaRPr lang="en-US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lvl="2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FF0000"/>
                </a:solidFill>
                <a:latin typeface="Arial" charset="0"/>
                <a:cs typeface="Arial" charset="0"/>
                <a:hlinkClick r:id="rId10" action="ppaction://hlinksldjump"/>
              </a:rPr>
              <a:t>Energi</a:t>
            </a:r>
            <a:r>
              <a:rPr lang="en-US" sz="1600" dirty="0">
                <a:solidFill>
                  <a:srgbClr val="FF0000"/>
                </a:solidFill>
                <a:latin typeface="Arial" charset="0"/>
                <a:cs typeface="Arial" charset="0"/>
                <a:hlinkClick r:id="rId10" action="ppaction://hlinksldjump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" charset="0"/>
                <a:cs typeface="Arial" charset="0"/>
                <a:hlinkClick r:id="rId10" action="ppaction://hlinksldjump"/>
              </a:rPr>
              <a:t>Potensial</a:t>
            </a:r>
            <a:r>
              <a:rPr lang="en-US" sz="1600" dirty="0">
                <a:solidFill>
                  <a:srgbClr val="FF0000"/>
                </a:solidFill>
                <a:latin typeface="Arial" charset="0"/>
                <a:cs typeface="Arial" charset="0"/>
                <a:hlinkClick r:id="rId10" action="ppaction://hlinksldjump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" charset="0"/>
                <a:cs typeface="Arial" charset="0"/>
                <a:hlinkClick r:id="rId10" action="ppaction://hlinksldjump"/>
              </a:rPr>
              <a:t>Gravitasi</a:t>
            </a:r>
            <a:endParaRPr lang="en-US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lvl="2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FF0000"/>
                </a:solidFill>
                <a:latin typeface="Arial" charset="0"/>
                <a:cs typeface="Arial" charset="0"/>
                <a:hlinkClick r:id="" action="ppaction://noaction"/>
              </a:rPr>
              <a:t>Energi</a:t>
            </a:r>
            <a:r>
              <a:rPr lang="en-US" sz="1600" dirty="0">
                <a:solidFill>
                  <a:srgbClr val="FF0000"/>
                </a:solidFill>
                <a:latin typeface="Arial" charset="0"/>
                <a:cs typeface="Arial" charset="0"/>
                <a:hlinkClick r:id="" action="ppaction://noaction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" charset="0"/>
                <a:cs typeface="Arial" charset="0"/>
                <a:hlinkClick r:id="" action="ppaction://noaction"/>
              </a:rPr>
              <a:t>Potensial</a:t>
            </a:r>
            <a:r>
              <a:rPr lang="en-US" sz="1600" dirty="0">
                <a:solidFill>
                  <a:srgbClr val="FF0000"/>
                </a:solidFill>
                <a:latin typeface="Arial" charset="0"/>
                <a:cs typeface="Arial" charset="0"/>
                <a:hlinkClick r:id="" action="ppaction://noaction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" charset="0"/>
                <a:cs typeface="Arial" charset="0"/>
                <a:hlinkClick r:id="" action="ppaction://noaction"/>
              </a:rPr>
              <a:t>Pegas</a:t>
            </a:r>
            <a:endParaRPr lang="en-US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FF0000"/>
                </a:solidFill>
                <a:latin typeface="Arial" charset="0"/>
                <a:cs typeface="Arial" charset="0"/>
                <a:hlinkClick r:id="" action="ppaction://noaction"/>
              </a:rPr>
              <a:t>Contoh</a:t>
            </a:r>
            <a:r>
              <a:rPr lang="en-US" sz="1600" dirty="0">
                <a:solidFill>
                  <a:srgbClr val="FF0000"/>
                </a:solidFill>
                <a:latin typeface="Arial" charset="0"/>
                <a:cs typeface="Arial" charset="0"/>
                <a:hlinkClick r:id="" action="ppaction://noaction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" charset="0"/>
                <a:cs typeface="Arial" charset="0"/>
                <a:hlinkClick r:id="" action="ppaction://noaction"/>
              </a:rPr>
              <a:t>Soal</a:t>
            </a:r>
            <a:endParaRPr lang="en-US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0000"/>
                </a:solidFill>
                <a:latin typeface="Arial" charset="0"/>
                <a:cs typeface="Arial" charset="0"/>
                <a:hlinkClick r:id="" action="ppaction://noaction"/>
              </a:rPr>
              <a:t>DAYA</a:t>
            </a:r>
            <a:endParaRPr lang="en-US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FF0000"/>
                </a:solidFill>
                <a:latin typeface="Arial" charset="0"/>
                <a:cs typeface="Arial" charset="0"/>
                <a:hlinkClick r:id="" action="ppaction://noaction"/>
              </a:rPr>
              <a:t>Contoh</a:t>
            </a:r>
            <a:r>
              <a:rPr lang="en-US" sz="1600" dirty="0">
                <a:solidFill>
                  <a:srgbClr val="FF0000"/>
                </a:solidFill>
                <a:latin typeface="Arial" charset="0"/>
                <a:cs typeface="Arial" charset="0"/>
                <a:hlinkClick r:id="" action="ppaction://noaction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" charset="0"/>
                <a:cs typeface="Arial" charset="0"/>
                <a:hlinkClick r:id="" action="ppaction://noaction"/>
              </a:rPr>
              <a:t>Soal</a:t>
            </a:r>
            <a:endParaRPr lang="en-US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50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FD1AB6-D581-4D63-AC50-33DAF94DD22D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27584" y="274638"/>
            <a:ext cx="6792416" cy="1143000"/>
          </a:xfrm>
        </p:spPr>
        <p:txBody>
          <a:bodyPr/>
          <a:lstStyle/>
          <a:p>
            <a:r>
              <a:rPr lang="en-US" dirty="0" err="1" smtClean="0"/>
              <a:t>Latihan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2456" y="1760090"/>
            <a:ext cx="7272338" cy="1643063"/>
          </a:xfrm>
        </p:spPr>
        <p:txBody>
          <a:bodyPr>
            <a:normAutofit/>
          </a:bodyPr>
          <a:lstStyle/>
          <a:p>
            <a:pPr marL="539737" indent="-539737">
              <a:buNone/>
            </a:pPr>
            <a:r>
              <a:rPr lang="en-US" sz="2000" dirty="0">
                <a:latin typeface="Arial Rounded MT Bold" panose="020F0704030504030204" pitchFamily="34" charset="0"/>
              </a:rPr>
              <a:t>1. 	</a:t>
            </a:r>
            <a:r>
              <a:rPr lang="en-US" sz="2000" dirty="0" err="1">
                <a:latin typeface="Arial Rounded MT Bold" panose="020F0704030504030204" pitchFamily="34" charset="0"/>
              </a:rPr>
              <a:t>Sebuah</a:t>
            </a:r>
            <a:r>
              <a:rPr lang="en-US" sz="2000" dirty="0"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latin typeface="Arial Rounded MT Bold" panose="020F0704030504030204" pitchFamily="34" charset="0"/>
              </a:rPr>
              <a:t>troli</a:t>
            </a:r>
            <a:r>
              <a:rPr lang="en-US" sz="2000" dirty="0"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latin typeface="Arial Rounded MT Bold" panose="020F0704030504030204" pitchFamily="34" charset="0"/>
              </a:rPr>
              <a:t>dengan</a:t>
            </a:r>
            <a:r>
              <a:rPr lang="en-US" sz="2000" dirty="0"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latin typeface="Arial Rounded MT Bold" panose="020F0704030504030204" pitchFamily="34" charset="0"/>
              </a:rPr>
              <a:t>massa</a:t>
            </a:r>
            <a:r>
              <a:rPr lang="en-US" sz="2000" dirty="0">
                <a:latin typeface="Arial Rounded MT Bold" panose="020F0704030504030204" pitchFamily="34" charset="0"/>
              </a:rPr>
              <a:t> 4 kg </a:t>
            </a:r>
            <a:r>
              <a:rPr lang="en-US" sz="2000" dirty="0" err="1">
                <a:latin typeface="Arial Rounded MT Bold" panose="020F0704030504030204" pitchFamily="34" charset="0"/>
              </a:rPr>
              <a:t>berada</a:t>
            </a:r>
            <a:r>
              <a:rPr lang="en-US" sz="2000" dirty="0"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latin typeface="Arial Rounded MT Bold" panose="020F0704030504030204" pitchFamily="34" charset="0"/>
              </a:rPr>
              <a:t>diatas</a:t>
            </a:r>
            <a:r>
              <a:rPr lang="en-US" sz="2000" dirty="0"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latin typeface="Arial Rounded MT Bold" panose="020F0704030504030204" pitchFamily="34" charset="0"/>
              </a:rPr>
              <a:t>lantai</a:t>
            </a:r>
            <a:r>
              <a:rPr lang="en-US" sz="2000" dirty="0">
                <a:latin typeface="Arial Rounded MT Bold" panose="020F0704030504030204" pitchFamily="34" charset="0"/>
              </a:rPr>
              <a:t> yang </a:t>
            </a:r>
            <a:r>
              <a:rPr lang="en-US" sz="2000" dirty="0" err="1">
                <a:latin typeface="Arial Rounded MT Bold" panose="020F0704030504030204" pitchFamily="34" charset="0"/>
              </a:rPr>
              <a:t>licin</a:t>
            </a:r>
            <a:r>
              <a:rPr lang="en-US" sz="2000" dirty="0">
                <a:latin typeface="Arial Rounded MT Bold" panose="020F0704030504030204" pitchFamily="34" charset="0"/>
              </a:rPr>
              <a:t>. </a:t>
            </a:r>
            <a:r>
              <a:rPr lang="en-US" sz="2000" dirty="0" err="1">
                <a:latin typeface="Arial Rounded MT Bold" panose="020F0704030504030204" pitchFamily="34" charset="0"/>
              </a:rPr>
              <a:t>Troli</a:t>
            </a:r>
            <a:r>
              <a:rPr lang="en-US" sz="2000" dirty="0"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latin typeface="Arial Rounded MT Bold" panose="020F0704030504030204" pitchFamily="34" charset="0"/>
              </a:rPr>
              <a:t>ditarik</a:t>
            </a:r>
            <a:r>
              <a:rPr lang="en-US" sz="2000" dirty="0"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latin typeface="Arial Rounded MT Bold" panose="020F0704030504030204" pitchFamily="34" charset="0"/>
              </a:rPr>
              <a:t>dengan</a:t>
            </a:r>
            <a:r>
              <a:rPr lang="en-US" sz="2000" dirty="0"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latin typeface="Arial Rounded MT Bold" panose="020F0704030504030204" pitchFamily="34" charset="0"/>
              </a:rPr>
              <a:t>gaya</a:t>
            </a:r>
            <a:r>
              <a:rPr lang="en-US" sz="2000" dirty="0"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latin typeface="Arial Rounded MT Bold" panose="020F0704030504030204" pitchFamily="34" charset="0"/>
              </a:rPr>
              <a:t>sebesar</a:t>
            </a:r>
            <a:r>
              <a:rPr lang="en-US" sz="2000" dirty="0">
                <a:latin typeface="Arial Rounded MT Bold" panose="020F0704030504030204" pitchFamily="34" charset="0"/>
              </a:rPr>
              <a:t> F= 16 N </a:t>
            </a:r>
            <a:r>
              <a:rPr lang="en-US" sz="2000" dirty="0" err="1">
                <a:latin typeface="Arial Rounded MT Bold" panose="020F0704030504030204" pitchFamily="34" charset="0"/>
              </a:rPr>
              <a:t>sehingga</a:t>
            </a:r>
            <a:r>
              <a:rPr lang="en-US" sz="2000" dirty="0"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latin typeface="Arial Rounded MT Bold" panose="020F0704030504030204" pitchFamily="34" charset="0"/>
              </a:rPr>
              <a:t>bergeser</a:t>
            </a:r>
            <a:r>
              <a:rPr lang="en-US" sz="2000" dirty="0"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latin typeface="Arial Rounded MT Bold" panose="020F0704030504030204" pitchFamily="34" charset="0"/>
              </a:rPr>
              <a:t>sejauh</a:t>
            </a:r>
            <a:r>
              <a:rPr lang="en-US" sz="2000" dirty="0">
                <a:latin typeface="Arial Rounded MT Bold" panose="020F0704030504030204" pitchFamily="34" charset="0"/>
              </a:rPr>
              <a:t> 5 m. </a:t>
            </a:r>
            <a:r>
              <a:rPr lang="en-US" sz="2000" dirty="0" err="1">
                <a:latin typeface="Arial Rounded MT Bold" panose="020F0704030504030204" pitchFamily="34" charset="0"/>
              </a:rPr>
              <a:t>Berapakah</a:t>
            </a:r>
            <a:r>
              <a:rPr lang="en-US" sz="2000" dirty="0"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latin typeface="Arial Rounded MT Bold" panose="020F0704030504030204" pitchFamily="34" charset="0"/>
              </a:rPr>
              <a:t>besarnya</a:t>
            </a:r>
            <a:r>
              <a:rPr lang="en-US" sz="2000" dirty="0"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latin typeface="Arial Rounded MT Bold" panose="020F0704030504030204" pitchFamily="34" charset="0"/>
              </a:rPr>
              <a:t>usaha</a:t>
            </a:r>
            <a:r>
              <a:rPr lang="en-US" sz="2000" dirty="0">
                <a:latin typeface="Arial Rounded MT Bold" panose="020F0704030504030204" pitchFamily="34" charset="0"/>
              </a:rPr>
              <a:t> yang </a:t>
            </a:r>
            <a:r>
              <a:rPr lang="en-US" sz="2000" dirty="0" err="1">
                <a:latin typeface="Arial Rounded MT Bold" panose="020F0704030504030204" pitchFamily="34" charset="0"/>
              </a:rPr>
              <a:t>dilakukan</a:t>
            </a:r>
            <a:r>
              <a:rPr lang="en-US" sz="2000" dirty="0"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latin typeface="Arial Rounded MT Bold" panose="020F0704030504030204" pitchFamily="34" charset="0"/>
              </a:rPr>
              <a:t>gaya</a:t>
            </a:r>
            <a:r>
              <a:rPr lang="en-US" sz="2000" dirty="0">
                <a:latin typeface="Arial Rounded MT Bold" panose="020F0704030504030204" pitchFamily="34" charset="0"/>
              </a:rPr>
              <a:t> F </a:t>
            </a:r>
            <a:r>
              <a:rPr lang="en-US" sz="2000" dirty="0" err="1">
                <a:latin typeface="Arial Rounded MT Bold" panose="020F0704030504030204" pitchFamily="34" charset="0"/>
              </a:rPr>
              <a:t>pada</a:t>
            </a:r>
            <a:r>
              <a:rPr lang="en-US" sz="2000" dirty="0"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latin typeface="Arial Rounded MT Bold" panose="020F0704030504030204" pitchFamily="34" charset="0"/>
              </a:rPr>
              <a:t>benda</a:t>
            </a:r>
            <a:r>
              <a:rPr lang="en-US" sz="2000" dirty="0">
                <a:latin typeface="Arial Rounded MT Bold" panose="020F0704030504030204" pitchFamily="34" charset="0"/>
              </a:rPr>
              <a:t>?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02458" y="3739281"/>
            <a:ext cx="7677151" cy="247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9737" indent="-539737"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2. 	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Seorang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anak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mendorong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mobil-mobilan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yang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dinaiki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temannya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sejauh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20 m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dengan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kecepatan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0,6 m/s.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Jika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massa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mobil-mobilan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15 kg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dan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massa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anak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yang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menaikinya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20 kg,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tentukan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usaha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anak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yang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mendorong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mobil-mobilan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tersebut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. </a:t>
            </a:r>
            <a:r>
              <a:rPr lang="en-US" sz="2000" b="1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7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1D9A1-1534-4D81-8387-34957F68C49C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26813" y="2435228"/>
          <a:ext cx="7950403" cy="2577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Bitmap Image" r:id="rId3" imgW="4009524" imgH="1095528" progId="PBrush">
                  <p:embed/>
                </p:oleObj>
              </mc:Choice>
              <mc:Fallback>
                <p:oleObj name="Bitmap Image" r:id="rId3" imgW="4009524" imgH="1095528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13" y="2435228"/>
                        <a:ext cx="7950403" cy="2577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115616" y="980728"/>
            <a:ext cx="64008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err="1">
                <a:solidFill>
                  <a:srgbClr val="1F49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Satuan</a:t>
            </a:r>
            <a:r>
              <a:rPr lang="en-US" dirty="0">
                <a:solidFill>
                  <a:srgbClr val="1F49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Dari Usaha /</a:t>
            </a:r>
            <a:r>
              <a:rPr lang="en-US" dirty="0" err="1">
                <a:solidFill>
                  <a:srgbClr val="1F49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Kerja</a:t>
            </a:r>
            <a:endParaRPr lang="en-US" dirty="0">
              <a:solidFill>
                <a:srgbClr val="1F497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3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F14619-F5C3-4539-9953-16E1F1312154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pic>
        <p:nvPicPr>
          <p:cNvPr id="6" name="Picture 2" descr="H:\WPShare\Laurac\HEAT STRESS-PPT\FINALS\Mas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4" y="0"/>
            <a:ext cx="8418787" cy="6781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75658" y="2187131"/>
            <a:ext cx="64583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6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  <a:cs typeface="Arial" charset="0"/>
              </a:rPr>
              <a:t>B.   ENERGI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36431" y="6237312"/>
            <a:ext cx="20808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Arial" charset="0"/>
              </a:rPr>
              <a:t>FISIKA  DASAR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39071" y="4981579"/>
            <a:ext cx="8229600" cy="654684"/>
          </a:xfrm>
          <a:prstGeom prst="rect">
            <a:avLst/>
          </a:prstGeom>
        </p:spPr>
        <p:txBody>
          <a:bodyPr/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Clr>
                <a:srgbClr val="4F81BD"/>
              </a:buClr>
              <a:buFont typeface="Arial" pitchFamily="34" charset="0"/>
              <a:buNone/>
            </a:pPr>
            <a:r>
              <a:rPr lang="en-US" sz="2000" dirty="0" err="1">
                <a:solidFill>
                  <a:prstClr val="black"/>
                </a:solidFill>
              </a:rPr>
              <a:t>Energi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didefinisikan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sebagai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kemampuan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untuk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melakukan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usaha</a:t>
            </a:r>
            <a:r>
              <a:rPr lang="en-US" sz="2000" dirty="0">
                <a:solidFill>
                  <a:prstClr val="black"/>
                </a:solidFill>
              </a:rPr>
              <a:t>. </a:t>
            </a:r>
            <a:r>
              <a:rPr lang="en-US" sz="2000" dirty="0" err="1">
                <a:solidFill>
                  <a:prstClr val="black"/>
                </a:solidFill>
              </a:rPr>
              <a:t>Suatu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benda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dikatakan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memiliki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energi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jika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benda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tersebut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dapat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melakukan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usaha</a:t>
            </a:r>
            <a:r>
              <a:rPr lang="en-US" sz="20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638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924DEE-EA2E-4796-8DD8-A2B0E51801BF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/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Clr>
                <a:srgbClr val="4F81BD"/>
              </a:buClr>
              <a:defRPr/>
            </a:pPr>
            <a:r>
              <a:rPr lang="en-US" sz="2400" dirty="0" err="1">
                <a:solidFill>
                  <a:prstClr val="black"/>
                </a:solidFill>
              </a:rPr>
              <a:t>Seseorang</a:t>
            </a:r>
            <a:r>
              <a:rPr lang="en-US" sz="2400" dirty="0">
                <a:solidFill>
                  <a:prstClr val="black"/>
                </a:solidFill>
              </a:rPr>
              <a:t> yang </a:t>
            </a:r>
            <a:r>
              <a:rPr lang="en-US" sz="2400" dirty="0" err="1">
                <a:solidFill>
                  <a:prstClr val="black"/>
                </a:solidFill>
              </a:rPr>
              <a:t>sedang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mengalami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kelaparan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tidak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dapat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bekerja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dengan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baik</a:t>
            </a:r>
            <a:endParaRPr lang="en-US" sz="24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  <a:buClr>
                <a:srgbClr val="4F81BD"/>
              </a:buClr>
              <a:defRPr/>
            </a:pPr>
            <a:r>
              <a:rPr lang="en-US" sz="2400" dirty="0" err="1">
                <a:solidFill>
                  <a:prstClr val="black"/>
                </a:solidFill>
              </a:rPr>
              <a:t>Seorang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tukang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becak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biasanya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makannya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banyak</a:t>
            </a:r>
            <a:r>
              <a:rPr lang="en-US" sz="2400" dirty="0">
                <a:solidFill>
                  <a:prstClr val="black"/>
                </a:solidFill>
              </a:rPr>
              <a:t> agar </a:t>
            </a:r>
            <a:r>
              <a:rPr lang="en-US" sz="2400" dirty="0" err="1">
                <a:solidFill>
                  <a:prstClr val="black"/>
                </a:solidFill>
              </a:rPr>
              <a:t>memperoleh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banyak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energi</a:t>
            </a:r>
            <a:endParaRPr lang="en-US" sz="24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  <a:buClr>
                <a:srgbClr val="4F81BD"/>
              </a:buClr>
              <a:defRPr/>
            </a:pPr>
            <a:r>
              <a:rPr lang="en-US" sz="2400" dirty="0" err="1">
                <a:solidFill>
                  <a:prstClr val="black"/>
                </a:solidFill>
              </a:rPr>
              <a:t>Sebuah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mobil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memerlukan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bahan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bakar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sebagai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sumber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energi</a:t>
            </a:r>
            <a:r>
              <a:rPr lang="en-US" sz="2400" dirty="0">
                <a:solidFill>
                  <a:prstClr val="black"/>
                </a:solidFill>
              </a:rPr>
              <a:t> agar </a:t>
            </a:r>
            <a:r>
              <a:rPr lang="en-US" sz="2400" dirty="0" err="1">
                <a:solidFill>
                  <a:prstClr val="black"/>
                </a:solidFill>
              </a:rPr>
              <a:t>dia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bisa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bergerak</a:t>
            </a:r>
            <a:endParaRPr lang="en-US" sz="24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  <a:buClr>
                <a:srgbClr val="4F81BD"/>
              </a:buClr>
              <a:defRPr/>
            </a:pPr>
            <a:r>
              <a:rPr lang="en-US" sz="2400" dirty="0" err="1">
                <a:solidFill>
                  <a:prstClr val="black"/>
                </a:solidFill>
              </a:rPr>
              <a:t>Energi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listrik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diperlukan</a:t>
            </a:r>
            <a:r>
              <a:rPr lang="en-US" sz="2400" dirty="0">
                <a:solidFill>
                  <a:prstClr val="black"/>
                </a:solidFill>
              </a:rPr>
              <a:t> agar </a:t>
            </a:r>
            <a:r>
              <a:rPr lang="en-US" sz="2400" dirty="0" err="1">
                <a:solidFill>
                  <a:prstClr val="black"/>
                </a:solidFill>
              </a:rPr>
              <a:t>alat-alat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listrik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dapat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berkerja</a:t>
            </a:r>
            <a:endParaRPr lang="en-US" sz="24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  <a:buClr>
                <a:srgbClr val="4F81BD"/>
              </a:buClr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  <a:buClr>
                <a:srgbClr val="4F81BD"/>
              </a:buClr>
              <a:defRPr/>
            </a:pPr>
            <a:r>
              <a:rPr lang="en-US" sz="2800" b="1" dirty="0" err="1">
                <a:solidFill>
                  <a:prstClr val="black"/>
                </a:solidFill>
              </a:rPr>
              <a:t>Energi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err="1">
                <a:solidFill>
                  <a:prstClr val="black"/>
                </a:solidFill>
              </a:rPr>
              <a:t>adalah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err="1">
                <a:solidFill>
                  <a:prstClr val="black"/>
                </a:solidFill>
              </a:rPr>
              <a:t>suatu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err="1">
                <a:solidFill>
                  <a:prstClr val="black"/>
                </a:solidFill>
              </a:rPr>
              <a:t>besaran</a:t>
            </a:r>
            <a:r>
              <a:rPr lang="en-US" sz="2800" b="1" dirty="0">
                <a:solidFill>
                  <a:prstClr val="black"/>
                </a:solidFill>
              </a:rPr>
              <a:t> yang </a:t>
            </a:r>
            <a:r>
              <a:rPr lang="en-US" sz="2800" b="1" dirty="0" err="1">
                <a:solidFill>
                  <a:prstClr val="black"/>
                </a:solidFill>
              </a:rPr>
              <a:t>menunjukkan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err="1">
                <a:solidFill>
                  <a:prstClr val="black"/>
                </a:solidFill>
              </a:rPr>
              <a:t>kemampuan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err="1">
                <a:solidFill>
                  <a:prstClr val="black"/>
                </a:solidFill>
              </a:rPr>
              <a:t>untuk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err="1">
                <a:solidFill>
                  <a:prstClr val="black"/>
                </a:solidFill>
              </a:rPr>
              <a:t>melakukan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err="1">
                <a:solidFill>
                  <a:prstClr val="black"/>
                </a:solidFill>
              </a:rPr>
              <a:t>kerja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4639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1F497D"/>
                </a:solidFill>
              </a:rPr>
              <a:t>APAKAH ENERGI ITU?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8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581894" y="806389"/>
            <a:ext cx="7685187" cy="2913557"/>
          </a:xfrm>
          <a:prstGeom prst="rect">
            <a:avLst/>
          </a:prstGeom>
        </p:spPr>
        <p:txBody>
          <a:bodyPr/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4F81BD"/>
              </a:buClr>
              <a:buFont typeface="Arial" pitchFamily="34" charset="0"/>
              <a:buNone/>
            </a:pP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Keberadaan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energi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bersifat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kekal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sesuai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dengan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pernyataan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Hukum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Kekekalan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Energi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yang </a:t>
            </a: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berbunyi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:</a:t>
            </a:r>
          </a:p>
          <a:p>
            <a:pPr marL="0" indent="0">
              <a:buClr>
                <a:srgbClr val="4F81BD"/>
              </a:buClr>
              <a:buFont typeface="Arial" pitchFamily="34" charset="0"/>
              <a:buNone/>
            </a:pP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Energi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tidak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dapat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diciptakan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dan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tidak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dapat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                                                                            </a:t>
            </a: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dimusnahkan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”</a:t>
            </a:r>
          </a:p>
          <a:p>
            <a:pPr marL="0" indent="0">
              <a:buClr>
                <a:srgbClr val="4F81BD"/>
              </a:buClr>
              <a:buFont typeface="Arial" pitchFamily="34" charset="0"/>
              <a:buNone/>
            </a:pP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Energi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hanya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mengalami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perubahan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bentuk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dari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bentuk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satu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menjadi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bentuk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lain. </a:t>
            </a:r>
          </a:p>
          <a:p>
            <a:pPr marL="0" indent="0">
              <a:buClr>
                <a:srgbClr val="4F81BD"/>
              </a:buClr>
              <a:buFont typeface="Arial" pitchFamily="34" charset="0"/>
              <a:buNone/>
            </a:pPr>
            <a:endParaRPr lang="en-US" sz="20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5616" y="4220173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Misalnya</a:t>
            </a:r>
            <a:r>
              <a:rPr lang="en-US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energi</a:t>
            </a:r>
            <a:r>
              <a:rPr lang="en-US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bahan</a:t>
            </a:r>
            <a:r>
              <a:rPr lang="en-US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bakar</a:t>
            </a:r>
            <a:r>
              <a:rPr lang="en-US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berubah</a:t>
            </a:r>
            <a:r>
              <a:rPr lang="en-US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menjadi</a:t>
            </a:r>
            <a:r>
              <a:rPr lang="en-US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energi</a:t>
            </a:r>
            <a:r>
              <a:rPr lang="en-US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kinetik</a:t>
            </a:r>
            <a:r>
              <a:rPr lang="en-US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yang </a:t>
            </a:r>
            <a:r>
              <a:rPr lang="en-US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dimiliki</a:t>
            </a:r>
            <a:r>
              <a:rPr lang="en-US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 </a:t>
            </a:r>
            <a:r>
              <a:rPr lang="en-US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kendaraan</a:t>
            </a:r>
            <a:r>
              <a:rPr lang="en-US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F86168-69FB-47BD-9B3A-5245C145C851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3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autoRev="1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autoRev="1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autoRev="1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autoRev="1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500" autoRev="1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autoRev="1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B83DB2-E1B3-4626-A05A-9393D3B5389F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274639"/>
            <a:ext cx="7620000" cy="7590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>
                <a:solidFill>
                  <a:srgbClr val="1F497D"/>
                </a:solidFill>
              </a:rPr>
              <a:t>DUA BENTUK ENERGI MEKANIK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417639"/>
            <a:ext cx="7427843" cy="4800600"/>
          </a:xfrm>
          <a:prstGeom prst="rect">
            <a:avLst/>
          </a:prstGeom>
        </p:spPr>
        <p:txBody>
          <a:bodyPr/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buClr>
                <a:srgbClr val="4F81BD"/>
              </a:buClr>
              <a:defRPr/>
            </a:pP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ENERGI KINETIK: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energi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yang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terkandung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dalam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objek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yang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bergerak</a:t>
            </a:r>
            <a:endParaRPr lang="en-US" sz="24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lvl="1" algn="just">
              <a:lnSpc>
                <a:spcPct val="90000"/>
              </a:lnSpc>
              <a:buClr>
                <a:srgbClr val="C0504D"/>
              </a:buClr>
              <a:defRPr/>
            </a:pP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Palu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digerakkan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agar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mempunyai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energi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kinetik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sehingga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ketika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palu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mengenai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paku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palu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dapat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melakukan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kerja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terhadap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paku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sehingga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paku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dapat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menancap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pada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dinding</a:t>
            </a:r>
            <a:endParaRPr lang="en-US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lvl="1" algn="just">
              <a:lnSpc>
                <a:spcPct val="90000"/>
              </a:lnSpc>
              <a:buClr>
                <a:srgbClr val="C0504D"/>
              </a:buClr>
              <a:buFont typeface="Arial" pitchFamily="34" charset="0"/>
              <a:buNone/>
              <a:defRPr/>
            </a:pPr>
            <a:endParaRPr lang="en-US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90000"/>
              </a:lnSpc>
              <a:buClr>
                <a:srgbClr val="4F81BD"/>
              </a:buClr>
              <a:defRPr/>
            </a:pP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ENERGI POTENSIAL: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energi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yang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terkandung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dalam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suatu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sistem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/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benda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karena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konfigurasi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sistem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tersebut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atau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karena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posisi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benda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tersebut</a:t>
            </a:r>
            <a:endParaRPr lang="en-US" sz="24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lvl="1" algn="just">
              <a:lnSpc>
                <a:spcPct val="90000"/>
              </a:lnSpc>
              <a:buClr>
                <a:srgbClr val="C0504D"/>
              </a:buClr>
              <a:defRPr/>
            </a:pP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Untuk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menancapkan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tiang-tiang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pancang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pada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pekerjaan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konstruksi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bangunan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beban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ditarik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ke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atas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kemudian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dilepaskan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sehingga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menumbuk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tiang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pancang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</a:rPr>
              <a:t>,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3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845C03-8867-4405-AE53-5CD4DBB25787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9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1F497D"/>
                </a:solidFill>
              </a:rPr>
              <a:t>BENTUK ENERGI LAIN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628803"/>
            <a:ext cx="7753672" cy="413305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buClr>
                <a:srgbClr val="4F81BD"/>
              </a:buClr>
              <a:defRPr/>
            </a:pP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Energi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listrik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: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energi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potensial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elektromagnetik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dan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energi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kinetik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elektron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yang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mengalir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pada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penghantar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dan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pada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peralatan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listrik</a:t>
            </a:r>
            <a:endParaRPr lang="en-US" sz="24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90000"/>
              </a:lnSpc>
              <a:buClr>
                <a:srgbClr val="4F81BD"/>
              </a:buClr>
              <a:defRPr/>
            </a:pP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Energi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kimia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: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energi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potensial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elektromagnetik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dan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energi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kinetik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pada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atom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dan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molekul</a:t>
            </a:r>
            <a:endParaRPr lang="en-US" sz="24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90000"/>
              </a:lnSpc>
              <a:buClr>
                <a:srgbClr val="4F81BD"/>
              </a:buClr>
              <a:defRPr/>
            </a:pP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Energi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dalam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gas ideal: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energi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kinetik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partikel-partikel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gas ideal</a:t>
            </a:r>
          </a:p>
          <a:p>
            <a:pPr algn="just">
              <a:lnSpc>
                <a:spcPct val="90000"/>
              </a:lnSpc>
              <a:buClr>
                <a:srgbClr val="4F81BD"/>
              </a:buClr>
              <a:defRPr/>
            </a:pP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Energi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nuklir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: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energi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potensial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inti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(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kuat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dan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lemah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)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dalam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bentuk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energi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ikat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inti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atau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massa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(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dari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kesetaraan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massa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dengan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energi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5823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BAGAIMANA MEKANISME PERUBAHAN BENTUK ENERGI?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KERJA OLEH GAYA-GAYA DAPAT MERUBAH BENTUK ENERGI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INTERAKSI DAPAT MERUBAH BENTUK ENERGI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/>
              <a:t>Contoh</a:t>
            </a:r>
            <a:r>
              <a:rPr lang="en-US" sz="2400" dirty="0"/>
              <a:t>: PLTA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Air </a:t>
            </a:r>
            <a:r>
              <a:rPr lang="en-US" sz="2000" dirty="0" err="1"/>
              <a:t>sungai</a:t>
            </a:r>
            <a:r>
              <a:rPr lang="en-US" sz="2000" dirty="0"/>
              <a:t> di </a:t>
            </a:r>
            <a:r>
              <a:rPr lang="en-US" sz="2000" dirty="0" err="1"/>
              <a:t>tempat</a:t>
            </a:r>
            <a:r>
              <a:rPr lang="en-US" sz="2000" dirty="0"/>
              <a:t> yang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energi</a:t>
            </a:r>
            <a:r>
              <a:rPr lang="en-US" sz="2000" dirty="0"/>
              <a:t> </a:t>
            </a:r>
            <a:r>
              <a:rPr lang="en-US" sz="2000" dirty="0" err="1"/>
              <a:t>potensial</a:t>
            </a:r>
            <a:r>
              <a:rPr lang="en-US" sz="2000" dirty="0"/>
              <a:t> yang </a:t>
            </a:r>
            <a:r>
              <a:rPr lang="en-US" sz="2000" dirty="0" err="1"/>
              <a:t>besar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/>
              <a:t>Jika</a:t>
            </a:r>
            <a:r>
              <a:rPr lang="en-US" sz="2000" dirty="0"/>
              <a:t> air </a:t>
            </a:r>
            <a:r>
              <a:rPr lang="en-US" sz="2000" dirty="0" err="1"/>
              <a:t>sungai</a:t>
            </a:r>
            <a:r>
              <a:rPr lang="en-US" sz="2000" dirty="0"/>
              <a:t> </a:t>
            </a:r>
            <a:r>
              <a:rPr lang="en-US" sz="2000" dirty="0" err="1"/>
              <a:t>mendapati</a:t>
            </a:r>
            <a:r>
              <a:rPr lang="en-US" sz="2000" dirty="0"/>
              <a:t> </a:t>
            </a:r>
            <a:r>
              <a:rPr lang="en-US" sz="2000" dirty="0" err="1"/>
              <a:t>terjunan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gaya</a:t>
            </a:r>
            <a:r>
              <a:rPr lang="en-US" sz="2000" dirty="0"/>
              <a:t> </a:t>
            </a:r>
            <a:r>
              <a:rPr lang="en-US" sz="2000" dirty="0" err="1"/>
              <a:t>gravitasi</a:t>
            </a:r>
            <a:r>
              <a:rPr lang="en-US" sz="2000" dirty="0"/>
              <a:t> </a:t>
            </a:r>
            <a:r>
              <a:rPr lang="en-US" sz="2000" dirty="0" err="1"/>
              <a:t>merubah</a:t>
            </a:r>
            <a:r>
              <a:rPr lang="en-US" sz="2000" dirty="0"/>
              <a:t> </a:t>
            </a:r>
            <a:r>
              <a:rPr lang="en-US" sz="2000" dirty="0" err="1"/>
              <a:t>energi</a:t>
            </a:r>
            <a:r>
              <a:rPr lang="en-US" sz="2000" dirty="0"/>
              <a:t> </a:t>
            </a:r>
            <a:r>
              <a:rPr lang="en-US" sz="2000" dirty="0" err="1"/>
              <a:t>potensial</a:t>
            </a:r>
            <a:r>
              <a:rPr lang="en-US" sz="2000" dirty="0"/>
              <a:t> air </a:t>
            </a:r>
            <a:r>
              <a:rPr lang="en-US" sz="2000" dirty="0" err="1"/>
              <a:t>terjun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energi</a:t>
            </a:r>
            <a:r>
              <a:rPr lang="en-US" sz="2000" dirty="0"/>
              <a:t> </a:t>
            </a:r>
            <a:r>
              <a:rPr lang="en-US" sz="2000" dirty="0" err="1"/>
              <a:t>kinetik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/>
              <a:t>Ketika</a:t>
            </a:r>
            <a:r>
              <a:rPr lang="en-US" sz="2000" dirty="0"/>
              <a:t> air </a:t>
            </a:r>
            <a:r>
              <a:rPr lang="en-US" sz="2000" dirty="0" err="1"/>
              <a:t>terjun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menumbuk</a:t>
            </a:r>
            <a:r>
              <a:rPr lang="en-US" sz="2000" dirty="0"/>
              <a:t> </a:t>
            </a:r>
            <a:r>
              <a:rPr lang="en-US" sz="2000" dirty="0" err="1"/>
              <a:t>turbin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gaya</a:t>
            </a:r>
            <a:r>
              <a:rPr lang="en-US" sz="2000" dirty="0"/>
              <a:t> </a:t>
            </a:r>
            <a:r>
              <a:rPr lang="en-US" sz="2000" dirty="0" err="1"/>
              <a:t>tumbukan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merubah</a:t>
            </a:r>
            <a:r>
              <a:rPr lang="en-US" sz="2000" dirty="0"/>
              <a:t> </a:t>
            </a:r>
            <a:r>
              <a:rPr lang="en-US" sz="2000" dirty="0" err="1"/>
              <a:t>enrgi</a:t>
            </a:r>
            <a:r>
              <a:rPr lang="en-US" sz="2000" dirty="0"/>
              <a:t> </a:t>
            </a:r>
            <a:r>
              <a:rPr lang="en-US" sz="2000" dirty="0" err="1"/>
              <a:t>kinetik</a:t>
            </a:r>
            <a:r>
              <a:rPr lang="en-US" sz="2000" dirty="0"/>
              <a:t> air </a:t>
            </a:r>
            <a:r>
              <a:rPr lang="en-US" sz="2000" dirty="0" err="1"/>
              <a:t>terjun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energi</a:t>
            </a:r>
            <a:r>
              <a:rPr lang="en-US" sz="2000" dirty="0"/>
              <a:t> </a:t>
            </a:r>
            <a:r>
              <a:rPr lang="en-US" sz="2000" dirty="0" err="1"/>
              <a:t>kinetik</a:t>
            </a:r>
            <a:r>
              <a:rPr lang="en-US" sz="2000" dirty="0"/>
              <a:t> </a:t>
            </a:r>
            <a:r>
              <a:rPr lang="en-US" sz="2000" dirty="0" err="1"/>
              <a:t>turbin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/>
              <a:t>Kerja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turbin</a:t>
            </a:r>
            <a:r>
              <a:rPr lang="en-US" sz="2000" dirty="0"/>
              <a:t> yang </a:t>
            </a:r>
            <a:r>
              <a:rPr lang="en-US" sz="2000" dirty="0" err="1"/>
              <a:t>membawa</a:t>
            </a:r>
            <a:r>
              <a:rPr lang="en-US" sz="2000" dirty="0"/>
              <a:t> </a:t>
            </a:r>
            <a:r>
              <a:rPr lang="en-US" sz="2000" dirty="0" err="1"/>
              <a:t>kumparan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berputar</a:t>
            </a:r>
            <a:r>
              <a:rPr lang="en-US" sz="2000" dirty="0"/>
              <a:t> </a:t>
            </a:r>
            <a:r>
              <a:rPr lang="en-US" sz="2000" dirty="0" err="1"/>
              <a:t>merubah</a:t>
            </a:r>
            <a:r>
              <a:rPr lang="en-US" sz="2000" dirty="0"/>
              <a:t> </a:t>
            </a:r>
            <a:r>
              <a:rPr lang="en-US" sz="2000" dirty="0" err="1"/>
              <a:t>energi</a:t>
            </a:r>
            <a:r>
              <a:rPr lang="en-US" sz="2000" dirty="0"/>
              <a:t> </a:t>
            </a:r>
            <a:r>
              <a:rPr lang="en-US" sz="2000" dirty="0" err="1"/>
              <a:t>kinetik</a:t>
            </a:r>
            <a:r>
              <a:rPr lang="en-US" sz="2000" dirty="0"/>
              <a:t> </a:t>
            </a:r>
            <a:r>
              <a:rPr lang="en-US" sz="2000" dirty="0" err="1"/>
              <a:t>turbin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energi</a:t>
            </a:r>
            <a:r>
              <a:rPr lang="en-US" sz="2000" dirty="0"/>
              <a:t> </a:t>
            </a:r>
            <a:r>
              <a:rPr lang="en-US" sz="2000" dirty="0" err="1"/>
              <a:t>listrik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C570DC-7654-48C3-9BE3-511B7B2BB144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3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400051" y="990600"/>
            <a:ext cx="8286751" cy="1143000"/>
          </a:xfrm>
          <a:prstGeom prst="snip2Diag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072" indent="0" fontAlgn="base">
              <a:spcAft>
                <a:spcPct val="0"/>
              </a:spcAft>
              <a:buFont typeface="Arial" pitchFamily="34" charset="0"/>
              <a:buNone/>
            </a:pPr>
            <a:r>
              <a:rPr lang="en-US" dirty="0" err="1">
                <a:solidFill>
                  <a:prstClr val="black"/>
                </a:solidFill>
              </a:rPr>
              <a:t>Energi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kinetik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merupakan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energi</a:t>
            </a:r>
            <a:r>
              <a:rPr lang="en-US" dirty="0">
                <a:solidFill>
                  <a:prstClr val="black"/>
                </a:solidFill>
              </a:rPr>
              <a:t> yang </a:t>
            </a:r>
            <a:r>
              <a:rPr lang="en-US" dirty="0" err="1">
                <a:solidFill>
                  <a:prstClr val="black"/>
                </a:solidFill>
              </a:rPr>
              <a:t>dimiliki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benda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karena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gerakannya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71490" y="2577368"/>
            <a:ext cx="7772921" cy="1304806"/>
          </a:xfrm>
          <a:prstGeom prst="snip2SameRect">
            <a:avLst/>
          </a:prstGeom>
          <a:noFill/>
          <a:ln>
            <a:noFill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d-ID" dirty="0">
                <a:solidFill>
                  <a:prstClr val="black"/>
                </a:solidFill>
                <a:latin typeface="Verdana" pitchFamily="34" charset="0"/>
                <a:ea typeface="Times New Roman" pitchFamily="18" charset="0"/>
              </a:rPr>
              <a:t>Energi  kinetik suatu benda besarnya berbanding lurus dengan massa benda dan kuadrat kecepatannya. Secara matematika ditulis sebagai</a:t>
            </a:r>
            <a:r>
              <a:rPr lang="en-US" dirty="0">
                <a:solidFill>
                  <a:prstClr val="black"/>
                </a:solidFill>
                <a:latin typeface="Verdana" pitchFamily="34" charset="0"/>
                <a:ea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Verdana" pitchFamily="34" charset="0"/>
                <a:ea typeface="Times New Roman" pitchFamily="18" charset="0"/>
              </a:rPr>
              <a:t>berikut</a:t>
            </a:r>
            <a:r>
              <a:rPr lang="en-US" dirty="0">
                <a:solidFill>
                  <a:prstClr val="black"/>
                </a:solidFill>
                <a:latin typeface="Verdana" pitchFamily="34" charset="0"/>
                <a:ea typeface="Times New Roman" pitchFamily="18" charset="0"/>
              </a:rPr>
              <a:t>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Verdana" pitchFamily="34" charset="0"/>
              <a:ea typeface="Times New Roman" pitchFamily="18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951770" y="5064204"/>
            <a:ext cx="12668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d-ID" dirty="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dengan,</a:t>
            </a:r>
            <a:endParaRPr lang="en-US" dirty="0">
              <a:solidFill>
                <a:prstClr val="black"/>
              </a:solidFill>
              <a:latin typeface="Verdana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945304" y="5433536"/>
            <a:ext cx="31101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i="1" dirty="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m</a:t>
            </a:r>
            <a:r>
              <a:rPr lang="id-ID" dirty="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 = massa benda    (kg)</a:t>
            </a:r>
            <a:endParaRPr lang="en-US" dirty="0">
              <a:solidFill>
                <a:prstClr val="black"/>
              </a:solidFill>
              <a:latin typeface="Verdana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027965" y="5738336"/>
            <a:ext cx="33916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i="1" dirty="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v =</a:t>
            </a:r>
            <a:r>
              <a:rPr lang="id-ID" dirty="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 kecepatan benda (m/s)</a:t>
            </a:r>
            <a:endParaRPr lang="en-US" dirty="0">
              <a:solidFill>
                <a:prstClr val="black"/>
              </a:solidFill>
              <a:latin typeface="Verdana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875566" y="5978604"/>
            <a:ext cx="35157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i="1" dirty="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Ek </a:t>
            </a:r>
            <a:r>
              <a:rPr lang="id-ID" dirty="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= Energi  kinetik   (joule)</a:t>
            </a:r>
          </a:p>
        </p:txBody>
      </p:sp>
      <p:pic>
        <p:nvPicPr>
          <p:cNvPr id="11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263" y="4112202"/>
            <a:ext cx="1857375" cy="9525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657227" y="365130"/>
            <a:ext cx="7858125" cy="6156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1F497D"/>
                </a:solidFill>
              </a:rPr>
              <a:t>1. </a:t>
            </a:r>
            <a:r>
              <a:rPr lang="en-US" dirty="0" err="1">
                <a:solidFill>
                  <a:srgbClr val="1F497D"/>
                </a:solidFill>
              </a:rPr>
              <a:t>Energi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Kinetik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74D3A7-CF3B-4771-B966-B681A300BFDC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7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12" grpId="0"/>
      <p:bldP spid="13" grpId="0"/>
      <p:bldP spid="14" grpId="0"/>
      <p:bldP spid="15" grpId="0"/>
      <p:bldP spid="1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76228" y="1293813"/>
            <a:ext cx="8715375" cy="14097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Aft>
                <a:spcPct val="0"/>
              </a:spcAft>
              <a:buFont typeface="Arial" pitchFamily="34" charset="0"/>
              <a:buNone/>
            </a:pPr>
            <a:r>
              <a:rPr lang="en-US" dirty="0" err="1">
                <a:solidFill>
                  <a:srgbClr val="1F497D">
                    <a:lumMod val="75000"/>
                  </a:srgbClr>
                </a:solidFill>
              </a:rPr>
              <a:t>Berdasarkan</a:t>
            </a:r>
            <a:r>
              <a:rPr lang="en-US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en-US" dirty="0" err="1">
                <a:solidFill>
                  <a:srgbClr val="1F497D">
                    <a:lumMod val="75000"/>
                  </a:srgbClr>
                </a:solidFill>
              </a:rPr>
              <a:t>Hukum</a:t>
            </a:r>
            <a:r>
              <a:rPr lang="en-US" dirty="0">
                <a:solidFill>
                  <a:srgbClr val="1F497D">
                    <a:lumMod val="75000"/>
                  </a:srgbClr>
                </a:solidFill>
              </a:rPr>
              <a:t> II Newton, </a:t>
            </a:r>
            <a:r>
              <a:rPr lang="en-US" dirty="0" err="1">
                <a:solidFill>
                  <a:srgbClr val="1F497D">
                    <a:lumMod val="75000"/>
                  </a:srgbClr>
                </a:solidFill>
              </a:rPr>
              <a:t>diketahui</a:t>
            </a:r>
            <a:r>
              <a:rPr lang="en-US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en-US" dirty="0" err="1">
                <a:solidFill>
                  <a:srgbClr val="1F497D">
                    <a:lumMod val="75000"/>
                  </a:srgbClr>
                </a:solidFill>
              </a:rPr>
              <a:t>bahwa</a:t>
            </a:r>
            <a:r>
              <a:rPr lang="en-US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en-US" dirty="0" err="1">
                <a:solidFill>
                  <a:srgbClr val="1F497D">
                    <a:lumMod val="75000"/>
                  </a:srgbClr>
                </a:solidFill>
              </a:rPr>
              <a:t>percepatan</a:t>
            </a:r>
            <a:r>
              <a:rPr lang="en-US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en-US" dirty="0" err="1">
                <a:solidFill>
                  <a:srgbClr val="1F497D">
                    <a:lumMod val="75000"/>
                  </a:srgbClr>
                </a:solidFill>
              </a:rPr>
              <a:t>berbanding</a:t>
            </a:r>
            <a:r>
              <a:rPr lang="en-US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en-US" dirty="0" err="1">
                <a:solidFill>
                  <a:srgbClr val="1F497D">
                    <a:lumMod val="75000"/>
                  </a:srgbClr>
                </a:solidFill>
              </a:rPr>
              <a:t>lurus</a:t>
            </a:r>
            <a:r>
              <a:rPr lang="en-US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en-US" dirty="0" err="1">
                <a:solidFill>
                  <a:srgbClr val="1F497D">
                    <a:lumMod val="75000"/>
                  </a:srgbClr>
                </a:solidFill>
              </a:rPr>
              <a:t>dengan</a:t>
            </a:r>
            <a:r>
              <a:rPr lang="en-US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en-US" dirty="0" err="1">
                <a:solidFill>
                  <a:srgbClr val="1F497D">
                    <a:lumMod val="75000"/>
                  </a:srgbClr>
                </a:solidFill>
              </a:rPr>
              <a:t>gaya</a:t>
            </a:r>
            <a:r>
              <a:rPr lang="en-US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en-US" dirty="0" err="1">
                <a:solidFill>
                  <a:srgbClr val="1F497D">
                    <a:lumMod val="75000"/>
                  </a:srgbClr>
                </a:solidFill>
              </a:rPr>
              <a:t>dan</a:t>
            </a:r>
            <a:r>
              <a:rPr lang="en-US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en-US" dirty="0" err="1">
                <a:solidFill>
                  <a:srgbClr val="1F497D">
                    <a:lumMod val="75000"/>
                  </a:srgbClr>
                </a:solidFill>
              </a:rPr>
              <a:t>berbanding</a:t>
            </a:r>
            <a:r>
              <a:rPr lang="en-US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en-US" dirty="0" err="1">
                <a:solidFill>
                  <a:srgbClr val="1F497D">
                    <a:lumMod val="75000"/>
                  </a:srgbClr>
                </a:solidFill>
              </a:rPr>
              <a:t>terbalik</a:t>
            </a:r>
            <a:r>
              <a:rPr lang="en-US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en-US" dirty="0" err="1">
                <a:solidFill>
                  <a:srgbClr val="1F497D">
                    <a:lumMod val="75000"/>
                  </a:srgbClr>
                </a:solidFill>
              </a:rPr>
              <a:t>dengan</a:t>
            </a:r>
            <a:r>
              <a:rPr lang="en-US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en-US" dirty="0" err="1">
                <a:solidFill>
                  <a:srgbClr val="1F497D">
                    <a:lumMod val="75000"/>
                  </a:srgbClr>
                </a:solidFill>
              </a:rPr>
              <a:t>massa</a:t>
            </a:r>
            <a:r>
              <a:rPr lang="en-US" dirty="0">
                <a:solidFill>
                  <a:srgbClr val="1F497D">
                    <a:lumMod val="75000"/>
                  </a:srgbClr>
                </a:solidFill>
              </a:rPr>
              <a:t>. 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276228" y="2741613"/>
            <a:ext cx="8715375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None/>
              <a:defRPr/>
            </a:pPr>
            <a:r>
              <a:rPr lang="en-US" sz="2800" kern="0" dirty="0" err="1">
                <a:solidFill>
                  <a:prstClr val="black"/>
                </a:solidFill>
              </a:rPr>
              <a:t>Maka</a:t>
            </a:r>
            <a:r>
              <a:rPr lang="en-US" sz="2800" kern="0" dirty="0">
                <a:solidFill>
                  <a:prstClr val="black"/>
                </a:solidFill>
              </a:rPr>
              <a:t> </a:t>
            </a:r>
            <a:r>
              <a:rPr lang="en-US" sz="2800" kern="0" dirty="0" err="1">
                <a:solidFill>
                  <a:prstClr val="black"/>
                </a:solidFill>
              </a:rPr>
              <a:t>usaha</a:t>
            </a:r>
            <a:r>
              <a:rPr lang="en-US" sz="2800" kern="0" dirty="0">
                <a:solidFill>
                  <a:prstClr val="black"/>
                </a:solidFill>
              </a:rPr>
              <a:t> yang </a:t>
            </a:r>
            <a:r>
              <a:rPr lang="en-US" sz="2800" kern="0" dirty="0" err="1">
                <a:solidFill>
                  <a:prstClr val="black"/>
                </a:solidFill>
              </a:rPr>
              <a:t>dilakukan</a:t>
            </a:r>
            <a:r>
              <a:rPr lang="en-US" sz="2800" kern="0" dirty="0">
                <a:solidFill>
                  <a:prstClr val="black"/>
                </a:solidFill>
              </a:rPr>
              <a:t> </a:t>
            </a:r>
            <a:r>
              <a:rPr lang="en-US" sz="2800" kern="0" dirty="0" err="1">
                <a:solidFill>
                  <a:prstClr val="black"/>
                </a:solidFill>
              </a:rPr>
              <a:t>pada</a:t>
            </a:r>
            <a:r>
              <a:rPr lang="en-US" sz="2800" kern="0" dirty="0">
                <a:solidFill>
                  <a:prstClr val="black"/>
                </a:solidFill>
              </a:rPr>
              <a:t> </a:t>
            </a:r>
            <a:r>
              <a:rPr lang="en-US" sz="2800" kern="0" dirty="0" err="1">
                <a:solidFill>
                  <a:prstClr val="black"/>
                </a:solidFill>
              </a:rPr>
              <a:t>benda</a:t>
            </a:r>
            <a:r>
              <a:rPr lang="en-US" sz="2800" kern="0" dirty="0">
                <a:solidFill>
                  <a:prstClr val="black"/>
                </a:solidFill>
              </a:rPr>
              <a:t> </a:t>
            </a:r>
            <a:r>
              <a:rPr lang="en-US" sz="2800" kern="0" dirty="0" err="1">
                <a:solidFill>
                  <a:prstClr val="black"/>
                </a:solidFill>
              </a:rPr>
              <a:t>adalah</a:t>
            </a:r>
            <a:endParaRPr lang="en-US" sz="2800" kern="0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276477" y="3365501"/>
            <a:ext cx="847725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None/>
              <a:defRPr/>
            </a:pPr>
            <a:r>
              <a:rPr lang="en-US" sz="2800" kern="0" dirty="0" err="1">
                <a:solidFill>
                  <a:prstClr val="black"/>
                </a:solidFill>
              </a:rPr>
              <a:t>jika</a:t>
            </a:r>
            <a:endParaRPr lang="en-US" sz="2800" kern="0" dirty="0">
              <a:solidFill>
                <a:prstClr val="black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47665" y="3922247"/>
            <a:ext cx="1838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d-ID" sz="2800" dirty="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dengan,</a:t>
            </a:r>
            <a:endParaRPr lang="en-US" sz="2800" dirty="0">
              <a:solidFill>
                <a:prstClr val="black"/>
              </a:solidFill>
              <a:latin typeface="Verdana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12411" y="4422775"/>
            <a:ext cx="25216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 dirty="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F</a:t>
            </a:r>
            <a:r>
              <a:rPr lang="id-ID" sz="2800" dirty="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 = </a:t>
            </a:r>
            <a:r>
              <a:rPr lang="en-US" sz="2800" dirty="0" err="1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gaya</a:t>
            </a:r>
            <a:r>
              <a:rPr lang="en-US" sz="2800" dirty="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id-ID" sz="2800" dirty="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(</a:t>
            </a:r>
            <a:r>
              <a:rPr lang="en-US" sz="2800" dirty="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N</a:t>
            </a:r>
            <a:r>
              <a:rPr lang="id-ID" sz="2800" dirty="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)</a:t>
            </a:r>
            <a:endParaRPr lang="en-US" sz="2800" dirty="0">
              <a:solidFill>
                <a:prstClr val="black"/>
              </a:solidFill>
              <a:latin typeface="Verdana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00524" y="4851400"/>
            <a:ext cx="39757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s</a:t>
            </a:r>
            <a:r>
              <a:rPr lang="id-ID" sz="2800" i="1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 =</a:t>
            </a:r>
            <a:r>
              <a:rPr lang="id-ID" sz="28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US" sz="28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perpindahan </a:t>
            </a:r>
            <a:r>
              <a:rPr lang="id-ID" sz="28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(</a:t>
            </a:r>
            <a:r>
              <a:rPr lang="en-US" sz="28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m</a:t>
            </a:r>
            <a:r>
              <a:rPr lang="id-ID" sz="28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)</a:t>
            </a:r>
            <a:endParaRPr lang="en-US" sz="2800">
              <a:solidFill>
                <a:prstClr val="black"/>
              </a:solidFill>
              <a:latin typeface="Verdana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55779" y="5256213"/>
            <a:ext cx="43620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m = </a:t>
            </a:r>
            <a:r>
              <a:rPr lang="en-US" sz="2800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massa</a:t>
            </a:r>
            <a:r>
              <a:rPr lang="en-US" sz="2800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benda</a:t>
            </a:r>
            <a:r>
              <a:rPr lang="en-US" sz="2800" dirty="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(kg)</a:t>
            </a:r>
            <a:endParaRPr lang="id-ID" sz="2800" dirty="0">
              <a:solidFill>
                <a:prstClr val="black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000625" y="3365501"/>
            <a:ext cx="1204912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None/>
              <a:defRPr/>
            </a:pPr>
            <a:r>
              <a:rPr lang="en-US" sz="2800" kern="0" dirty="0" err="1">
                <a:solidFill>
                  <a:prstClr val="black"/>
                </a:solidFill>
              </a:rPr>
              <a:t>maka</a:t>
            </a:r>
            <a:endParaRPr lang="en-US" sz="2800" kern="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94716" y="5653088"/>
            <a:ext cx="55050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a</a:t>
            </a:r>
            <a:r>
              <a:rPr lang="id-ID" sz="2800" i="1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id-ID" sz="28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= </a:t>
            </a:r>
            <a:r>
              <a:rPr lang="en-US" sz="28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percepatan benda </a:t>
            </a:r>
            <a:r>
              <a:rPr lang="id-ID" sz="28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(</a:t>
            </a:r>
            <a:r>
              <a:rPr lang="en-US" sz="28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m/s</a:t>
            </a:r>
            <a:r>
              <a:rPr lang="en-US" sz="2800" baseline="300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2</a:t>
            </a:r>
            <a:r>
              <a:rPr lang="id-ID" sz="28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)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19112" y="3341691"/>
            <a:ext cx="1524000" cy="5762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i="1" dirty="0">
                <a:solidFill>
                  <a:prstClr val="black"/>
                </a:solidFill>
                <a:latin typeface="Comic Sans MS" pitchFamily="66" charset="0"/>
              </a:rPr>
              <a:t>W = F . 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109912" y="3365503"/>
            <a:ext cx="1524000" cy="5762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i="1" dirty="0">
                <a:solidFill>
                  <a:prstClr val="black"/>
                </a:solidFill>
                <a:latin typeface="Comic Sans MS" pitchFamily="66" charset="0"/>
              </a:rPr>
              <a:t>F= </a:t>
            </a:r>
            <a:r>
              <a:rPr lang="en-US" b="1" i="1" dirty="0" err="1">
                <a:solidFill>
                  <a:prstClr val="black"/>
                </a:solidFill>
                <a:latin typeface="Comic Sans MS" pitchFamily="66" charset="0"/>
              </a:rPr>
              <a:t>m.a</a:t>
            </a:r>
            <a:endParaRPr lang="en-US" b="1" i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175486" y="3365503"/>
            <a:ext cx="2116027" cy="5762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i="1" dirty="0">
                <a:solidFill>
                  <a:prstClr val="black"/>
                </a:solidFill>
                <a:latin typeface="Comic Sans MS" pitchFamily="66" charset="0"/>
              </a:rPr>
              <a:t>W = m . a . 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3599BC-2BB0-4003-A8F3-0B3847B75243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7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F28ED2-EB0C-444D-B786-9E1CBDF520E5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3568" y="288397"/>
            <a:ext cx="7128792" cy="750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>
                <a:solidFill>
                  <a:srgbClr val="1F497D"/>
                </a:solidFill>
              </a:rPr>
              <a:t>Menguasai Konsep Usaha/Daya dan Energi</a:t>
            </a:r>
            <a:endParaRPr lang="en-US" sz="3200" dirty="0">
              <a:solidFill>
                <a:srgbClr val="1F497D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95536" y="1134716"/>
            <a:ext cx="7848872" cy="4639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4F81BD"/>
              </a:buClr>
              <a:buFont typeface="Arial" pitchFamily="34" charset="0"/>
              <a:buNone/>
            </a:pPr>
            <a:r>
              <a:rPr lang="en-US" sz="28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Indikator</a:t>
            </a:r>
            <a:r>
              <a:rPr lang="en-US" sz="28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:</a:t>
            </a:r>
          </a:p>
          <a:p>
            <a:pPr algn="just">
              <a:buClr>
                <a:srgbClr val="4F81BD"/>
              </a:buClr>
            </a:pPr>
            <a:r>
              <a:rPr lang="fi-FI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Konsep usaha sebagai hasil kali gaya dan perpindahan dibuktikan melalui persamaan matematis</a:t>
            </a:r>
          </a:p>
          <a:p>
            <a:pPr algn="just">
              <a:buClr>
                <a:srgbClr val="4F81BD"/>
              </a:buClr>
            </a:pPr>
            <a:endParaRPr lang="fi-FI" sz="24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algn="just">
              <a:buClr>
                <a:srgbClr val="4F81BD"/>
              </a:buClr>
            </a:pPr>
            <a:r>
              <a:rPr lang="fi-FI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Usaha yang dilakukan sama dengan perubahan energi kinetik pada benda dihitung dengan menggunakan rumus.</a:t>
            </a:r>
          </a:p>
          <a:p>
            <a:pPr algn="just">
              <a:buClr>
                <a:srgbClr val="4F81BD"/>
              </a:buClr>
            </a:pPr>
            <a:endParaRPr lang="fi-FI" sz="24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algn="just">
              <a:buClr>
                <a:srgbClr val="4F81BD"/>
              </a:buClr>
            </a:pP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Energi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potensial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gravitasi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dan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energi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potensial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listrik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dibandingkan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secara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kuantitatif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.</a:t>
            </a:r>
          </a:p>
          <a:p>
            <a:pPr algn="just">
              <a:buClr>
                <a:srgbClr val="4F81BD"/>
              </a:buClr>
            </a:pPr>
            <a:endParaRPr lang="en-US" sz="2400" dirty="0">
              <a:solidFill>
                <a:prstClr val="black"/>
              </a:solidFill>
            </a:endParaRPr>
          </a:p>
          <a:p>
            <a:pPr algn="just">
              <a:buClr>
                <a:srgbClr val="4F81BD"/>
              </a:buClr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7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71479" y="610396"/>
            <a:ext cx="7958087" cy="142875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Aft>
                <a:spcPct val="0"/>
              </a:spcAft>
              <a:buFont typeface="Arial" pitchFamily="34" charset="0"/>
              <a:buNone/>
            </a:pPr>
            <a:r>
              <a:rPr lang="en-US" dirty="0" err="1">
                <a:solidFill>
                  <a:prstClr val="black"/>
                </a:solidFill>
              </a:rPr>
              <a:t>Jika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gaya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i="1" dirty="0">
                <a:solidFill>
                  <a:prstClr val="black"/>
                </a:solidFill>
              </a:rPr>
              <a:t>F </a:t>
            </a:r>
            <a:r>
              <a:rPr lang="en-US" dirty="0" err="1">
                <a:solidFill>
                  <a:prstClr val="black"/>
                </a:solidFill>
              </a:rPr>
              <a:t>bekerja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pada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benda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benda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tersebut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akan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bergerak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berubah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beraturan</a:t>
            </a:r>
            <a:r>
              <a:rPr lang="en-US" dirty="0">
                <a:solidFill>
                  <a:prstClr val="black"/>
                </a:solidFill>
              </a:rPr>
              <a:t> (GLBB), </a:t>
            </a:r>
            <a:r>
              <a:rPr lang="en-US" dirty="0" err="1">
                <a:solidFill>
                  <a:prstClr val="black"/>
                </a:solidFill>
              </a:rPr>
              <a:t>sehingga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berlaku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1" y="2836866"/>
            <a:ext cx="2476500" cy="5238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995741" y="2860679"/>
            <a:ext cx="10001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None/>
              <a:defRPr/>
            </a:pPr>
            <a:r>
              <a:rPr lang="en-US" sz="2800" kern="0" dirty="0" err="1">
                <a:solidFill>
                  <a:prstClr val="black"/>
                </a:solidFill>
              </a:rPr>
              <a:t>atau</a:t>
            </a:r>
            <a:endParaRPr lang="en-US" sz="2800" kern="0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4" y="2713039"/>
            <a:ext cx="2000251" cy="9525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5753" y="3790484"/>
            <a:ext cx="2701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d-ID" sz="2800" dirty="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dengan,</a:t>
            </a:r>
            <a:endParaRPr lang="en-US" sz="2800" dirty="0">
              <a:solidFill>
                <a:prstClr val="black"/>
              </a:solidFill>
              <a:latin typeface="Verdana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79271" y="4321176"/>
            <a:ext cx="63105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V</a:t>
            </a:r>
            <a:r>
              <a:rPr lang="en-US" sz="2800" i="1" baseline="-250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0</a:t>
            </a:r>
            <a:r>
              <a:rPr lang="id-ID" sz="28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 = </a:t>
            </a:r>
            <a:r>
              <a:rPr lang="en-US" sz="28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kecepatan awal benda </a:t>
            </a:r>
            <a:r>
              <a:rPr lang="id-ID" sz="28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(</a:t>
            </a:r>
            <a:r>
              <a:rPr lang="en-US" sz="28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m/s</a:t>
            </a:r>
            <a:r>
              <a:rPr lang="id-ID" sz="28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)</a:t>
            </a:r>
            <a:endParaRPr lang="en-US" sz="2800">
              <a:solidFill>
                <a:prstClr val="black"/>
              </a:solidFill>
              <a:latin typeface="Verdana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43980" y="4821237"/>
            <a:ext cx="63430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V</a:t>
            </a:r>
            <a:r>
              <a:rPr lang="en-US" sz="2800" i="1" baseline="-250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t</a:t>
            </a:r>
            <a:r>
              <a:rPr lang="id-ID" sz="28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 = </a:t>
            </a:r>
            <a:r>
              <a:rPr lang="en-US" sz="28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kecepatan akhir benda </a:t>
            </a:r>
            <a:r>
              <a:rPr lang="id-ID" sz="28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(</a:t>
            </a:r>
            <a:r>
              <a:rPr lang="en-US" sz="28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m/s</a:t>
            </a:r>
            <a:r>
              <a:rPr lang="id-ID" sz="28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)</a:t>
            </a:r>
            <a:endParaRPr lang="en-US" sz="2800">
              <a:solidFill>
                <a:prstClr val="black"/>
              </a:solidFill>
              <a:latin typeface="Verdana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75668" y="5249863"/>
            <a:ext cx="55050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a</a:t>
            </a:r>
            <a:r>
              <a:rPr lang="id-ID" sz="2800" i="1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id-ID" sz="28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= </a:t>
            </a:r>
            <a:r>
              <a:rPr lang="en-US" sz="28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percepatan benda </a:t>
            </a:r>
            <a:r>
              <a:rPr lang="id-ID" sz="28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(</a:t>
            </a:r>
            <a:r>
              <a:rPr lang="en-US" sz="28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m/s</a:t>
            </a:r>
            <a:r>
              <a:rPr lang="en-US" sz="2800" baseline="300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2</a:t>
            </a:r>
            <a:r>
              <a:rPr lang="id-ID" sz="28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)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92587" y="5749925"/>
            <a:ext cx="39757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s</a:t>
            </a:r>
            <a:r>
              <a:rPr lang="id-ID" sz="2800" i="1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 =</a:t>
            </a:r>
            <a:r>
              <a:rPr lang="id-ID" sz="28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US" sz="28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perpindahan </a:t>
            </a:r>
            <a:r>
              <a:rPr lang="id-ID" sz="28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(</a:t>
            </a:r>
            <a:r>
              <a:rPr lang="en-US" sz="28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m</a:t>
            </a:r>
            <a:r>
              <a:rPr lang="id-ID" sz="280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)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B86B91-09D3-454F-ADFD-1A54F1571BE9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6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 bwMode="auto">
          <a:xfrm>
            <a:off x="381000" y="1528765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None/>
              <a:defRPr/>
            </a:pPr>
            <a:r>
              <a:rPr lang="en-US" sz="2800" kern="0" dirty="0" err="1">
                <a:solidFill>
                  <a:prstClr val="black"/>
                </a:solidFill>
              </a:rPr>
              <a:t>Sehingga</a:t>
            </a:r>
            <a:r>
              <a:rPr lang="en-US" sz="2800" kern="0" dirty="0">
                <a:solidFill>
                  <a:prstClr val="black"/>
                </a:solidFill>
              </a:rPr>
              <a:t> </a:t>
            </a:r>
            <a:r>
              <a:rPr lang="en-US" sz="2800" kern="0" dirty="0" err="1">
                <a:solidFill>
                  <a:prstClr val="black"/>
                </a:solidFill>
              </a:rPr>
              <a:t>persamaan</a:t>
            </a:r>
            <a:r>
              <a:rPr lang="en-US" sz="2800" kern="0" dirty="0">
                <a:solidFill>
                  <a:prstClr val="black"/>
                </a:solidFill>
              </a:rPr>
              <a:t> </a:t>
            </a:r>
            <a:r>
              <a:rPr lang="en-US" sz="2800" kern="0" dirty="0" err="1">
                <a:solidFill>
                  <a:prstClr val="black"/>
                </a:solidFill>
              </a:rPr>
              <a:t>usaha</a:t>
            </a:r>
            <a:r>
              <a:rPr lang="en-US" sz="2800" kern="0" dirty="0">
                <a:solidFill>
                  <a:prstClr val="black"/>
                </a:solidFill>
              </a:rPr>
              <a:t> </a:t>
            </a:r>
            <a:r>
              <a:rPr lang="en-US" sz="2800" kern="0" dirty="0" err="1">
                <a:solidFill>
                  <a:prstClr val="black"/>
                </a:solidFill>
              </a:rPr>
              <a:t>pada</a:t>
            </a:r>
            <a:r>
              <a:rPr lang="en-US" sz="2800" kern="0" dirty="0">
                <a:solidFill>
                  <a:prstClr val="black"/>
                </a:solidFill>
              </a:rPr>
              <a:t> </a:t>
            </a:r>
            <a:r>
              <a:rPr lang="en-US" sz="2800" kern="0" dirty="0" err="1">
                <a:solidFill>
                  <a:prstClr val="black"/>
                </a:solidFill>
              </a:rPr>
              <a:t>benda</a:t>
            </a:r>
            <a:r>
              <a:rPr lang="en-US" sz="2800" kern="0" dirty="0">
                <a:solidFill>
                  <a:prstClr val="black"/>
                </a:solidFill>
              </a:rPr>
              <a:t> </a:t>
            </a:r>
            <a:r>
              <a:rPr lang="en-US" sz="2800" kern="0" dirty="0" err="1">
                <a:solidFill>
                  <a:prstClr val="black"/>
                </a:solidFill>
              </a:rPr>
              <a:t>menjadi</a:t>
            </a:r>
            <a:endParaRPr lang="en-US" sz="2800" kern="0" dirty="0">
              <a:solidFill>
                <a:prstClr val="black"/>
              </a:solidFill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687" y="2171702"/>
            <a:ext cx="3527567" cy="104775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3529013"/>
            <a:ext cx="3429000" cy="85725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" y="452914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None/>
              <a:defRPr/>
            </a:pPr>
            <a:r>
              <a:rPr lang="en-US" sz="2800" kern="0" dirty="0" err="1">
                <a:solidFill>
                  <a:prstClr val="black"/>
                </a:solidFill>
              </a:rPr>
              <a:t>Dengan</a:t>
            </a:r>
            <a:r>
              <a:rPr lang="en-US" sz="2800" kern="0" dirty="0">
                <a:solidFill>
                  <a:prstClr val="black"/>
                </a:solidFill>
              </a:rPr>
              <a:t> </a:t>
            </a:r>
            <a:r>
              <a:rPr lang="en-US" sz="2800" kern="0" dirty="0" err="1">
                <a:solidFill>
                  <a:prstClr val="black"/>
                </a:solidFill>
              </a:rPr>
              <a:t>demikian</a:t>
            </a:r>
            <a:r>
              <a:rPr lang="en-US" sz="2800" kern="0" dirty="0">
                <a:solidFill>
                  <a:prstClr val="black"/>
                </a:solidFill>
              </a:rPr>
              <a:t>, </a:t>
            </a:r>
            <a:r>
              <a:rPr lang="en-US" sz="2800" kern="0" dirty="0" err="1">
                <a:solidFill>
                  <a:prstClr val="black"/>
                </a:solidFill>
              </a:rPr>
              <a:t>didapat</a:t>
            </a:r>
            <a:r>
              <a:rPr lang="en-US" sz="2800" kern="0" dirty="0">
                <a:solidFill>
                  <a:prstClr val="black"/>
                </a:solidFill>
              </a:rPr>
              <a:t> </a:t>
            </a:r>
            <a:r>
              <a:rPr lang="en-US" sz="2800" kern="0" dirty="0" err="1">
                <a:solidFill>
                  <a:prstClr val="black"/>
                </a:solidFill>
              </a:rPr>
              <a:t>hubungan</a:t>
            </a:r>
            <a:r>
              <a:rPr lang="en-US" sz="2800" kern="0" dirty="0">
                <a:solidFill>
                  <a:prstClr val="black"/>
                </a:solidFill>
              </a:rPr>
              <a:t> </a:t>
            </a:r>
            <a:r>
              <a:rPr lang="en-US" sz="2800" kern="0" dirty="0" err="1">
                <a:solidFill>
                  <a:prstClr val="black"/>
                </a:solidFill>
              </a:rPr>
              <a:t>usaha</a:t>
            </a:r>
            <a:r>
              <a:rPr lang="en-US" sz="2800" kern="0" dirty="0">
                <a:solidFill>
                  <a:prstClr val="black"/>
                </a:solidFill>
              </a:rPr>
              <a:t> </a:t>
            </a:r>
            <a:r>
              <a:rPr lang="en-US" sz="2800" kern="0" dirty="0" err="1">
                <a:solidFill>
                  <a:prstClr val="black"/>
                </a:solidFill>
              </a:rPr>
              <a:t>dan</a:t>
            </a:r>
            <a:r>
              <a:rPr lang="en-US" sz="2800" kern="0" dirty="0">
                <a:solidFill>
                  <a:prstClr val="black"/>
                </a:solidFill>
              </a:rPr>
              <a:t> </a:t>
            </a:r>
            <a:r>
              <a:rPr lang="en-US" sz="2800" kern="0" dirty="0" err="1">
                <a:solidFill>
                  <a:prstClr val="black"/>
                </a:solidFill>
              </a:rPr>
              <a:t>energi</a:t>
            </a:r>
            <a:r>
              <a:rPr lang="en-US" sz="2800" kern="0" dirty="0">
                <a:solidFill>
                  <a:prstClr val="black"/>
                </a:solidFill>
              </a:rPr>
              <a:t> </a:t>
            </a:r>
            <a:r>
              <a:rPr lang="en-US" sz="2800" kern="0" dirty="0" err="1">
                <a:solidFill>
                  <a:prstClr val="black"/>
                </a:solidFill>
              </a:rPr>
              <a:t>kinetik</a:t>
            </a:r>
            <a:r>
              <a:rPr lang="en-US" sz="2800" kern="0" dirty="0">
                <a:solidFill>
                  <a:prstClr val="black"/>
                </a:solidFill>
              </a:rPr>
              <a:t>, </a:t>
            </a:r>
            <a:r>
              <a:rPr lang="en-US" sz="2800" kern="0" dirty="0" err="1">
                <a:solidFill>
                  <a:prstClr val="black"/>
                </a:solidFill>
              </a:rPr>
              <a:t>yaitu</a:t>
            </a:r>
            <a:endParaRPr lang="en-US" sz="2800" kern="0" dirty="0">
              <a:solidFill>
                <a:prstClr val="black"/>
              </a:solidFill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9" y="5672140"/>
            <a:ext cx="2333625" cy="5000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F11F02-1C6C-493B-B3D1-AC7491D0AAB9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9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961A7D-56FB-4102-A274-6694997E5DF7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3528" y="633637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4F81BD"/>
                </a:solidFill>
                <a:latin typeface="Arial" charset="0"/>
                <a:cs typeface="Arial" charset="0"/>
              </a:rPr>
              <a:t>Contoh</a:t>
            </a:r>
            <a:r>
              <a:rPr lang="en-US" sz="2800" dirty="0">
                <a:solidFill>
                  <a:srgbClr val="4F81BD"/>
                </a:solidFill>
                <a:latin typeface="Arial" charset="0"/>
                <a:cs typeface="Arial" charset="0"/>
              </a:rPr>
              <a:t>  </a:t>
            </a:r>
            <a:r>
              <a:rPr lang="en-US" sz="2800" dirty="0" err="1">
                <a:solidFill>
                  <a:srgbClr val="4F81BD"/>
                </a:solidFill>
                <a:latin typeface="Arial" charset="0"/>
                <a:cs typeface="Arial" charset="0"/>
              </a:rPr>
              <a:t>Soal</a:t>
            </a:r>
            <a:r>
              <a:rPr lang="en-US" sz="2800" dirty="0">
                <a:solidFill>
                  <a:srgbClr val="4F81BD"/>
                </a:solidFill>
                <a:latin typeface="Arial" charset="0"/>
                <a:cs typeface="Arial" charset="0"/>
              </a:rPr>
              <a:t>  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Tentukan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besar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usaha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yang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dilakukan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oleh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mesin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terhadap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sebuah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mobil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bermassa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1 ton yang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mula-mula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diam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sehingga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bergerak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dengan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kecepatan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5 m/s.</a:t>
            </a:r>
            <a:b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</a:br>
            <a:endParaRPr lang="en-US" sz="2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4" y="2384489"/>
            <a:ext cx="665817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Pembahasan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Deketahui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:</a:t>
            </a:r>
          </a:p>
          <a:p>
            <a:pPr lvl="4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>
                <a:solidFill>
                  <a:prstClr val="black"/>
                </a:solidFill>
                <a:latin typeface="Arial" charset="0"/>
                <a:cs typeface="Arial" charset="0"/>
              </a:rPr>
              <a:t>V</a:t>
            </a:r>
            <a:r>
              <a:rPr lang="en-US" sz="2000" kern="0" baseline="-25000" dirty="0">
                <a:solidFill>
                  <a:prstClr val="black"/>
                </a:solidFill>
                <a:latin typeface="Arial" charset="0"/>
                <a:cs typeface="Arial" charset="0"/>
              </a:rPr>
              <a:t>0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 = 0</a:t>
            </a:r>
          </a:p>
          <a:p>
            <a:pPr lvl="4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err="1">
                <a:solidFill>
                  <a:prstClr val="black"/>
                </a:solidFill>
                <a:latin typeface="Arial" charset="0"/>
                <a:cs typeface="Arial" charset="0"/>
              </a:rPr>
              <a:t>V</a:t>
            </a:r>
            <a:r>
              <a:rPr lang="en-US" sz="2000" kern="0" baseline="-25000" dirty="0" err="1">
                <a:solidFill>
                  <a:prstClr val="black"/>
                </a:solidFill>
                <a:latin typeface="Arial" charset="0"/>
                <a:cs typeface="Arial" charset="0"/>
              </a:rPr>
              <a:t>t</a:t>
            </a:r>
            <a:r>
              <a:rPr lang="en-US" sz="2000" kern="0" baseline="-25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= 5  m/s</a:t>
            </a:r>
          </a:p>
          <a:p>
            <a:pPr lvl="4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m    =  1.000  kg</a:t>
            </a:r>
          </a:p>
          <a:p>
            <a:pPr lvl="4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 W   = ……..?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Jawab</a:t>
            </a:r>
            <a:endParaRPr lang="en-US" sz="20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lvl="4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W = ½  (1000) (25 – 0)</a:t>
            </a:r>
          </a:p>
          <a:p>
            <a:pPr lvl="4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W  =12.500 joule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648" y="4365105"/>
            <a:ext cx="2523856" cy="630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581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Contoh soal: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14315" y="2519364"/>
            <a:ext cx="2328863" cy="552451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b="0" smtClean="0"/>
              <a:t>Diketahui:</a:t>
            </a:r>
          </a:p>
          <a:p>
            <a:pPr>
              <a:buFont typeface="Wingdings" panose="05000000000000000000" pitchFamily="2" charset="2"/>
              <a:buNone/>
            </a:pPr>
            <a:endParaRPr lang="en-US" b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125265" y="1314451"/>
            <a:ext cx="6387395" cy="106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None/>
              <a:defRPr/>
            </a:pPr>
            <a:r>
              <a:rPr lang="en-US" sz="2000" kern="0" dirty="0" err="1">
                <a:solidFill>
                  <a:prstClr val="black"/>
                </a:solidFill>
              </a:rPr>
              <a:t>Berapa</a:t>
            </a:r>
            <a:r>
              <a:rPr lang="en-US" sz="2000" kern="0" dirty="0">
                <a:solidFill>
                  <a:prstClr val="black"/>
                </a:solidFill>
              </a:rPr>
              <a:t> </a:t>
            </a:r>
            <a:r>
              <a:rPr lang="en-US" sz="2000" kern="0" dirty="0" err="1">
                <a:solidFill>
                  <a:prstClr val="black"/>
                </a:solidFill>
              </a:rPr>
              <a:t>usaha</a:t>
            </a:r>
            <a:r>
              <a:rPr lang="en-US" sz="2000" kern="0" dirty="0">
                <a:solidFill>
                  <a:prstClr val="black"/>
                </a:solidFill>
              </a:rPr>
              <a:t> yang </a:t>
            </a:r>
            <a:r>
              <a:rPr lang="en-US" sz="2000" kern="0" dirty="0" err="1">
                <a:solidFill>
                  <a:prstClr val="black"/>
                </a:solidFill>
              </a:rPr>
              <a:t>diperlukan</a:t>
            </a:r>
            <a:r>
              <a:rPr lang="en-US" sz="2000" kern="0" dirty="0">
                <a:solidFill>
                  <a:prstClr val="black"/>
                </a:solidFill>
              </a:rPr>
              <a:t> </a:t>
            </a:r>
            <a:r>
              <a:rPr lang="en-US" sz="2000" kern="0" dirty="0" err="1">
                <a:solidFill>
                  <a:prstClr val="black"/>
                </a:solidFill>
              </a:rPr>
              <a:t>seorang</a:t>
            </a:r>
            <a:r>
              <a:rPr lang="en-US" sz="2000" kern="0" dirty="0">
                <a:solidFill>
                  <a:prstClr val="black"/>
                </a:solidFill>
              </a:rPr>
              <a:t> </a:t>
            </a:r>
            <a:r>
              <a:rPr lang="en-US" sz="2000" kern="0" dirty="0" err="1">
                <a:solidFill>
                  <a:prstClr val="black"/>
                </a:solidFill>
              </a:rPr>
              <a:t>pelari</a:t>
            </a:r>
            <a:r>
              <a:rPr lang="en-US" sz="2000" kern="0" dirty="0">
                <a:solidFill>
                  <a:prstClr val="black"/>
                </a:solidFill>
              </a:rPr>
              <a:t> </a:t>
            </a:r>
            <a:r>
              <a:rPr lang="en-US" sz="2000" kern="0" dirty="0" err="1">
                <a:solidFill>
                  <a:prstClr val="black"/>
                </a:solidFill>
              </a:rPr>
              <a:t>cepat</a:t>
            </a:r>
            <a:r>
              <a:rPr lang="en-US" sz="2000" kern="0" dirty="0">
                <a:solidFill>
                  <a:prstClr val="black"/>
                </a:solidFill>
              </a:rPr>
              <a:t>  </a:t>
            </a:r>
            <a:r>
              <a:rPr lang="en-US" sz="2000" kern="0" dirty="0" err="1">
                <a:solidFill>
                  <a:prstClr val="black"/>
                </a:solidFill>
              </a:rPr>
              <a:t>dengan</a:t>
            </a:r>
            <a:r>
              <a:rPr lang="en-US" sz="2000" kern="0" dirty="0">
                <a:solidFill>
                  <a:prstClr val="black"/>
                </a:solidFill>
              </a:rPr>
              <a:t> </a:t>
            </a:r>
            <a:r>
              <a:rPr lang="en-US" sz="2000" kern="0" dirty="0" err="1">
                <a:solidFill>
                  <a:prstClr val="black"/>
                </a:solidFill>
              </a:rPr>
              <a:t>massa</a:t>
            </a:r>
            <a:r>
              <a:rPr lang="en-US" sz="2000" kern="0" dirty="0">
                <a:solidFill>
                  <a:prstClr val="black"/>
                </a:solidFill>
              </a:rPr>
              <a:t> 74 kg </a:t>
            </a:r>
            <a:r>
              <a:rPr lang="en-US" sz="2000" kern="0" dirty="0" err="1">
                <a:solidFill>
                  <a:prstClr val="black"/>
                </a:solidFill>
              </a:rPr>
              <a:t>untuk</a:t>
            </a:r>
            <a:r>
              <a:rPr lang="en-US" sz="2000" kern="0" dirty="0">
                <a:solidFill>
                  <a:prstClr val="black"/>
                </a:solidFill>
              </a:rPr>
              <a:t> </a:t>
            </a:r>
            <a:r>
              <a:rPr lang="en-US" sz="2000" kern="0" dirty="0" err="1">
                <a:solidFill>
                  <a:prstClr val="black"/>
                </a:solidFill>
              </a:rPr>
              <a:t>mencapai</a:t>
            </a:r>
            <a:r>
              <a:rPr lang="en-US" sz="2000" kern="0" dirty="0">
                <a:solidFill>
                  <a:prstClr val="black"/>
                </a:solidFill>
              </a:rPr>
              <a:t> </a:t>
            </a:r>
            <a:r>
              <a:rPr lang="en-US" sz="2000" kern="0" dirty="0" err="1">
                <a:solidFill>
                  <a:prstClr val="black"/>
                </a:solidFill>
              </a:rPr>
              <a:t>kecepatan</a:t>
            </a:r>
            <a:r>
              <a:rPr lang="en-US" sz="2000" kern="0" dirty="0">
                <a:solidFill>
                  <a:prstClr val="black"/>
                </a:solidFill>
              </a:rPr>
              <a:t> 2,2 m/s </a:t>
            </a:r>
            <a:r>
              <a:rPr lang="en-US" sz="2000" kern="0" dirty="0" err="1">
                <a:solidFill>
                  <a:prstClr val="black"/>
                </a:solidFill>
              </a:rPr>
              <a:t>dari</a:t>
            </a:r>
            <a:r>
              <a:rPr lang="en-US" sz="2000" kern="0" dirty="0">
                <a:solidFill>
                  <a:prstClr val="black"/>
                </a:solidFill>
              </a:rPr>
              <a:t> </a:t>
            </a:r>
            <a:r>
              <a:rPr lang="en-US" sz="2000" kern="0" dirty="0" err="1">
                <a:solidFill>
                  <a:prstClr val="black"/>
                </a:solidFill>
              </a:rPr>
              <a:t>keadaan</a:t>
            </a:r>
            <a:r>
              <a:rPr lang="en-US" sz="2000" kern="0" dirty="0">
                <a:solidFill>
                  <a:prstClr val="black"/>
                </a:solidFill>
              </a:rPr>
              <a:t> </a:t>
            </a:r>
            <a:r>
              <a:rPr lang="en-US" sz="2000" kern="0" dirty="0" err="1">
                <a:solidFill>
                  <a:prstClr val="black"/>
                </a:solidFill>
              </a:rPr>
              <a:t>diam</a:t>
            </a:r>
            <a:r>
              <a:rPr lang="en-US" sz="2000" kern="0" dirty="0">
                <a:solidFill>
                  <a:prstClr val="black"/>
                </a:solidFill>
              </a:rPr>
              <a:t>?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None/>
              <a:defRPr/>
            </a:pPr>
            <a:endParaRPr lang="en-US" sz="2000" kern="0" dirty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435228" y="2500314"/>
            <a:ext cx="1108075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2800" kern="0" dirty="0">
                <a:solidFill>
                  <a:prstClr val="black"/>
                </a:solidFill>
              </a:rPr>
              <a:t>m =</a:t>
            </a:r>
          </a:p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2800" kern="0" dirty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328988" y="2519364"/>
            <a:ext cx="1357312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2800" kern="0" dirty="0">
                <a:solidFill>
                  <a:prstClr val="black"/>
                </a:solidFill>
              </a:rPr>
              <a:t>74 kg</a:t>
            </a:r>
          </a:p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2800" kern="0" dirty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457450" y="3000376"/>
            <a:ext cx="1328739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2800" kern="0" dirty="0" err="1">
                <a:solidFill>
                  <a:prstClr val="black"/>
                </a:solidFill>
              </a:rPr>
              <a:t>V</a:t>
            </a:r>
            <a:r>
              <a:rPr lang="en-US" sz="2800" kern="0" baseline="-25000" dirty="0" err="1">
                <a:solidFill>
                  <a:prstClr val="black"/>
                </a:solidFill>
              </a:rPr>
              <a:t>t</a:t>
            </a:r>
            <a:r>
              <a:rPr lang="en-US" sz="2800" kern="0" dirty="0">
                <a:solidFill>
                  <a:prstClr val="black"/>
                </a:solidFill>
              </a:rPr>
              <a:t> =</a:t>
            </a:r>
          </a:p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2800" kern="0" dirty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328990" y="2997201"/>
            <a:ext cx="1885951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2800" kern="0" dirty="0">
                <a:solidFill>
                  <a:prstClr val="black"/>
                </a:solidFill>
              </a:rPr>
              <a:t>2,2 m/s</a:t>
            </a:r>
          </a:p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2800" kern="0" dirty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46067" y="3929064"/>
            <a:ext cx="1868487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2800" kern="0" dirty="0" err="1">
                <a:solidFill>
                  <a:prstClr val="black"/>
                </a:solidFill>
              </a:rPr>
              <a:t>Ditanya</a:t>
            </a:r>
            <a:r>
              <a:rPr lang="en-US" sz="2800" kern="0" dirty="0">
                <a:solidFill>
                  <a:prstClr val="black"/>
                </a:solidFill>
              </a:rPr>
              <a:t>:</a:t>
            </a:r>
          </a:p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2800" kern="0" dirty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57175" y="4500564"/>
            <a:ext cx="1714500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2800" kern="0" dirty="0" err="1">
                <a:solidFill>
                  <a:prstClr val="black"/>
                </a:solidFill>
              </a:rPr>
              <a:t>Jawab</a:t>
            </a:r>
            <a:r>
              <a:rPr lang="en-US" sz="2800" kern="0" dirty="0">
                <a:solidFill>
                  <a:prstClr val="black"/>
                </a:solidFill>
              </a:rPr>
              <a:t>:</a:t>
            </a:r>
          </a:p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2800" kern="0" dirty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243267" y="3448050"/>
            <a:ext cx="942975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2800" kern="0" dirty="0">
                <a:solidFill>
                  <a:prstClr val="black"/>
                </a:solidFill>
              </a:rPr>
              <a:t> 0</a:t>
            </a:r>
          </a:p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2800" kern="0" dirty="0">
              <a:solidFill>
                <a:prstClr val="black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2100266" y="3929064"/>
            <a:ext cx="1800225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2800" kern="0" dirty="0">
                <a:solidFill>
                  <a:prstClr val="black"/>
                </a:solidFill>
              </a:rPr>
              <a:t>W = …? </a:t>
            </a:r>
          </a:p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2800" kern="0" dirty="0">
              <a:solidFill>
                <a:prstClr val="black"/>
              </a:solidFill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2449517" y="3429001"/>
            <a:ext cx="1328737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2800" kern="0" dirty="0">
                <a:solidFill>
                  <a:prstClr val="black"/>
                </a:solidFill>
              </a:rPr>
              <a:t>V</a:t>
            </a:r>
            <a:r>
              <a:rPr lang="en-US" sz="2800" kern="0" baseline="-25000" dirty="0">
                <a:solidFill>
                  <a:prstClr val="black"/>
                </a:solidFill>
              </a:rPr>
              <a:t>0</a:t>
            </a:r>
            <a:r>
              <a:rPr lang="en-US" sz="2800" kern="0" dirty="0">
                <a:solidFill>
                  <a:prstClr val="black"/>
                </a:solidFill>
              </a:rPr>
              <a:t> =</a:t>
            </a:r>
          </a:p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2800" kern="0" dirty="0">
              <a:solidFill>
                <a:prstClr val="black"/>
              </a:solidFill>
            </a:endParaRPr>
          </a:p>
        </p:txBody>
      </p:sp>
      <p:sp>
        <p:nvSpPr>
          <p:cNvPr id="28686" name="Rectangle 2"/>
          <p:cNvSpPr>
            <a:spLocks noChangeArrowheads="1"/>
          </p:cNvSpPr>
          <p:nvPr/>
        </p:nvSpPr>
        <p:spPr bwMode="auto">
          <a:xfrm>
            <a:off x="-289" y="277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4357689"/>
            <a:ext cx="3429000" cy="85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8" name="Rectangle 3"/>
          <p:cNvSpPr>
            <a:spLocks noChangeArrowheads="1"/>
          </p:cNvSpPr>
          <p:nvPr/>
        </p:nvSpPr>
        <p:spPr bwMode="auto">
          <a:xfrm>
            <a:off x="180686" y="800378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charset="0"/>
            </a:endParaRPr>
          </a:p>
        </p:txBody>
      </p:sp>
      <p:sp>
        <p:nvSpPr>
          <p:cNvPr id="28689" name="Rectangle 5"/>
          <p:cNvSpPr>
            <a:spLocks noChangeArrowheads="1"/>
          </p:cNvSpPr>
          <p:nvPr/>
        </p:nvSpPr>
        <p:spPr bwMode="auto">
          <a:xfrm>
            <a:off x="4479636" y="43935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8690" name="Rectangle 6"/>
          <p:cNvSpPr>
            <a:spLocks noChangeArrowheads="1"/>
          </p:cNvSpPr>
          <p:nvPr/>
        </p:nvSpPr>
        <p:spPr bwMode="auto">
          <a:xfrm>
            <a:off x="4660611" y="615435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charset="0"/>
            </a:endParaRPr>
          </a:p>
        </p:txBody>
      </p:sp>
      <p:sp>
        <p:nvSpPr>
          <p:cNvPr id="28691" name="Rectangle 8"/>
          <p:cNvSpPr>
            <a:spLocks noChangeArrowheads="1"/>
          </p:cNvSpPr>
          <p:nvPr/>
        </p:nvSpPr>
        <p:spPr bwMode="auto">
          <a:xfrm>
            <a:off x="4479636" y="43935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6" y="5286376"/>
            <a:ext cx="4929187" cy="85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93" name="Rectangle 9"/>
          <p:cNvSpPr>
            <a:spLocks noChangeArrowheads="1"/>
          </p:cNvSpPr>
          <p:nvPr/>
        </p:nvSpPr>
        <p:spPr bwMode="auto">
          <a:xfrm>
            <a:off x="4660611" y="615435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5DD4AB-35E3-45FE-8F80-2796347AAA2C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7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2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Latihan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69217"/>
            <a:ext cx="7620000" cy="33575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b="0" dirty="0" err="1" smtClean="0">
                <a:latin typeface="Arial Rounded MT Bold" panose="020F0704030504030204" pitchFamily="34" charset="0"/>
              </a:rPr>
              <a:t>Sebuah</a:t>
            </a:r>
            <a:r>
              <a:rPr lang="en-US" b="0" dirty="0" smtClean="0">
                <a:latin typeface="Arial Rounded MT Bold" panose="020F0704030504030204" pitchFamily="34" charset="0"/>
              </a:rPr>
              <a:t> </a:t>
            </a:r>
            <a:r>
              <a:rPr lang="en-US" b="0" dirty="0" err="1" smtClean="0">
                <a:latin typeface="Arial Rounded MT Bold" panose="020F0704030504030204" pitchFamily="34" charset="0"/>
              </a:rPr>
              <a:t>truk</a:t>
            </a:r>
            <a:r>
              <a:rPr lang="en-US" b="0" dirty="0" smtClean="0">
                <a:latin typeface="Arial Rounded MT Bold" panose="020F0704030504030204" pitchFamily="34" charset="0"/>
              </a:rPr>
              <a:t> </a:t>
            </a:r>
            <a:r>
              <a:rPr lang="en-US" b="0" dirty="0" err="1" smtClean="0">
                <a:latin typeface="Arial Rounded MT Bold" panose="020F0704030504030204" pitchFamily="34" charset="0"/>
              </a:rPr>
              <a:t>bergerak</a:t>
            </a:r>
            <a:r>
              <a:rPr lang="en-US" b="0" dirty="0" smtClean="0">
                <a:latin typeface="Arial Rounded MT Bold" panose="020F0704030504030204" pitchFamily="34" charset="0"/>
              </a:rPr>
              <a:t> </a:t>
            </a:r>
            <a:r>
              <a:rPr lang="en-US" b="0" dirty="0" err="1" smtClean="0">
                <a:latin typeface="Arial Rounded MT Bold" panose="020F0704030504030204" pitchFamily="34" charset="0"/>
              </a:rPr>
              <a:t>dengan</a:t>
            </a:r>
            <a:r>
              <a:rPr lang="en-US" b="0" dirty="0" smtClean="0">
                <a:latin typeface="Arial Rounded MT Bold" panose="020F0704030504030204" pitchFamily="34" charset="0"/>
              </a:rPr>
              <a:t> </a:t>
            </a:r>
            <a:r>
              <a:rPr lang="en-US" b="0" dirty="0" err="1" smtClean="0">
                <a:latin typeface="Arial Rounded MT Bold" panose="020F0704030504030204" pitchFamily="34" charset="0"/>
              </a:rPr>
              <a:t>kecepatan</a:t>
            </a:r>
            <a:r>
              <a:rPr lang="en-US" b="0" dirty="0" smtClean="0">
                <a:latin typeface="Arial Rounded MT Bold" panose="020F0704030504030204" pitchFamily="34" charset="0"/>
              </a:rPr>
              <a:t> 30 m/s </a:t>
            </a:r>
            <a:r>
              <a:rPr lang="en-US" b="0" dirty="0" err="1" smtClean="0">
                <a:latin typeface="Arial Rounded MT Bold" panose="020F0704030504030204" pitchFamily="34" charset="0"/>
              </a:rPr>
              <a:t>dan</a:t>
            </a:r>
            <a:r>
              <a:rPr lang="en-US" b="0" dirty="0" smtClean="0">
                <a:latin typeface="Arial Rounded MT Bold" panose="020F0704030504030204" pitchFamily="34" charset="0"/>
              </a:rPr>
              <a:t> </a:t>
            </a:r>
            <a:r>
              <a:rPr lang="en-US" b="0" dirty="0" err="1" smtClean="0">
                <a:latin typeface="Arial Rounded MT Bold" panose="020F0704030504030204" pitchFamily="34" charset="0"/>
              </a:rPr>
              <a:t>memiliki</a:t>
            </a:r>
            <a:r>
              <a:rPr lang="en-US" b="0" dirty="0" smtClean="0">
                <a:latin typeface="Arial Rounded MT Bold" panose="020F0704030504030204" pitchFamily="34" charset="0"/>
              </a:rPr>
              <a:t> </a:t>
            </a:r>
            <a:r>
              <a:rPr lang="en-US" b="0" dirty="0" err="1" smtClean="0">
                <a:latin typeface="Arial Rounded MT Bold" panose="020F0704030504030204" pitchFamily="34" charset="0"/>
              </a:rPr>
              <a:t>energi</a:t>
            </a:r>
            <a:r>
              <a:rPr lang="en-US" b="0" dirty="0" smtClean="0">
                <a:latin typeface="Arial Rounded MT Bold" panose="020F0704030504030204" pitchFamily="34" charset="0"/>
              </a:rPr>
              <a:t> </a:t>
            </a:r>
            <a:r>
              <a:rPr lang="en-US" b="0" dirty="0" err="1" smtClean="0">
                <a:latin typeface="Arial Rounded MT Bold" panose="020F0704030504030204" pitchFamily="34" charset="0"/>
              </a:rPr>
              <a:t>kinetik</a:t>
            </a:r>
            <a:r>
              <a:rPr lang="en-US" b="0" dirty="0" smtClean="0">
                <a:latin typeface="Arial Rounded MT Bold" panose="020F0704030504030204" pitchFamily="34" charset="0"/>
              </a:rPr>
              <a:t> 18.10</a:t>
            </a:r>
            <a:r>
              <a:rPr lang="en-US" b="0" baseline="30000" dirty="0" smtClean="0">
                <a:latin typeface="Arial Rounded MT Bold" panose="020F0704030504030204" pitchFamily="34" charset="0"/>
              </a:rPr>
              <a:t>5</a:t>
            </a:r>
            <a:r>
              <a:rPr lang="en-US" b="0" dirty="0" smtClean="0">
                <a:latin typeface="Arial Rounded MT Bold" panose="020F0704030504030204" pitchFamily="34" charset="0"/>
              </a:rPr>
              <a:t> Joule. </a:t>
            </a:r>
            <a:r>
              <a:rPr lang="en-US" b="0" dirty="0" err="1" smtClean="0">
                <a:latin typeface="Arial Rounded MT Bold" panose="020F0704030504030204" pitchFamily="34" charset="0"/>
              </a:rPr>
              <a:t>Tentukan</a:t>
            </a:r>
            <a:r>
              <a:rPr lang="en-US" b="0" dirty="0" smtClean="0">
                <a:latin typeface="Arial Rounded MT Bold" panose="020F0704030504030204" pitchFamily="34" charset="0"/>
              </a:rPr>
              <a:t> :</a:t>
            </a:r>
          </a:p>
          <a:p>
            <a:pPr marL="539737" indent="-539737">
              <a:buNone/>
              <a:defRPr/>
            </a:pPr>
            <a:r>
              <a:rPr lang="en-US" b="0" dirty="0" smtClean="0">
                <a:latin typeface="Arial Rounded MT Bold" panose="020F0704030504030204" pitchFamily="34" charset="0"/>
              </a:rPr>
              <a:t>a.	</a:t>
            </a:r>
            <a:r>
              <a:rPr lang="en-US" b="0" dirty="0" err="1" smtClean="0">
                <a:latin typeface="Arial Rounded MT Bold" panose="020F0704030504030204" pitchFamily="34" charset="0"/>
              </a:rPr>
              <a:t>massa</a:t>
            </a:r>
            <a:r>
              <a:rPr lang="en-US" b="0" dirty="0" smtClean="0">
                <a:latin typeface="Arial Rounded MT Bold" panose="020F0704030504030204" pitchFamily="34" charset="0"/>
              </a:rPr>
              <a:t> </a:t>
            </a:r>
            <a:r>
              <a:rPr lang="en-US" b="0" dirty="0" err="1" smtClean="0">
                <a:latin typeface="Arial Rounded MT Bold" panose="020F0704030504030204" pitchFamily="34" charset="0"/>
              </a:rPr>
              <a:t>truk</a:t>
            </a:r>
            <a:endParaRPr lang="en-US" b="0" dirty="0" smtClean="0">
              <a:latin typeface="Arial Rounded MT Bold" panose="020F0704030504030204" pitchFamily="34" charset="0"/>
            </a:endParaRPr>
          </a:p>
          <a:p>
            <a:pPr marL="539737" indent="-539737">
              <a:buNone/>
              <a:defRPr/>
            </a:pPr>
            <a:r>
              <a:rPr lang="en-US" b="0" dirty="0" smtClean="0">
                <a:latin typeface="Arial Rounded MT Bold" panose="020F0704030504030204" pitchFamily="34" charset="0"/>
              </a:rPr>
              <a:t>b. </a:t>
            </a:r>
            <a:r>
              <a:rPr lang="en-US" b="0" dirty="0" err="1" smtClean="0">
                <a:latin typeface="Arial Rounded MT Bold" panose="020F0704030504030204" pitchFamily="34" charset="0"/>
              </a:rPr>
              <a:t>jika</a:t>
            </a:r>
            <a:r>
              <a:rPr lang="en-US" b="0" dirty="0" smtClean="0">
                <a:latin typeface="Arial Rounded MT Bold" panose="020F0704030504030204" pitchFamily="34" charset="0"/>
              </a:rPr>
              <a:t> </a:t>
            </a:r>
            <a:r>
              <a:rPr lang="en-US" b="0" dirty="0" err="1" smtClean="0">
                <a:latin typeface="Arial Rounded MT Bold" panose="020F0704030504030204" pitchFamily="34" charset="0"/>
              </a:rPr>
              <a:t>kecepatannya</a:t>
            </a:r>
            <a:r>
              <a:rPr lang="en-US" b="0" dirty="0" smtClean="0">
                <a:latin typeface="Arial Rounded MT Bold" panose="020F0704030504030204" pitchFamily="34" charset="0"/>
              </a:rPr>
              <a:t> </a:t>
            </a:r>
            <a:r>
              <a:rPr lang="en-US" b="0" dirty="0" err="1" smtClean="0">
                <a:latin typeface="Arial Rounded MT Bold" panose="020F0704030504030204" pitchFamily="34" charset="0"/>
              </a:rPr>
              <a:t>diubah</a:t>
            </a:r>
            <a:r>
              <a:rPr lang="en-US" b="0" dirty="0" smtClean="0">
                <a:latin typeface="Arial Rounded MT Bold" panose="020F0704030504030204" pitchFamily="34" charset="0"/>
              </a:rPr>
              <a:t> </a:t>
            </a:r>
            <a:r>
              <a:rPr lang="en-US" b="0" dirty="0" err="1" smtClean="0">
                <a:latin typeface="Arial Rounded MT Bold" panose="020F0704030504030204" pitchFamily="34" charset="0"/>
              </a:rPr>
              <a:t>menjadi</a:t>
            </a:r>
            <a:r>
              <a:rPr lang="en-US" b="0" dirty="0" smtClean="0">
                <a:latin typeface="Arial Rounded MT Bold" panose="020F0704030504030204" pitchFamily="34" charset="0"/>
              </a:rPr>
              <a:t> </a:t>
            </a:r>
            <a:r>
              <a:rPr lang="en-US" b="0" dirty="0" err="1" smtClean="0">
                <a:latin typeface="Arial Rounded MT Bold" panose="020F0704030504030204" pitchFamily="34" charset="0"/>
              </a:rPr>
              <a:t>dua</a:t>
            </a:r>
            <a:r>
              <a:rPr lang="en-US" b="0" dirty="0" smtClean="0">
                <a:latin typeface="Arial Rounded MT Bold" panose="020F0704030504030204" pitchFamily="34" charset="0"/>
              </a:rPr>
              <a:t> </a:t>
            </a:r>
            <a:r>
              <a:rPr lang="en-US" b="0" dirty="0" err="1" smtClean="0">
                <a:latin typeface="Arial Rounded MT Bold" panose="020F0704030504030204" pitchFamily="34" charset="0"/>
              </a:rPr>
              <a:t>kalinya</a:t>
            </a:r>
            <a:r>
              <a:rPr lang="en-US" b="0" dirty="0" smtClean="0">
                <a:latin typeface="Arial Rounded MT Bold" panose="020F0704030504030204" pitchFamily="34" charset="0"/>
              </a:rPr>
              <a:t>, </a:t>
            </a:r>
            <a:r>
              <a:rPr lang="en-US" b="0" dirty="0" err="1" smtClean="0">
                <a:latin typeface="Arial Rounded MT Bold" panose="020F0704030504030204" pitchFamily="34" charset="0"/>
              </a:rPr>
              <a:t>menjadi</a:t>
            </a:r>
            <a:r>
              <a:rPr lang="en-US" b="0" dirty="0" smtClean="0">
                <a:latin typeface="Arial Rounded MT Bold" panose="020F0704030504030204" pitchFamily="34" charset="0"/>
              </a:rPr>
              <a:t> </a:t>
            </a:r>
            <a:r>
              <a:rPr lang="en-US" b="0" dirty="0" err="1" smtClean="0">
                <a:latin typeface="Arial Rounded MT Bold" panose="020F0704030504030204" pitchFamily="34" charset="0"/>
              </a:rPr>
              <a:t>berapa</a:t>
            </a:r>
            <a:r>
              <a:rPr lang="en-US" b="0" dirty="0" smtClean="0">
                <a:latin typeface="Arial Rounded MT Bold" panose="020F0704030504030204" pitchFamily="34" charset="0"/>
              </a:rPr>
              <a:t> </a:t>
            </a:r>
            <a:r>
              <a:rPr lang="en-US" b="0" dirty="0" err="1" smtClean="0">
                <a:latin typeface="Arial Rounded MT Bold" panose="020F0704030504030204" pitchFamily="34" charset="0"/>
              </a:rPr>
              <a:t>kalikah</a:t>
            </a:r>
            <a:r>
              <a:rPr lang="en-US" b="0" dirty="0" smtClean="0">
                <a:latin typeface="Arial Rounded MT Bold" panose="020F0704030504030204" pitchFamily="34" charset="0"/>
              </a:rPr>
              <a:t> </a:t>
            </a:r>
            <a:r>
              <a:rPr lang="en-US" b="0" dirty="0" err="1" smtClean="0">
                <a:latin typeface="Arial Rounded MT Bold" panose="020F0704030504030204" pitchFamily="34" charset="0"/>
              </a:rPr>
              <a:t>energi</a:t>
            </a:r>
            <a:r>
              <a:rPr lang="en-US" b="0" dirty="0" smtClean="0">
                <a:latin typeface="Arial Rounded MT Bold" panose="020F0704030504030204" pitchFamily="34" charset="0"/>
              </a:rPr>
              <a:t> </a:t>
            </a:r>
            <a:r>
              <a:rPr lang="en-US" b="0" dirty="0" err="1" smtClean="0">
                <a:latin typeface="Arial Rounded MT Bold" panose="020F0704030504030204" pitchFamily="34" charset="0"/>
              </a:rPr>
              <a:t>kinetiknya</a:t>
            </a:r>
            <a:r>
              <a:rPr lang="en-US" b="0" dirty="0" smtClean="0">
                <a:latin typeface="Arial Rounded MT Bold" panose="020F0704030504030204" pitchFamily="34" charset="0"/>
              </a:rPr>
              <a:t>?   </a:t>
            </a:r>
          </a:p>
          <a:p>
            <a:pPr marL="539737" indent="-539737">
              <a:buNone/>
              <a:defRPr/>
            </a:pPr>
            <a:endParaRPr lang="en-US" b="0" dirty="0">
              <a:latin typeface="Arial Rounded MT Bold" panose="020F07040305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BAB1A5-E567-4AC6-93A0-9F98C67B0A8E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6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endParaRPr lang="en-US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57251" y="1500189"/>
            <a:ext cx="7027119" cy="848692"/>
          </a:xfrm>
        </p:spPr>
        <p:txBody>
          <a:bodyPr>
            <a:normAutofit fontScale="92500"/>
          </a:bodyPr>
          <a:lstStyle/>
          <a:p>
            <a:pPr marL="92072" indent="0">
              <a:buNone/>
            </a:pPr>
            <a:r>
              <a:rPr lang="en-US" b="0" dirty="0" err="1" smtClean="0">
                <a:latin typeface="Arial Rounded MT Bold" panose="020F0704030504030204" pitchFamily="34" charset="0"/>
              </a:rPr>
              <a:t>Energi</a:t>
            </a:r>
            <a:r>
              <a:rPr lang="en-US" b="0" dirty="0" smtClean="0">
                <a:latin typeface="Arial Rounded MT Bold" panose="020F0704030504030204" pitchFamily="34" charset="0"/>
              </a:rPr>
              <a:t> </a:t>
            </a:r>
            <a:r>
              <a:rPr lang="en-US" b="0" dirty="0" err="1" smtClean="0">
                <a:latin typeface="Arial Rounded MT Bold" panose="020F0704030504030204" pitchFamily="34" charset="0"/>
              </a:rPr>
              <a:t>potensial</a:t>
            </a:r>
            <a:r>
              <a:rPr lang="en-US" b="0" dirty="0" smtClean="0">
                <a:latin typeface="Arial Rounded MT Bold" panose="020F0704030504030204" pitchFamily="34" charset="0"/>
              </a:rPr>
              <a:t> </a:t>
            </a:r>
            <a:r>
              <a:rPr lang="en-US" b="0" dirty="0" err="1" smtClean="0">
                <a:latin typeface="Arial Rounded MT Bold" panose="020F0704030504030204" pitchFamily="34" charset="0"/>
              </a:rPr>
              <a:t>merupakan</a:t>
            </a:r>
            <a:r>
              <a:rPr lang="en-US" b="0" dirty="0" smtClean="0">
                <a:latin typeface="Arial Rounded MT Bold" panose="020F0704030504030204" pitchFamily="34" charset="0"/>
              </a:rPr>
              <a:t> </a:t>
            </a:r>
            <a:r>
              <a:rPr lang="en-US" b="0" dirty="0" err="1" smtClean="0">
                <a:latin typeface="Arial Rounded MT Bold" panose="020F0704030504030204" pitchFamily="34" charset="0"/>
              </a:rPr>
              <a:t>energi</a:t>
            </a:r>
            <a:r>
              <a:rPr lang="en-US" b="0" dirty="0" smtClean="0">
                <a:latin typeface="Arial Rounded MT Bold" panose="020F0704030504030204" pitchFamily="34" charset="0"/>
              </a:rPr>
              <a:t> yang </a:t>
            </a:r>
            <a:r>
              <a:rPr lang="en-US" b="0" dirty="0" err="1" smtClean="0">
                <a:latin typeface="Arial Rounded MT Bold" panose="020F0704030504030204" pitchFamily="34" charset="0"/>
              </a:rPr>
              <a:t>dimiliki</a:t>
            </a:r>
            <a:r>
              <a:rPr lang="en-US" b="0" dirty="0" smtClean="0">
                <a:latin typeface="Arial Rounded MT Bold" panose="020F0704030504030204" pitchFamily="34" charset="0"/>
              </a:rPr>
              <a:t> </a:t>
            </a:r>
            <a:r>
              <a:rPr lang="en-US" b="0" dirty="0" err="1" smtClean="0">
                <a:latin typeface="Arial Rounded MT Bold" panose="020F0704030504030204" pitchFamily="34" charset="0"/>
              </a:rPr>
              <a:t>suatu</a:t>
            </a:r>
            <a:r>
              <a:rPr lang="en-US" b="0" dirty="0" smtClean="0">
                <a:latin typeface="Arial Rounded MT Bold" panose="020F0704030504030204" pitchFamily="34" charset="0"/>
              </a:rPr>
              <a:t> </a:t>
            </a:r>
            <a:r>
              <a:rPr lang="en-US" b="0" dirty="0" err="1" smtClean="0">
                <a:latin typeface="Arial Rounded MT Bold" panose="020F0704030504030204" pitchFamily="34" charset="0"/>
              </a:rPr>
              <a:t>benda</a:t>
            </a:r>
            <a:r>
              <a:rPr lang="en-US" b="0" dirty="0" smtClean="0">
                <a:latin typeface="Arial Rounded MT Bold" panose="020F0704030504030204" pitchFamily="34" charset="0"/>
              </a:rPr>
              <a:t> </a:t>
            </a:r>
            <a:r>
              <a:rPr lang="en-US" b="0" dirty="0" err="1" smtClean="0">
                <a:latin typeface="Arial Rounded MT Bold" panose="020F0704030504030204" pitchFamily="34" charset="0"/>
              </a:rPr>
              <a:t>karena</a:t>
            </a:r>
            <a:r>
              <a:rPr lang="en-US" b="0" dirty="0" smtClean="0">
                <a:latin typeface="Arial Rounded MT Bold" panose="020F0704030504030204" pitchFamily="34" charset="0"/>
              </a:rPr>
              <a:t> </a:t>
            </a:r>
            <a:r>
              <a:rPr lang="en-US" b="0" dirty="0" err="1" smtClean="0">
                <a:latin typeface="Arial Rounded MT Bold" panose="020F0704030504030204" pitchFamily="34" charset="0"/>
              </a:rPr>
              <a:t>kedudukannya</a:t>
            </a:r>
            <a:r>
              <a:rPr lang="en-US" b="0" dirty="0" smtClean="0">
                <a:latin typeface="Arial Rounded MT Bold" panose="020F0704030504030204" pitchFamily="34" charset="0"/>
              </a:rPr>
              <a:t> </a:t>
            </a:r>
            <a:r>
              <a:rPr lang="en-US" b="0" dirty="0" err="1" smtClean="0">
                <a:latin typeface="Arial Rounded MT Bold" panose="020F0704030504030204" pitchFamily="34" charset="0"/>
              </a:rPr>
              <a:t>atau</a:t>
            </a:r>
            <a:r>
              <a:rPr lang="en-US" b="0" dirty="0" smtClean="0">
                <a:latin typeface="Arial Rounded MT Bold" panose="020F0704030504030204" pitchFamily="34" charset="0"/>
              </a:rPr>
              <a:t> </a:t>
            </a:r>
            <a:r>
              <a:rPr lang="en-US" b="0" dirty="0" err="1" smtClean="0">
                <a:latin typeface="Arial Rounded MT Bold" panose="020F0704030504030204" pitchFamily="34" charset="0"/>
              </a:rPr>
              <a:t>keberadaannya</a:t>
            </a:r>
            <a:r>
              <a:rPr lang="en-US" b="0" dirty="0" smtClean="0">
                <a:latin typeface="Arial Rounded MT Bold" panose="020F0704030504030204" pitchFamily="34" charset="0"/>
              </a:rPr>
              <a:t>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37989" y="2710348"/>
            <a:ext cx="7465640" cy="12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14357" indent="-622284" algn="just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a.	Benda yang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memiliki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kedudukan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di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atas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permukaan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bumi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,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dikatakan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bahwa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benda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tersebut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memiliki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b="1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energi</a:t>
            </a:r>
            <a:r>
              <a:rPr lang="en-US" sz="2000" b="1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b="1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potensial</a:t>
            </a:r>
            <a:r>
              <a:rPr lang="en-US" sz="2000" b="1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b="1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gravitasi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57253" y="4497700"/>
            <a:ext cx="7246379" cy="1443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42912" indent="-450839" algn="just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b.	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Jika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suatu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benda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yang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ditegangkan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,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ditekan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atau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ditarik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maka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benda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itu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akan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memiliki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b="1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energi</a:t>
            </a:r>
            <a:r>
              <a:rPr lang="en-US" sz="2000" b="1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b="1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potensial</a:t>
            </a:r>
            <a:r>
              <a:rPr lang="en-US" sz="2000" b="1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b="1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pegas</a:t>
            </a:r>
            <a:r>
              <a:rPr lang="en-US" sz="20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305A08-0719-4B47-86D1-7AA80B0159D0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8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6"/>
            <a:ext cx="82296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/>
              <a:t>a.   ENERGI POTENSIAL GRAVITASI BUMI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60198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Benda </a:t>
            </a:r>
            <a:r>
              <a:rPr lang="en-US" sz="2400" dirty="0" err="1"/>
              <a:t>bermassa</a:t>
            </a:r>
            <a:r>
              <a:rPr lang="en-US" sz="2400" dirty="0"/>
              <a:t> </a:t>
            </a:r>
            <a:r>
              <a:rPr lang="en-US" sz="2400" i="1" dirty="0"/>
              <a:t>m</a:t>
            </a:r>
            <a:r>
              <a:rPr lang="en-US" sz="2400" dirty="0"/>
              <a:t> </a:t>
            </a:r>
            <a:r>
              <a:rPr lang="en-US" sz="2400" dirty="0" err="1"/>
              <a:t>dibawa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gaya</a:t>
            </a:r>
            <a:r>
              <a:rPr lang="en-US" sz="2400" dirty="0"/>
              <a:t> </a:t>
            </a:r>
            <a:r>
              <a:rPr lang="en-US" sz="2400" i="1" dirty="0"/>
              <a:t>F </a:t>
            </a:r>
            <a:r>
              <a:rPr lang="en-US" sz="2400" dirty="0" err="1"/>
              <a:t>melawan</a:t>
            </a:r>
            <a:r>
              <a:rPr lang="en-US" sz="2400" dirty="0"/>
              <a:t> </a:t>
            </a:r>
            <a:r>
              <a:rPr lang="en-US" sz="2400" dirty="0" err="1"/>
              <a:t>gaya</a:t>
            </a:r>
            <a:r>
              <a:rPr lang="en-US" sz="2400" dirty="0"/>
              <a:t> </a:t>
            </a:r>
            <a:r>
              <a:rPr lang="en-US" sz="2400" dirty="0" err="1"/>
              <a:t>gravitasi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benda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kesetimbangan</a:t>
            </a:r>
            <a:r>
              <a:rPr lang="en-US" sz="2400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gaya</a:t>
            </a:r>
            <a:r>
              <a:rPr lang="en-US" sz="2400" dirty="0"/>
              <a:t> </a:t>
            </a:r>
            <a:r>
              <a:rPr lang="en-US" sz="2400" i="1" dirty="0"/>
              <a:t>F</a:t>
            </a:r>
            <a:r>
              <a:rPr lang="en-US" sz="2400" dirty="0"/>
              <a:t> 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i="1" dirty="0"/>
              <a:t>W</a:t>
            </a:r>
            <a:r>
              <a:rPr lang="en-US" i="1" baseline="-25000" dirty="0"/>
              <a:t>F</a:t>
            </a:r>
            <a:r>
              <a:rPr lang="en-US" i="1" dirty="0"/>
              <a:t>= F h = </a:t>
            </a:r>
            <a:r>
              <a:rPr lang="en-US" i="1" dirty="0" err="1"/>
              <a:t>mgh</a:t>
            </a:r>
            <a:endParaRPr lang="en-US" i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gaya</a:t>
            </a:r>
            <a:r>
              <a:rPr lang="en-US" sz="2400" dirty="0"/>
              <a:t> </a:t>
            </a:r>
            <a:r>
              <a:rPr lang="en-US" sz="2400" dirty="0" err="1"/>
              <a:t>gravitasi</a:t>
            </a:r>
            <a:r>
              <a:rPr lang="en-US" sz="2400" dirty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i="1" dirty="0" err="1"/>
              <a:t>W</a:t>
            </a:r>
            <a:r>
              <a:rPr lang="en-US" i="1" baseline="-25000" dirty="0" err="1"/>
              <a:t>g</a:t>
            </a:r>
            <a:r>
              <a:rPr lang="en-US" i="1" dirty="0"/>
              <a:t> = - </a:t>
            </a:r>
            <a:r>
              <a:rPr lang="en-US" i="1" dirty="0" err="1"/>
              <a:t>mgh</a:t>
            </a:r>
            <a:endParaRPr lang="en-US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/>
              <a:t>Energi</a:t>
            </a:r>
            <a:r>
              <a:rPr lang="en-US" sz="2400" dirty="0"/>
              <a:t> </a:t>
            </a:r>
            <a:r>
              <a:rPr lang="en-US" sz="2400" dirty="0" err="1"/>
              <a:t>Potensial</a:t>
            </a:r>
            <a:r>
              <a:rPr lang="en-US" sz="2400" dirty="0"/>
              <a:t> </a:t>
            </a:r>
            <a:r>
              <a:rPr lang="en-US" sz="2400" dirty="0" err="1"/>
              <a:t>Gravitasi</a:t>
            </a:r>
            <a:r>
              <a:rPr lang="en-US" sz="2400" dirty="0"/>
              <a:t> </a:t>
            </a:r>
            <a:r>
              <a:rPr lang="en-US" sz="2400" dirty="0" err="1"/>
              <a:t>bumi</a:t>
            </a:r>
            <a:r>
              <a:rPr lang="en-US" sz="2400" dirty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i="1" dirty="0"/>
              <a:t>EP = </a:t>
            </a:r>
            <a:r>
              <a:rPr lang="en-US" i="1" dirty="0" err="1"/>
              <a:t>mgh</a:t>
            </a:r>
            <a:endParaRPr lang="en-US" i="1" dirty="0"/>
          </a:p>
        </p:txBody>
      </p:sp>
      <p:sp>
        <p:nvSpPr>
          <p:cNvPr id="16388" name="Line 5"/>
          <p:cNvSpPr>
            <a:spLocks noChangeShapeType="1"/>
          </p:cNvSpPr>
          <p:nvPr/>
        </p:nvSpPr>
        <p:spPr bwMode="auto">
          <a:xfrm flipV="1">
            <a:off x="7239000" y="2971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315200" y="3809999"/>
            <a:ext cx="1524000" cy="2852738"/>
            <a:chOff x="4608" y="2400"/>
            <a:chExt cx="960" cy="1797"/>
          </a:xfrm>
        </p:grpSpPr>
        <p:sp>
          <p:nvSpPr>
            <p:cNvPr id="16392" name="Oval 4"/>
            <p:cNvSpPr>
              <a:spLocks noChangeArrowheads="1"/>
            </p:cNvSpPr>
            <p:nvPr/>
          </p:nvSpPr>
          <p:spPr bwMode="auto">
            <a:xfrm>
              <a:off x="4608" y="3120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6393" name="Line 6"/>
            <p:cNvSpPr>
              <a:spLocks noChangeShapeType="1"/>
            </p:cNvSpPr>
            <p:nvPr/>
          </p:nvSpPr>
          <p:spPr bwMode="auto">
            <a:xfrm>
              <a:off x="4944" y="336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394" name="Text Box 7"/>
            <p:cNvSpPr txBox="1">
              <a:spLocks noChangeArrowheads="1"/>
            </p:cNvSpPr>
            <p:nvPr/>
          </p:nvSpPr>
          <p:spPr bwMode="auto">
            <a:xfrm>
              <a:off x="4944" y="3984"/>
              <a:ext cx="62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600" i="1">
                  <a:solidFill>
                    <a:prstClr val="black"/>
                  </a:solidFill>
                  <a:cs typeface="Arial" charset="0"/>
                </a:rPr>
                <a:t>mg</a:t>
              </a:r>
            </a:p>
          </p:txBody>
        </p:sp>
        <p:sp>
          <p:nvSpPr>
            <p:cNvPr id="16395" name="Line 8"/>
            <p:cNvSpPr>
              <a:spLocks noChangeShapeType="1"/>
            </p:cNvSpPr>
            <p:nvPr/>
          </p:nvSpPr>
          <p:spPr bwMode="auto">
            <a:xfrm flipV="1">
              <a:off x="4944" y="2592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396" name="Text Box 9"/>
            <p:cNvSpPr txBox="1">
              <a:spLocks noChangeArrowheads="1"/>
            </p:cNvSpPr>
            <p:nvPr/>
          </p:nvSpPr>
          <p:spPr bwMode="auto">
            <a:xfrm>
              <a:off x="4896" y="2400"/>
              <a:ext cx="62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i="1">
                  <a:solidFill>
                    <a:prstClr val="black"/>
                  </a:solidFill>
                  <a:cs typeface="Arial" charset="0"/>
                </a:rPr>
                <a:t>F</a:t>
              </a:r>
            </a:p>
          </p:txBody>
        </p:sp>
      </p:grpSp>
      <p:sp>
        <p:nvSpPr>
          <p:cNvPr id="16390" name="Text Box 11"/>
          <p:cNvSpPr txBox="1">
            <a:spLocks noChangeArrowheads="1"/>
          </p:cNvSpPr>
          <p:nvPr/>
        </p:nvSpPr>
        <p:spPr bwMode="auto">
          <a:xfrm>
            <a:off x="6934200" y="4114801"/>
            <a:ext cx="91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prstClr val="black"/>
                </a:solidFill>
                <a:cs typeface="Arial" charset="0"/>
              </a:rPr>
              <a:t>h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3794F1-5B96-4282-BE68-A744530CBA65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739126" y="4950558"/>
            <a:ext cx="353334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prstClr val="black"/>
                </a:solidFill>
                <a:cs typeface="Arial" charset="0"/>
              </a:rPr>
              <a:t>Ep</a:t>
            </a:r>
            <a:r>
              <a:rPr lang="en-US" b="1" dirty="0">
                <a:solidFill>
                  <a:prstClr val="black"/>
                </a:solidFill>
                <a:cs typeface="Arial" charset="0"/>
              </a:rPr>
              <a:t> = </a:t>
            </a:r>
            <a:r>
              <a:rPr lang="en-US" b="1" dirty="0" err="1">
                <a:solidFill>
                  <a:prstClr val="black"/>
                </a:solidFill>
                <a:cs typeface="Arial" charset="0"/>
              </a:rPr>
              <a:t>energi</a:t>
            </a:r>
            <a:r>
              <a:rPr lang="en-US" b="1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cs typeface="Arial" charset="0"/>
              </a:rPr>
              <a:t>potensial</a:t>
            </a:r>
            <a:r>
              <a:rPr lang="en-US" b="1" dirty="0">
                <a:solidFill>
                  <a:prstClr val="black"/>
                </a:solidFill>
                <a:cs typeface="Arial" charset="0"/>
              </a:rPr>
              <a:t> (joule)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cs typeface="Arial" charset="0"/>
              </a:rPr>
              <a:t>m = </a:t>
            </a:r>
            <a:r>
              <a:rPr lang="en-US" b="1" dirty="0" err="1">
                <a:solidFill>
                  <a:prstClr val="black"/>
                </a:solidFill>
                <a:cs typeface="Arial" charset="0"/>
              </a:rPr>
              <a:t>massa</a:t>
            </a:r>
            <a:r>
              <a:rPr lang="en-US" b="1" dirty="0">
                <a:solidFill>
                  <a:prstClr val="black"/>
                </a:solidFill>
                <a:cs typeface="Arial" charset="0"/>
              </a:rPr>
              <a:t> (kg)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cs typeface="Arial" charset="0"/>
              </a:rPr>
              <a:t>g = </a:t>
            </a:r>
            <a:r>
              <a:rPr lang="en-US" b="1" dirty="0" err="1">
                <a:solidFill>
                  <a:prstClr val="black"/>
                </a:solidFill>
                <a:cs typeface="Arial" charset="0"/>
              </a:rPr>
              <a:t>percepatan</a:t>
            </a:r>
            <a:r>
              <a:rPr lang="en-US" b="1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cs typeface="Arial" charset="0"/>
              </a:rPr>
              <a:t>gravitasi</a:t>
            </a:r>
            <a:r>
              <a:rPr lang="en-US" b="1" dirty="0">
                <a:solidFill>
                  <a:prstClr val="black"/>
                </a:solidFill>
                <a:cs typeface="Arial" charset="0"/>
              </a:rPr>
              <a:t> (m/s</a:t>
            </a:r>
            <a:r>
              <a:rPr lang="en-US" b="1" baseline="30000" dirty="0">
                <a:solidFill>
                  <a:prstClr val="black"/>
                </a:solidFill>
                <a:cs typeface="Arial" charset="0"/>
              </a:rPr>
              <a:t>2</a:t>
            </a:r>
            <a:r>
              <a:rPr lang="en-US" b="1" dirty="0">
                <a:solidFill>
                  <a:prstClr val="black"/>
                </a:solidFill>
                <a:cs typeface="Arial" charset="0"/>
              </a:rPr>
              <a:t>)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cs typeface="Arial" charset="0"/>
              </a:rPr>
              <a:t>h = </a:t>
            </a:r>
            <a:r>
              <a:rPr lang="en-US" b="1" dirty="0" err="1">
                <a:solidFill>
                  <a:prstClr val="black"/>
                </a:solidFill>
                <a:cs typeface="Arial" charset="0"/>
              </a:rPr>
              <a:t>ketinggian</a:t>
            </a:r>
            <a:r>
              <a:rPr lang="en-US" b="1" dirty="0">
                <a:solidFill>
                  <a:prstClr val="black"/>
                </a:solidFill>
                <a:cs typeface="Arial" charset="0"/>
              </a:rPr>
              <a:t> (m)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29708" y="5956515"/>
            <a:ext cx="1723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kern="0" dirty="0" err="1">
                <a:solidFill>
                  <a:prstClr val="black"/>
                </a:solidFill>
                <a:latin typeface="Arial" charset="0"/>
                <a:cs typeface="Arial" charset="0"/>
              </a:rPr>
              <a:t>Gambar</a:t>
            </a:r>
            <a:r>
              <a:rPr lang="en-US" b="1" kern="0" dirty="0">
                <a:solidFill>
                  <a:prstClr val="black"/>
                </a:solidFill>
                <a:latin typeface="Arial" charset="0"/>
                <a:cs typeface="Arial" charset="0"/>
              </a:rPr>
              <a:t> 2.9 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37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-3.33333E-6 -0.3333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7" y="671515"/>
            <a:ext cx="2891791" cy="566591"/>
          </a:xfrm>
        </p:spPr>
        <p:txBody>
          <a:bodyPr>
            <a:normAutofit fontScale="90000"/>
          </a:bodyPr>
          <a:lstStyle/>
          <a:p>
            <a:r>
              <a:rPr lang="en-US" sz="4000" dirty="0" err="1"/>
              <a:t>Contoh</a:t>
            </a:r>
            <a:r>
              <a:rPr lang="en-US" sz="4000" dirty="0"/>
              <a:t> </a:t>
            </a:r>
            <a:r>
              <a:rPr lang="en-US" sz="4000" dirty="0" err="1"/>
              <a:t>soal</a:t>
            </a:r>
            <a:r>
              <a:rPr lang="en-US" sz="4000" dirty="0"/>
              <a:t>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52DD0A-6809-4D61-9FA9-D6E66F47045C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54461" y="6453387"/>
            <a:ext cx="2125453" cy="40461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EEECE1"/>
                </a:solidFill>
              </a:rPr>
              <a:t>MUH. ARIEF LATAR, </a:t>
            </a:r>
            <a:r>
              <a:rPr lang="en-US" dirty="0" err="1" smtClean="0">
                <a:solidFill>
                  <a:srgbClr val="EEECE1"/>
                </a:solidFill>
              </a:rPr>
              <a:t>Ir,MSc</a:t>
            </a:r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>
                <a:solidFill>
                  <a:srgbClr val="191B0E"/>
                </a:solidFill>
              </a:rPr>
              <a:pPr>
                <a:defRPr/>
              </a:pPr>
              <a:t>37</a:t>
            </a:fld>
            <a:endParaRPr lang="en-US">
              <a:solidFill>
                <a:srgbClr val="191B0E"/>
              </a:solidFill>
            </a:endParaRP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134832" y="1358107"/>
            <a:ext cx="2889255" cy="4434919"/>
            <a:chOff x="1571" y="10853"/>
            <a:chExt cx="1383" cy="1594"/>
          </a:xfrm>
        </p:grpSpPr>
        <p:sp>
          <p:nvSpPr>
            <p:cNvPr id="36869" name="Text Box 12"/>
            <p:cNvSpPr txBox="1">
              <a:spLocks noChangeArrowheads="1"/>
            </p:cNvSpPr>
            <p:nvPr/>
          </p:nvSpPr>
          <p:spPr bwMode="auto">
            <a:xfrm>
              <a:off x="2747" y="11089"/>
              <a:ext cx="207" cy="2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sv-SE" sz="1600">
                  <a:solidFill>
                    <a:prstClr val="black"/>
                  </a:solidFill>
                  <a:latin typeface="Arial Black" panose="020B0A04020102020204" pitchFamily="34" charset="0"/>
                  <a:cs typeface="Arial" charset="0"/>
                </a:rPr>
                <a:t>g</a:t>
              </a:r>
              <a:endParaRPr lang="en-US" sz="2800">
                <a:solidFill>
                  <a:prstClr val="black"/>
                </a:solidFill>
                <a:latin typeface="Arial Black" panose="020B0A04020102020204" pitchFamily="34" charset="0"/>
                <a:cs typeface="Arial" charset="0"/>
              </a:endParaRPr>
            </a:p>
          </p:txBody>
        </p:sp>
        <p:sp>
          <p:nvSpPr>
            <p:cNvPr id="36870" name="Text Box 13"/>
            <p:cNvSpPr txBox="1">
              <a:spLocks noChangeArrowheads="1"/>
            </p:cNvSpPr>
            <p:nvPr/>
          </p:nvSpPr>
          <p:spPr bwMode="auto">
            <a:xfrm>
              <a:off x="1610" y="11541"/>
              <a:ext cx="362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600">
                  <a:solidFill>
                    <a:prstClr val="black"/>
                  </a:solidFill>
                  <a:latin typeface="Arial Black" panose="020B0A04020102020204" pitchFamily="34" charset="0"/>
                  <a:cs typeface="Arial" charset="0"/>
                </a:rPr>
                <a:t>h</a:t>
              </a:r>
              <a:endParaRPr lang="en-US" sz="2800">
                <a:solidFill>
                  <a:prstClr val="black"/>
                </a:solidFill>
                <a:latin typeface="Arial Black" panose="020B0A04020102020204" pitchFamily="34" charset="0"/>
                <a:cs typeface="Arial" charset="0"/>
              </a:endParaRPr>
            </a:p>
          </p:txBody>
        </p:sp>
        <p:sp>
          <p:nvSpPr>
            <p:cNvPr id="36871" name="Line 14"/>
            <p:cNvSpPr>
              <a:spLocks noChangeShapeType="1"/>
            </p:cNvSpPr>
            <p:nvPr/>
          </p:nvSpPr>
          <p:spPr bwMode="auto">
            <a:xfrm>
              <a:off x="2095" y="10853"/>
              <a:ext cx="573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6872" name="Oval 15"/>
            <p:cNvSpPr>
              <a:spLocks noChangeArrowheads="1"/>
            </p:cNvSpPr>
            <p:nvPr/>
          </p:nvSpPr>
          <p:spPr bwMode="auto">
            <a:xfrm>
              <a:off x="2203" y="11118"/>
              <a:ext cx="381" cy="429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2000" dirty="0">
                  <a:solidFill>
                    <a:prstClr val="black"/>
                  </a:solidFill>
                  <a:latin typeface="Calibri" panose="020F0502020204030204" pitchFamily="34" charset="0"/>
                  <a:cs typeface="Arial" charset="0"/>
                </a:rPr>
                <a:t>m</a:t>
              </a:r>
              <a:endPara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endParaRPr>
            </a:p>
          </p:txBody>
        </p:sp>
        <p:sp>
          <p:nvSpPr>
            <p:cNvPr id="36873" name="Line 16"/>
            <p:cNvSpPr>
              <a:spLocks noChangeShapeType="1"/>
            </p:cNvSpPr>
            <p:nvPr/>
          </p:nvSpPr>
          <p:spPr bwMode="auto">
            <a:xfrm>
              <a:off x="2382" y="10853"/>
              <a:ext cx="0" cy="2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6874" name="Line 17"/>
            <p:cNvSpPr>
              <a:spLocks noChangeShapeType="1"/>
            </p:cNvSpPr>
            <p:nvPr/>
          </p:nvSpPr>
          <p:spPr bwMode="auto">
            <a:xfrm>
              <a:off x="1571" y="12447"/>
              <a:ext cx="1287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6875" name="Line 18"/>
            <p:cNvSpPr>
              <a:spLocks noChangeShapeType="1"/>
            </p:cNvSpPr>
            <p:nvPr/>
          </p:nvSpPr>
          <p:spPr bwMode="auto">
            <a:xfrm>
              <a:off x="2095" y="11118"/>
              <a:ext cx="0" cy="12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6876" name="Line 19"/>
            <p:cNvSpPr>
              <a:spLocks noChangeShapeType="1"/>
            </p:cNvSpPr>
            <p:nvPr/>
          </p:nvSpPr>
          <p:spPr bwMode="auto">
            <a:xfrm>
              <a:off x="2668" y="10941"/>
              <a:ext cx="0" cy="2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251523" y="2698402"/>
            <a:ext cx="3528391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Benda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bermassa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2 kg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jatuh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bebas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dari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ketinggian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20 m di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atas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tanah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.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Tentukan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besar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usaha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yang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dilakukan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gaya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berat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benda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tersebut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pada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saat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mencapai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tanah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020873" y="6250031"/>
            <a:ext cx="1723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kern="0" dirty="0" err="1">
                <a:solidFill>
                  <a:prstClr val="black"/>
                </a:solidFill>
                <a:latin typeface="Arial" charset="0"/>
                <a:cs typeface="Arial" charset="0"/>
              </a:rPr>
              <a:t>Gambar</a:t>
            </a:r>
            <a:r>
              <a:rPr lang="en-US" b="1" kern="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b="1" kern="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3.0 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27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0403" y="450045"/>
            <a:ext cx="2328863" cy="552451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dirty="0" err="1" smtClean="0">
                <a:latin typeface="Arial Rounded MT Bold" panose="020F0704030504030204" pitchFamily="34" charset="0"/>
              </a:rPr>
              <a:t>Diketahui</a:t>
            </a:r>
            <a:r>
              <a:rPr lang="en-US" dirty="0" smtClean="0">
                <a:latin typeface="Arial Rounded MT Bold" panose="020F070403050403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None/>
            </a:pPr>
            <a:endParaRPr lang="en-US" dirty="0" smtClean="0"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425149" y="426816"/>
            <a:ext cx="2544416" cy="2114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2800" kern="0" dirty="0">
                <a:solidFill>
                  <a:prstClr val="black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m =2 kg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2800" kern="0" dirty="0">
                <a:solidFill>
                  <a:prstClr val="black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h</a:t>
            </a:r>
            <a:r>
              <a:rPr lang="en-US" sz="2800" kern="0" baseline="-25000" dirty="0">
                <a:solidFill>
                  <a:prstClr val="black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0</a:t>
            </a:r>
            <a:r>
              <a:rPr lang="en-US" sz="2800" kern="0" dirty="0">
                <a:solidFill>
                  <a:prstClr val="black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= 0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2800" kern="0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h</a:t>
            </a:r>
            <a:r>
              <a:rPr lang="en-US" sz="2800" kern="0" baseline="-25000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t</a:t>
            </a:r>
            <a:r>
              <a:rPr lang="en-US" sz="2800" kern="0" dirty="0">
                <a:solidFill>
                  <a:prstClr val="black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= 20 m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2800" kern="0" dirty="0">
                <a:solidFill>
                  <a:prstClr val="black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g = 10 m/s</a:t>
            </a:r>
            <a:r>
              <a:rPr lang="en-US" sz="2800" kern="0" baseline="30000" dirty="0">
                <a:solidFill>
                  <a:prstClr val="black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2</a:t>
            </a:r>
            <a:r>
              <a:rPr lang="en-US" sz="2800" kern="0" dirty="0">
                <a:solidFill>
                  <a:prstClr val="black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3200" b="1" kern="0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3200" b="1" kern="0" dirty="0">
              <a:solidFill>
                <a:prstClr val="black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3200" b="1" kern="0" dirty="0">
              <a:solidFill>
                <a:prstClr val="black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3200" b="1" kern="0" dirty="0">
              <a:solidFill>
                <a:prstClr val="black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3200" b="1" kern="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3200" b="1" kern="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700341" y="1785938"/>
            <a:ext cx="1228725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2800" b="1" kern="0" dirty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00063" y="2541774"/>
            <a:ext cx="1868488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2800" b="1" kern="0" dirty="0" err="1">
                <a:solidFill>
                  <a:prstClr val="black"/>
                </a:solidFill>
              </a:rPr>
              <a:t>Ditanya</a:t>
            </a:r>
            <a:r>
              <a:rPr lang="en-US" sz="2800" b="1" kern="0" dirty="0">
                <a:solidFill>
                  <a:prstClr val="black"/>
                </a:solidFill>
              </a:rPr>
              <a:t>:</a:t>
            </a:r>
          </a:p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2800" b="1" kern="0" dirty="0">
              <a:solidFill>
                <a:prstClr val="black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72679" y="3229533"/>
            <a:ext cx="1714500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2800" b="1" kern="0" dirty="0" err="1">
                <a:solidFill>
                  <a:prstClr val="black"/>
                </a:solidFill>
              </a:rPr>
              <a:t>Jawab</a:t>
            </a:r>
            <a:r>
              <a:rPr lang="en-US" sz="2800" b="1" kern="0" dirty="0">
                <a:solidFill>
                  <a:prstClr val="black"/>
                </a:solidFill>
              </a:rPr>
              <a:t>:</a:t>
            </a:r>
          </a:p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2800" b="1" kern="0" dirty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486154" y="2233614"/>
            <a:ext cx="942975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2800" b="1" kern="0" dirty="0">
              <a:solidFill>
                <a:prstClr val="black"/>
              </a:solidFill>
            </a:endParaRPr>
          </a:p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2800" b="1" kern="0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2157417" y="2618942"/>
            <a:ext cx="1800225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2800" i="1" dirty="0">
                <a:solidFill>
                  <a:prstClr val="black"/>
                </a:solidFill>
                <a:latin typeface="Arial" charset="0"/>
                <a:cs typeface="Arial" charset="0"/>
              </a:rPr>
              <a:t>W</a:t>
            </a:r>
            <a:r>
              <a:rPr lang="en-US" sz="2800" i="1" baseline="-25000" dirty="0">
                <a:solidFill>
                  <a:prstClr val="black"/>
                </a:solidFill>
                <a:latin typeface="Arial" charset="0"/>
                <a:cs typeface="Arial" charset="0"/>
              </a:rPr>
              <a:t>F</a:t>
            </a:r>
            <a:r>
              <a:rPr lang="en-US" sz="2800" b="1" kern="0" dirty="0">
                <a:solidFill>
                  <a:prstClr val="black"/>
                </a:solidFill>
              </a:rPr>
              <a:t> = …? </a:t>
            </a:r>
          </a:p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2800" b="1" kern="0" dirty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2051722" y="4514878"/>
            <a:ext cx="5117107" cy="158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2800" i="1" dirty="0">
                <a:solidFill>
                  <a:prstClr val="black"/>
                </a:solidFill>
                <a:latin typeface="Arial" charset="0"/>
                <a:cs typeface="Arial" charset="0"/>
              </a:rPr>
              <a:t>W</a:t>
            </a:r>
            <a:r>
              <a:rPr lang="en-US" sz="2800" i="1" baseline="-25000" dirty="0">
                <a:solidFill>
                  <a:prstClr val="black"/>
                </a:solidFill>
                <a:latin typeface="Arial" charset="0"/>
                <a:cs typeface="Arial" charset="0"/>
              </a:rPr>
              <a:t>F</a:t>
            </a:r>
            <a:r>
              <a:rPr lang="en-US" sz="2800" b="1" kern="0" dirty="0">
                <a:solidFill>
                  <a:prstClr val="black"/>
                </a:solidFill>
              </a:rPr>
              <a:t> = </a:t>
            </a:r>
            <a:r>
              <a:rPr lang="en-US" sz="2800" b="1" kern="0" dirty="0">
                <a:solidFill>
                  <a:prstClr val="black"/>
                </a:solidFill>
                <a:latin typeface="Arial" charset="0"/>
                <a:cs typeface="Arial" charset="0"/>
              </a:rPr>
              <a:t>m . g . (</a:t>
            </a:r>
            <a:r>
              <a:rPr lang="en-US" sz="2800" b="1" kern="0" dirty="0" err="1">
                <a:solidFill>
                  <a:prstClr val="black"/>
                </a:solidFill>
                <a:latin typeface="Arial" charset="0"/>
                <a:cs typeface="Arial" charset="0"/>
              </a:rPr>
              <a:t>h</a:t>
            </a:r>
            <a:r>
              <a:rPr lang="en-US" sz="2800" b="1" kern="0" baseline="-25000" dirty="0" err="1">
                <a:solidFill>
                  <a:prstClr val="black"/>
                </a:solidFill>
                <a:latin typeface="Arial" charset="0"/>
                <a:cs typeface="Arial" charset="0"/>
              </a:rPr>
              <a:t>t</a:t>
            </a:r>
            <a:r>
              <a:rPr lang="en-US" sz="2800" b="1" kern="0" dirty="0">
                <a:solidFill>
                  <a:prstClr val="black"/>
                </a:solidFill>
                <a:latin typeface="Arial" charset="0"/>
                <a:cs typeface="Arial" charset="0"/>
              </a:rPr>
              <a:t> – h</a:t>
            </a:r>
            <a:r>
              <a:rPr lang="en-US" sz="2800" b="1" kern="0" baseline="-25000" dirty="0">
                <a:solidFill>
                  <a:prstClr val="black"/>
                </a:solidFill>
                <a:latin typeface="Arial" charset="0"/>
                <a:cs typeface="Arial" charset="0"/>
              </a:rPr>
              <a:t>0</a:t>
            </a:r>
            <a:r>
              <a:rPr lang="en-US" sz="2800" b="1" kern="0" dirty="0">
                <a:solidFill>
                  <a:prstClr val="black"/>
                </a:solidFill>
                <a:latin typeface="Arial" charset="0"/>
                <a:cs typeface="Arial" charset="0"/>
              </a:rPr>
              <a:t>)</a:t>
            </a:r>
          </a:p>
          <a:p>
            <a:pPr marL="800080" lvl="1" indent="-342891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2800" b="1" kern="0" dirty="0">
                <a:solidFill>
                  <a:prstClr val="black"/>
                </a:solidFill>
                <a:latin typeface="Arial" charset="0"/>
                <a:cs typeface="Arial" charset="0"/>
              </a:rPr>
              <a:t>= 2 . 10 . (20 – 0)</a:t>
            </a:r>
          </a:p>
          <a:p>
            <a:pPr marL="800080" lvl="1" indent="-342891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2800" b="1" kern="0" dirty="0">
                <a:solidFill>
                  <a:prstClr val="black"/>
                </a:solidFill>
                <a:latin typeface="Arial" charset="0"/>
                <a:cs typeface="Arial" charset="0"/>
              </a:rPr>
              <a:t>= 20 . 20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2800" b="1" kern="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2800" b="1" kern="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2800" b="1" kern="0" dirty="0">
              <a:solidFill>
                <a:prstClr val="black"/>
              </a:solidFill>
            </a:endParaRP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2800" b="1" kern="0" dirty="0">
              <a:solidFill>
                <a:prstClr val="black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2214565" y="6067450"/>
            <a:ext cx="4451573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2800" i="1" dirty="0">
                <a:solidFill>
                  <a:prstClr val="black"/>
                </a:solidFill>
                <a:latin typeface="Arial" charset="0"/>
                <a:cs typeface="Arial" charset="0"/>
              </a:rPr>
              <a:t>W</a:t>
            </a:r>
            <a:r>
              <a:rPr lang="en-US" sz="2800" i="1" baseline="-25000" dirty="0">
                <a:solidFill>
                  <a:prstClr val="black"/>
                </a:solidFill>
                <a:latin typeface="Arial" charset="0"/>
                <a:cs typeface="Arial" charset="0"/>
              </a:rPr>
              <a:t>F </a:t>
            </a:r>
            <a:r>
              <a:rPr lang="en-US" sz="2800" b="1" kern="0" dirty="0">
                <a:solidFill>
                  <a:prstClr val="black"/>
                </a:solidFill>
              </a:rPr>
              <a:t>= </a:t>
            </a:r>
            <a:r>
              <a:rPr lang="en-US" sz="2800" b="1" kern="0" dirty="0">
                <a:solidFill>
                  <a:prstClr val="black"/>
                </a:solidFill>
                <a:latin typeface="Arial" charset="0"/>
                <a:cs typeface="Arial" charset="0"/>
              </a:rPr>
              <a:t>400 joule</a:t>
            </a: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2800" b="1" kern="0" dirty="0">
              <a:solidFill>
                <a:prstClr val="black"/>
              </a:solidFill>
            </a:endParaRPr>
          </a:p>
          <a:p>
            <a:pPr marL="342891" indent="-342891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2800" b="1" kern="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5124EE-9D21-47D9-8EF4-272DCB09FB71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356740" y="3703199"/>
            <a:ext cx="2714627" cy="4247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W</a:t>
            </a:r>
            <a:r>
              <a:rPr lang="en-US" sz="2400" i="1" baseline="-25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F</a:t>
            </a:r>
            <a:r>
              <a:rPr lang="en-US" sz="2400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= F h = </a:t>
            </a:r>
            <a:r>
              <a:rPr lang="en-US" sz="2400" i="1" dirty="0" err="1">
                <a:solidFill>
                  <a:schemeClr val="tx1"/>
                </a:solidFill>
                <a:latin typeface="Arial Rounded MT Bold" panose="020F0704030504030204" pitchFamily="34" charset="0"/>
              </a:rPr>
              <a:t>mgh</a:t>
            </a:r>
            <a:endParaRPr lang="en-US" sz="2400" i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04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7" grpId="0"/>
      <p:bldP spid="9" grpId="0"/>
      <p:bldP spid="10" grpId="0"/>
      <p:bldP spid="12" grpId="0"/>
      <p:bldP spid="13" grpId="0"/>
      <p:bldP spid="14" grpId="0"/>
      <p:bldP spid="1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Latihan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F585DA-518A-4CD3-B1B3-DDF81ABE701D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54461" y="6453387"/>
            <a:ext cx="2197461" cy="40461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EEECE1"/>
                </a:solidFill>
              </a:rPr>
              <a:t>MUH. ARIEF LATAR, </a:t>
            </a:r>
            <a:r>
              <a:rPr lang="en-US" dirty="0" err="1" smtClean="0">
                <a:solidFill>
                  <a:srgbClr val="EEECE1"/>
                </a:solidFill>
              </a:rPr>
              <a:t>Ir,MSc</a:t>
            </a:r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>
                <a:solidFill>
                  <a:srgbClr val="191B0E"/>
                </a:solidFill>
              </a:rPr>
              <a:pPr>
                <a:defRPr/>
              </a:pPr>
              <a:t>39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38915" name="Rectangle 1"/>
          <p:cNvSpPr>
            <a:spLocks noChangeArrowheads="1"/>
          </p:cNvSpPr>
          <p:nvPr/>
        </p:nvSpPr>
        <p:spPr bwMode="auto">
          <a:xfrm>
            <a:off x="345160" y="1315112"/>
            <a:ext cx="3506763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sz="2000" dirty="0">
                <a:solidFill>
                  <a:prstClr val="black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charset="0"/>
              </a:rPr>
              <a:t>Sebuah benda A massa 5 kg berada di atas sebuah gedung dengan ketinggian 20 m diatas tanah, sedangkan benda B berada 4 m dibawahnya tampak seperti pada gambar. Jika massa benda A adalah 0,5 kali massa B, maka tentukanlah besarnya selisih energi potensial dari kedua benda itu.</a:t>
            </a:r>
            <a:r>
              <a:rPr lang="en-US" sz="2000" dirty="0">
                <a:solidFill>
                  <a:prstClr val="black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charset="0"/>
              </a:rPr>
              <a:t> </a:t>
            </a:r>
            <a:endParaRPr lang="sv-SE" sz="2000" dirty="0">
              <a:solidFill>
                <a:prstClr val="black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Arial" charset="0"/>
            </a:endParaRPr>
          </a:p>
        </p:txBody>
      </p:sp>
      <p:grpSp>
        <p:nvGrpSpPr>
          <p:cNvPr id="38916" name="Group 1"/>
          <p:cNvGrpSpPr>
            <a:grpSpLocks/>
          </p:cNvGrpSpPr>
          <p:nvPr/>
        </p:nvGrpSpPr>
        <p:grpSpPr bwMode="auto">
          <a:xfrm>
            <a:off x="5289631" y="552106"/>
            <a:ext cx="2599135" cy="4957763"/>
            <a:chOff x="8411" y="3777"/>
            <a:chExt cx="1770" cy="2190"/>
          </a:xfrm>
        </p:grpSpPr>
        <p:sp>
          <p:nvSpPr>
            <p:cNvPr id="38917" name="Oval 10"/>
            <p:cNvSpPr>
              <a:spLocks noChangeArrowheads="1"/>
            </p:cNvSpPr>
            <p:nvPr/>
          </p:nvSpPr>
          <p:spPr bwMode="auto">
            <a:xfrm>
              <a:off x="9041" y="3807"/>
              <a:ext cx="180" cy="18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38918" name="Oval 9"/>
            <p:cNvSpPr>
              <a:spLocks noChangeArrowheads="1"/>
            </p:cNvSpPr>
            <p:nvPr/>
          </p:nvSpPr>
          <p:spPr bwMode="auto">
            <a:xfrm>
              <a:off x="9461" y="5147"/>
              <a:ext cx="180" cy="18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38919" name="Line 8"/>
            <p:cNvSpPr>
              <a:spLocks noChangeShapeType="1"/>
            </p:cNvSpPr>
            <p:nvPr/>
          </p:nvSpPr>
          <p:spPr bwMode="auto">
            <a:xfrm>
              <a:off x="8951" y="3807"/>
              <a:ext cx="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8920" name="Line 7"/>
            <p:cNvSpPr>
              <a:spLocks noChangeShapeType="1"/>
            </p:cNvSpPr>
            <p:nvPr/>
          </p:nvSpPr>
          <p:spPr bwMode="auto">
            <a:xfrm>
              <a:off x="9671" y="5227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8921" name="Line 6"/>
            <p:cNvSpPr>
              <a:spLocks noChangeShapeType="1"/>
            </p:cNvSpPr>
            <p:nvPr/>
          </p:nvSpPr>
          <p:spPr bwMode="auto">
            <a:xfrm>
              <a:off x="8411" y="5967"/>
              <a:ext cx="1620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8922" name="Text Box 5"/>
            <p:cNvSpPr txBox="1">
              <a:spLocks noChangeArrowheads="1"/>
            </p:cNvSpPr>
            <p:nvPr/>
          </p:nvSpPr>
          <p:spPr bwMode="auto">
            <a:xfrm>
              <a:off x="8411" y="4167"/>
              <a:ext cx="72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charset="0"/>
                </a:rPr>
                <a:t>20 m</a:t>
              </a:r>
              <a:endParaRPr lang="en-US" sz="20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charset="0"/>
              </a:endParaRPr>
            </a:p>
          </p:txBody>
        </p:sp>
        <p:sp>
          <p:nvSpPr>
            <p:cNvPr id="38923" name="Text Box 4"/>
            <p:cNvSpPr txBox="1">
              <a:spLocks noChangeArrowheads="1"/>
            </p:cNvSpPr>
            <p:nvPr/>
          </p:nvSpPr>
          <p:spPr bwMode="auto">
            <a:xfrm>
              <a:off x="9641" y="5482"/>
              <a:ext cx="540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prstClr val="black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charset="0"/>
                </a:rPr>
                <a:t>4 m</a:t>
              </a:r>
              <a:endParaRPr lang="en-US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charset="0"/>
              </a:endParaRPr>
            </a:p>
          </p:txBody>
        </p:sp>
        <p:sp>
          <p:nvSpPr>
            <p:cNvPr id="38924" name="Text Box 3"/>
            <p:cNvSpPr txBox="1">
              <a:spLocks noChangeArrowheads="1"/>
            </p:cNvSpPr>
            <p:nvPr/>
          </p:nvSpPr>
          <p:spPr bwMode="auto">
            <a:xfrm>
              <a:off x="9261" y="3777"/>
              <a:ext cx="36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charset="0"/>
                </a:rPr>
                <a:t>A</a:t>
              </a:r>
              <a:endParaRPr lang="en-US" sz="20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charset="0"/>
              </a:endParaRPr>
            </a:p>
          </p:txBody>
        </p:sp>
        <p:sp>
          <p:nvSpPr>
            <p:cNvPr id="38925" name="Text Box 2"/>
            <p:cNvSpPr txBox="1">
              <a:spLocks noChangeArrowheads="1"/>
            </p:cNvSpPr>
            <p:nvPr/>
          </p:nvSpPr>
          <p:spPr bwMode="auto">
            <a:xfrm>
              <a:off x="9491" y="5049"/>
              <a:ext cx="540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prstClr val="black"/>
                  </a:solidFill>
                  <a:latin typeface="Arial Rounded MT Bold" panose="020F0704030504030204" pitchFamily="34" charset="0"/>
                  <a:ea typeface="Times New Roman" panose="02020603050405020304" pitchFamily="18" charset="0"/>
                  <a:cs typeface="Arial" charset="0"/>
                </a:rPr>
                <a:t>B</a:t>
              </a:r>
              <a:endParaRPr lang="en-US" b="1">
                <a:solidFill>
                  <a:prstClr val="black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5675946" y="5860535"/>
            <a:ext cx="1723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kern="0" dirty="0" err="1">
                <a:solidFill>
                  <a:prstClr val="black"/>
                </a:solidFill>
                <a:latin typeface="Arial" charset="0"/>
                <a:cs typeface="Arial" charset="0"/>
              </a:rPr>
              <a:t>Gambar</a:t>
            </a:r>
            <a:r>
              <a:rPr lang="en-US" b="1" kern="0" dirty="0">
                <a:solidFill>
                  <a:prstClr val="black"/>
                </a:solidFill>
                <a:latin typeface="Arial" charset="0"/>
                <a:cs typeface="Arial" charset="0"/>
              </a:rPr>
              <a:t> 31 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95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DE02B3-C118-4D4E-BB94-8C367F2665FB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pic>
        <p:nvPicPr>
          <p:cNvPr id="5" name="Picture 2" descr="H:\WPShare\Laurac\HEAT STRESS-PPT\FINALS\Mas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04" y="76202"/>
            <a:ext cx="8418787" cy="6781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27584" y="847895"/>
            <a:ext cx="7272808" cy="4536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4F81BD"/>
              </a:buClr>
              <a:buFont typeface="Arial" pitchFamily="34" charset="0"/>
              <a:buNone/>
            </a:pP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Dalam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fisika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, kata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usaha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memiliki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pengertian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yang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berbeda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dengan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pengertian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dalam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kehidupan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sehari-hari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.</a:t>
            </a:r>
          </a:p>
          <a:p>
            <a:pPr marL="0" indent="0">
              <a:buClr>
                <a:srgbClr val="4F81BD"/>
              </a:buClr>
              <a:buFont typeface="Arial" pitchFamily="34" charset="0"/>
              <a:buNone/>
            </a:pPr>
            <a:endParaRPr lang="en-US" sz="24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marL="0" indent="0">
              <a:buClr>
                <a:srgbClr val="4F81BD"/>
              </a:buClr>
              <a:buFont typeface="Arial" pitchFamily="34" charset="0"/>
              <a:buNone/>
            </a:pPr>
            <a:endParaRPr lang="en-US" sz="24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marL="0" indent="0">
              <a:buClr>
                <a:srgbClr val="4F81BD"/>
              </a:buClr>
              <a:buFont typeface="Arial" pitchFamily="34" charset="0"/>
              <a:buNone/>
            </a:pPr>
            <a:endParaRPr lang="en-US" sz="24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marL="0" indent="0">
              <a:buClr>
                <a:srgbClr val="4F81BD"/>
              </a:buClr>
              <a:buFont typeface="Arial" pitchFamily="34" charset="0"/>
              <a:buNone/>
            </a:pPr>
            <a:r>
              <a:rPr lang="en-US" sz="28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Dalam</a:t>
            </a:r>
            <a:r>
              <a:rPr lang="en-US" sz="28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kehidupan</a:t>
            </a:r>
            <a:r>
              <a:rPr lang="en-US" sz="28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sehari-hari</a:t>
            </a:r>
            <a:r>
              <a:rPr lang="en-US" sz="28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, </a:t>
            </a:r>
            <a:r>
              <a:rPr lang="en-US" sz="2800" b="1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usaha</a:t>
            </a:r>
            <a:r>
              <a:rPr lang="en-US" sz="28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diartikan</a:t>
            </a:r>
            <a:r>
              <a:rPr lang="en-US" sz="28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sebagai</a:t>
            </a:r>
            <a:r>
              <a:rPr lang="en-US" sz="28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segala</a:t>
            </a:r>
            <a:r>
              <a:rPr lang="en-US" sz="28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sesuatu</a:t>
            </a:r>
            <a:r>
              <a:rPr lang="en-US" sz="28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yang </a:t>
            </a:r>
            <a:r>
              <a:rPr lang="en-US" sz="28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dikerjakan</a:t>
            </a:r>
            <a:r>
              <a:rPr lang="en-US" sz="28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kern="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manusia</a:t>
            </a:r>
            <a:r>
              <a:rPr lang="en-US" sz="2800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.  </a:t>
            </a:r>
          </a:p>
          <a:p>
            <a:pPr marL="0" indent="0">
              <a:buClr>
                <a:srgbClr val="4F81BD"/>
              </a:buClr>
              <a:buFont typeface="Arial" pitchFamily="34" charset="0"/>
              <a:buNone/>
            </a:pPr>
            <a:endParaRPr lang="en-US" sz="24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6431" y="6237312"/>
            <a:ext cx="20808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Arial" charset="0"/>
              </a:rPr>
              <a:t>FISIKA  DASAR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96189" y="2564904"/>
            <a:ext cx="7056132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96189" y="1052736"/>
            <a:ext cx="375515" cy="15121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52070" y="3368052"/>
            <a:ext cx="375515" cy="15121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0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73238" y="1678779"/>
            <a:ext cx="767946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2000" dirty="0">
                <a:solidFill>
                  <a:prstClr val="black"/>
                </a:solidFill>
                <a:ea typeface="Times New Roman" panose="02020603050405020304" pitchFamily="18" charset="0"/>
                <a:cs typeface="Arial" charset="0"/>
              </a:rPr>
              <a:t>Ketika bahan elastis diberi regangan maka pada bahan tersebut akan timbul </a:t>
            </a:r>
            <a:r>
              <a:rPr lang="sv-SE" sz="2000" b="1" dirty="0">
                <a:solidFill>
                  <a:prstClr val="black"/>
                </a:solidFill>
                <a:ea typeface="Times New Roman" panose="02020603050405020304" pitchFamily="18" charset="0"/>
                <a:cs typeface="Arial" charset="0"/>
              </a:rPr>
              <a:t>energi potensial</a:t>
            </a:r>
            <a:r>
              <a:rPr lang="sv-SE" sz="2000" dirty="0">
                <a:solidFill>
                  <a:prstClr val="black"/>
                </a:solidFill>
                <a:ea typeface="Times New Roman" panose="02020603050405020304" pitchFamily="18" charset="0"/>
                <a:cs typeface="Arial" charset="0"/>
              </a:rPr>
              <a:t>.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36951" y="434662"/>
            <a:ext cx="7010400" cy="563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Times New Roman" panose="02020603050405020304" pitchFamily="18" charset="0"/>
                <a:cs typeface="Arial" panose="020B0604020202020204" pitchFamily="34" charset="0"/>
              </a:rPr>
              <a:t>b. </a:t>
            </a:r>
            <a:r>
              <a:rPr lang="id-ID" dirty="0" smtClean="0">
                <a:ea typeface="Times New Roman" panose="02020603050405020304" pitchFamily="18" charset="0"/>
                <a:cs typeface="Arial" panose="020B0604020202020204" pitchFamily="34" charset="0"/>
              </a:rPr>
              <a:t>Energi  Potensial </a:t>
            </a:r>
            <a:r>
              <a:rPr lang="en-US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Pegas</a:t>
            </a:r>
            <a:endParaRPr lang="en-US" dirty="0" smtClean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-289" y="277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180686" y="657503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charset="0"/>
            </a:endParaRPr>
          </a:p>
        </p:txBody>
      </p:sp>
      <p:sp>
        <p:nvSpPr>
          <p:cNvPr id="39942" name="Rectangle 8"/>
          <p:cNvSpPr>
            <a:spLocks noChangeArrowheads="1"/>
          </p:cNvSpPr>
          <p:nvPr/>
        </p:nvSpPr>
        <p:spPr bwMode="auto">
          <a:xfrm>
            <a:off x="180686" y="657503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charset="0"/>
            </a:endParaRPr>
          </a:p>
        </p:txBody>
      </p:sp>
      <p:sp>
        <p:nvSpPr>
          <p:cNvPr id="39943" name="Rectangle 2"/>
          <p:cNvSpPr>
            <a:spLocks noChangeArrowheads="1"/>
          </p:cNvSpPr>
          <p:nvPr/>
        </p:nvSpPr>
        <p:spPr bwMode="auto">
          <a:xfrm>
            <a:off x="-289" y="277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9944" name="Rectangle 5"/>
          <p:cNvSpPr>
            <a:spLocks noChangeArrowheads="1"/>
          </p:cNvSpPr>
          <p:nvPr/>
        </p:nvSpPr>
        <p:spPr bwMode="auto">
          <a:xfrm>
            <a:off x="180686" y="657503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charset="0"/>
            </a:endParaRPr>
          </a:p>
        </p:txBody>
      </p:sp>
      <p:sp>
        <p:nvSpPr>
          <p:cNvPr id="39945" name="Rectangle 8"/>
          <p:cNvSpPr>
            <a:spLocks noChangeArrowheads="1"/>
          </p:cNvSpPr>
          <p:nvPr/>
        </p:nvSpPr>
        <p:spPr bwMode="auto">
          <a:xfrm>
            <a:off x="180686" y="657503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charset="0"/>
            </a:endParaRP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-289" y="277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477078" y="2833176"/>
            <a:ext cx="786584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2000" dirty="0">
                <a:solidFill>
                  <a:prstClr val="black"/>
                </a:solidFill>
                <a:ea typeface="Times New Roman" panose="02020603050405020304" pitchFamily="18" charset="0"/>
                <a:cs typeface="Arial" charset="0"/>
              </a:rPr>
              <a:t>Misalnya, karet atau pegas yang direntangkan akan memiliki energi potensial.  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365416" y="3877697"/>
            <a:ext cx="784317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2000" dirty="0">
                <a:solidFill>
                  <a:prstClr val="black"/>
                </a:solidFill>
                <a:ea typeface="Times New Roman" panose="02020603050405020304" pitchFamily="18" charset="0"/>
                <a:cs typeface="Arial" charset="0"/>
              </a:rPr>
              <a:t>Jika gaya yang diberikan dihilangkan, energi potensial pegas akan berubah menjadi energi kinetik.  </a:t>
            </a: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406553" y="5077639"/>
            <a:ext cx="793636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2000" dirty="0">
                <a:solidFill>
                  <a:prstClr val="black"/>
                </a:solidFill>
                <a:ea typeface="Times New Roman" panose="02020603050405020304" pitchFamily="18" charset="0"/>
                <a:cs typeface="Arial" charset="0"/>
              </a:rPr>
              <a:t>Sifat </a:t>
            </a:r>
            <a:r>
              <a:rPr lang="sv-SE" sz="2400" dirty="0">
                <a:solidFill>
                  <a:prstClr val="black"/>
                </a:solidFill>
                <a:ea typeface="Times New Roman" panose="02020603050405020304" pitchFamily="18" charset="0"/>
                <a:cs typeface="Arial" charset="0"/>
              </a:rPr>
              <a:t>pegas</a:t>
            </a:r>
            <a:r>
              <a:rPr lang="sv-SE" sz="2000" dirty="0">
                <a:solidFill>
                  <a:prstClr val="black"/>
                </a:solidFill>
                <a:ea typeface="Times New Roman" panose="02020603050405020304" pitchFamily="18" charset="0"/>
                <a:cs typeface="Arial" charset="0"/>
              </a:rPr>
              <a:t> ini dimanfaatkan dalam </a:t>
            </a:r>
            <a:r>
              <a:rPr lang="sv-SE" sz="2000" i="1" dirty="0">
                <a:solidFill>
                  <a:prstClr val="black"/>
                </a:solidFill>
                <a:ea typeface="Times New Roman" panose="02020603050405020304" pitchFamily="18" charset="0"/>
                <a:cs typeface="Arial" charset="0"/>
              </a:rPr>
              <a:t>shockbreaker </a:t>
            </a:r>
            <a:r>
              <a:rPr lang="sv-SE" sz="2000" dirty="0">
                <a:solidFill>
                  <a:prstClr val="black"/>
                </a:solidFill>
                <a:ea typeface="Times New Roman" panose="02020603050405020304" pitchFamily="18" charset="0"/>
                <a:cs typeface="Arial" charset="0"/>
              </a:rPr>
              <a:t>dan busur panah.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55E427-7E1B-4041-BA94-B209A6A28D7D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2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9" grpId="0"/>
      <p:bldP spid="20" grpId="0"/>
      <p:bldP spid="2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A60FB9-A019-4A1C-81DF-D3A8152643BA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pic>
        <p:nvPicPr>
          <p:cNvPr id="5122" name="Picture 2" descr="energi-pegas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105" y="1165467"/>
            <a:ext cx="3604627" cy="2269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19050" y="286434"/>
            <a:ext cx="81369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189" algn="l"/>
              </a:tabLst>
            </a:pPr>
            <a:r>
              <a:rPr lang="sv-SE" dirty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Arial" charset="0"/>
              </a:rPr>
              <a:t>Energi potensial yang dimiliki pegas atau benda elastis besarnya berbanding lurus dengan konstanta pegas </a:t>
            </a:r>
            <a:r>
              <a:rPr lang="sv-SE" i="1" dirty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Arial" charset="0"/>
              </a:rPr>
              <a:t>k</a:t>
            </a:r>
            <a:r>
              <a:rPr lang="sv-SE" dirty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Arial" charset="0"/>
              </a:rPr>
              <a:t> dan kuadrat simpangannya. 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42223" y="4031585"/>
            <a:ext cx="80539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189" algn="l"/>
              </a:tabLst>
            </a:pPr>
            <a:r>
              <a:rPr lang="sv-SE" sz="2000" dirty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Arial" charset="0"/>
              </a:rPr>
              <a:t>Secara matematis dapat dinyatakan dengan persamaan berikut</a:t>
            </a: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538" y="4558032"/>
            <a:ext cx="2166937" cy="85725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90264" y="6025653"/>
            <a:ext cx="33281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k = </a:t>
            </a:r>
            <a:r>
              <a:rPr lang="en-US" sz="200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konstanta</a:t>
            </a:r>
            <a:r>
              <a:rPr lang="en-US" sz="2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pegas</a:t>
            </a:r>
            <a:r>
              <a:rPr lang="en-US" sz="2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(N/m)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83572" y="5625544"/>
            <a:ext cx="43252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Ep</a:t>
            </a:r>
            <a:r>
              <a:rPr lang="en-US" sz="2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energi</a:t>
            </a:r>
            <a:r>
              <a:rPr lang="en-US" sz="2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potensial</a:t>
            </a:r>
            <a:r>
              <a:rPr lang="en-US" sz="2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pegas</a:t>
            </a:r>
            <a:r>
              <a:rPr lang="en-US" sz="2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(Joule)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43851" y="6402133"/>
            <a:ext cx="65003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Δx</a:t>
            </a:r>
            <a:r>
              <a:rPr lang="en-US" sz="2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simpangan</a:t>
            </a:r>
            <a:r>
              <a:rPr lang="en-US" sz="2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atau</a:t>
            </a:r>
            <a:r>
              <a:rPr lang="en-US" sz="2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pertambahan</a:t>
            </a:r>
            <a:r>
              <a:rPr lang="en-US" sz="2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panjang</a:t>
            </a:r>
            <a:r>
              <a:rPr lang="en-US" sz="2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(m)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935615" y="3388147"/>
            <a:ext cx="17580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kern="0" dirty="0" err="1">
                <a:solidFill>
                  <a:prstClr val="black"/>
                </a:solidFill>
                <a:latin typeface="Arial" charset="0"/>
                <a:cs typeface="Arial" charset="0"/>
              </a:rPr>
              <a:t>Gambar</a:t>
            </a:r>
            <a:r>
              <a:rPr lang="en-US" b="1" kern="0" dirty="0">
                <a:solidFill>
                  <a:prstClr val="black"/>
                </a:solidFill>
                <a:latin typeface="Arial" charset="0"/>
                <a:cs typeface="Arial" charset="0"/>
              </a:rPr>
              <a:t> 32 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06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13510" y="555580"/>
            <a:ext cx="77754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dirty="0">
                <a:solidFill>
                  <a:prstClr val="black"/>
                </a:solidFill>
                <a:ea typeface="Times New Roman" panose="02020603050405020304" pitchFamily="18" charset="0"/>
                <a:cs typeface="Arial" charset="0"/>
              </a:rPr>
              <a:t>Persamaan di atas diperoleh dari hasil penurunan persamaan gaya pegas yang dirumuskan oleh Hooke.</a:t>
            </a:r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4479636" y="43935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5" y="2031019"/>
            <a:ext cx="1428751" cy="5000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89" name="Rectangle 3"/>
          <p:cNvSpPr>
            <a:spLocks noChangeArrowheads="1"/>
          </p:cNvSpPr>
          <p:nvPr/>
        </p:nvSpPr>
        <p:spPr bwMode="auto">
          <a:xfrm>
            <a:off x="4660611" y="472559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13510" y="2715988"/>
            <a:ext cx="788836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2000" dirty="0">
                <a:solidFill>
                  <a:prstClr val="black"/>
                </a:solidFill>
                <a:ea typeface="Times New Roman" panose="02020603050405020304" pitchFamily="18" charset="0"/>
                <a:cs typeface="Arial" charset="0"/>
              </a:rPr>
              <a:t>Besarnya usaha yang diperlukan untuk meregangkan pegas adalah sama dengan keadaan energi potensial akhir dikurangi  keadaan energi potensial awal dari pegas</a:t>
            </a:r>
          </a:p>
        </p:txBody>
      </p:sp>
      <p:sp>
        <p:nvSpPr>
          <p:cNvPr id="41991" name="Rectangle 5"/>
          <p:cNvSpPr>
            <a:spLocks noChangeArrowheads="1"/>
          </p:cNvSpPr>
          <p:nvPr/>
        </p:nvSpPr>
        <p:spPr bwMode="auto">
          <a:xfrm>
            <a:off x="4479636" y="43935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045156"/>
            <a:ext cx="4248472" cy="70737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93" name="Rectangle 6"/>
          <p:cNvSpPr>
            <a:spLocks noChangeArrowheads="1"/>
          </p:cNvSpPr>
          <p:nvPr/>
        </p:nvSpPr>
        <p:spPr bwMode="auto">
          <a:xfrm>
            <a:off x="4660611" y="472559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475658" y="5246051"/>
            <a:ext cx="19663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atau</a:t>
            </a:r>
            <a:endParaRPr lang="en-US" sz="28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E2A80B-6BF6-4498-A5FB-9386DE18C75F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9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4479636" y="-184665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7" y="1214438"/>
            <a:ext cx="4071937" cy="85725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39555" y="2564908"/>
            <a:ext cx="724028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Untuk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keadaan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awal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000" dirty="0">
                <a:solidFill>
                  <a:prstClr val="black"/>
                </a:solidFill>
                <a:cs typeface="Arial" charset="0"/>
              </a:rPr>
              <a:t>Δ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x</a:t>
            </a:r>
            <a:r>
              <a:rPr lang="en-US" sz="2000" baseline="-25000" dirty="0">
                <a:solidFill>
                  <a:prstClr val="black"/>
                </a:solidFill>
                <a:cs typeface="Arial" charset="0"/>
              </a:rPr>
              <a:t>1 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= 0,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energi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potensial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awal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Ep</a:t>
            </a:r>
            <a:r>
              <a:rPr lang="en-US" sz="2000" baseline="-25000" dirty="0" err="1">
                <a:solidFill>
                  <a:prstClr val="black"/>
                </a:solidFill>
                <a:cs typeface="Arial" charset="0"/>
              </a:rPr>
              <a:t>awal</a:t>
            </a:r>
            <a:r>
              <a:rPr lang="en-US" sz="2000" baseline="-25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= 0,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sehingga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usaha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untuk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meregangkan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pegas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dari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keadaan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awal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adalah</a:t>
            </a:r>
            <a:endParaRPr lang="en-US" sz="20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4479636" y="-184665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15" y="4518988"/>
            <a:ext cx="2238375" cy="85725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E6910E-1B1C-40E3-B1CE-08789DA52B3B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1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C28884-FCE7-4248-98D3-0D8BE2B4D9F3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1599763"/>
            <a:ext cx="76328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lang="en-US" sz="2000" dirty="0" err="1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Sebuah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pegas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dengan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konstanta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pegas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 200 N/m </a:t>
            </a:r>
            <a:r>
              <a:rPr lang="en-US" sz="2000" dirty="0" err="1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diberi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gaya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sehingga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meregang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sejauh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 10 cm. </a:t>
            </a:r>
            <a:r>
              <a:rPr lang="en-US" sz="2000" dirty="0" err="1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Tentukan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energi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potensial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pegas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 yang </a:t>
            </a:r>
            <a:r>
              <a:rPr lang="en-US" sz="2000" dirty="0" err="1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dialami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pegas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tersebut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!</a:t>
            </a:r>
          </a:p>
          <a:p>
            <a:pPr marL="23748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Penyelesaian</a:t>
            </a:r>
            <a:r>
              <a:rPr lang="en-US" sz="2000" b="1" dirty="0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:</a:t>
            </a:r>
            <a:endParaRPr lang="en-US" sz="2000" dirty="0">
              <a:solidFill>
                <a:prstClr val="black"/>
              </a:solidFill>
              <a:latin typeface="Arial Narrow" panose="020B0606020202030204" pitchFamily="34" charset="0"/>
              <a:cs typeface="Arial" charset="0"/>
            </a:endParaRPr>
          </a:p>
          <a:p>
            <a:pPr marL="23748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  <a:latin typeface="Arial Narrow" panose="020B0606020202030204" pitchFamily="34" charset="0"/>
              <a:cs typeface="Arial" charset="0"/>
            </a:endParaRPr>
          </a:p>
          <a:p>
            <a:pPr marL="23748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  <a:latin typeface="Arial Narrow" panose="020B0606020202030204" pitchFamily="34" charset="0"/>
              <a:cs typeface="Arial" charset="0"/>
            </a:endParaRPr>
          </a:p>
          <a:p>
            <a:pPr marL="2066239" lvl="4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prstClr val="black"/>
              </a:solidFill>
              <a:latin typeface="Arial Narrow" panose="020B0606020202030204" pitchFamily="34" charset="0"/>
              <a:cs typeface="Arial" charset="0"/>
            </a:endParaRPr>
          </a:p>
          <a:p>
            <a:pPr marL="2066239" lvl="4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  <a:latin typeface="Arial Narrow" panose="020B0606020202030204" pitchFamily="34" charset="0"/>
              <a:cs typeface="Arial" charset="0"/>
            </a:endParaRPr>
          </a:p>
          <a:p>
            <a:pPr marL="2066239" lvl="4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Ep</a:t>
            </a:r>
            <a:r>
              <a:rPr lang="en-US" sz="2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= ½ . 200 . 0,1</a:t>
            </a:r>
            <a:r>
              <a:rPr lang="en-US" sz="2000" baseline="30000" dirty="0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2</a:t>
            </a:r>
            <a:endParaRPr lang="en-US" sz="2000" dirty="0">
              <a:solidFill>
                <a:prstClr val="black"/>
              </a:solidFill>
              <a:latin typeface="Arial Narrow" panose="020B0606020202030204" pitchFamily="34" charset="0"/>
              <a:cs typeface="Arial" charset="0"/>
            </a:endParaRPr>
          </a:p>
          <a:p>
            <a:pPr marL="2066239" lvl="4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Ep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 = ½ joule</a:t>
            </a: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413" y="3246781"/>
            <a:ext cx="1846821" cy="7306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457200" y="332656"/>
            <a:ext cx="3682752" cy="10081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>
                <a:solidFill>
                  <a:srgbClr val="1F497D"/>
                </a:solidFill>
              </a:rPr>
              <a:t>Contoh soal:</a:t>
            </a:r>
            <a:endParaRPr lang="en-US" sz="44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98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5" y="685801"/>
            <a:ext cx="2877503" cy="654968"/>
          </a:xfrm>
        </p:spPr>
        <p:txBody>
          <a:bodyPr>
            <a:normAutofit/>
          </a:bodyPr>
          <a:lstStyle/>
          <a:p>
            <a:r>
              <a:rPr lang="en-US" sz="3600" dirty="0" err="1"/>
              <a:t>Contoh</a:t>
            </a:r>
            <a:r>
              <a:rPr lang="en-US" sz="4000" dirty="0"/>
              <a:t> </a:t>
            </a:r>
            <a:r>
              <a:rPr lang="en-US" sz="4000" dirty="0" err="1"/>
              <a:t>soal</a:t>
            </a:r>
            <a:r>
              <a:rPr lang="en-US" sz="4000" dirty="0"/>
              <a:t>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C41FC4-BF4E-4175-B483-A8C9ADC0923F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>
                <a:solidFill>
                  <a:srgbClr val="191B0E"/>
                </a:solidFill>
              </a:rPr>
              <a:pPr>
                <a:defRPr/>
              </a:pPr>
              <a:t>45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5536" y="2449755"/>
            <a:ext cx="3384376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Sebuah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pegas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memiliki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konstanta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pegas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2.10</a:t>
            </a:r>
            <a:r>
              <a:rPr lang="en-US" sz="2000" baseline="30000" dirty="0">
                <a:solidFill>
                  <a:prstClr val="black"/>
                </a:solidFill>
                <a:cs typeface="Arial" charset="0"/>
              </a:rPr>
              <a:t>2 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N/m.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Jika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pegas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tersebut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ditarik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hingga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bertambah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panjang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20 mm,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berapa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besar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energi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potensial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pegas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sebelum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dilepaskan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?</a:t>
            </a:r>
            <a:r>
              <a:rPr lang="en-US" sz="2000" baseline="30000" dirty="0">
                <a:solidFill>
                  <a:prstClr val="black"/>
                </a:solidFill>
                <a:cs typeface="Arial" charset="0"/>
              </a:rPr>
              <a:t> </a:t>
            </a:r>
            <a:endParaRPr lang="en-US" sz="2000" dirty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51202" name="Picture 2" descr="D:\^^ DITPSMK\~~~ DIKLAT SERTIFIKASI pa heri BAHAN PENGAJARAN FISIKA\^^^ oke ANIMASI-FISIKA\GETARAN-PEGAS\AYUNAN-SEDERHANA-0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1" y="609603"/>
            <a:ext cx="2857500" cy="4055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6084171" y="3789041"/>
            <a:ext cx="17580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kern="0" dirty="0" err="1">
                <a:solidFill>
                  <a:prstClr val="black"/>
                </a:solidFill>
                <a:latin typeface="Arial" charset="0"/>
                <a:cs typeface="Arial" charset="0"/>
              </a:rPr>
              <a:t>Gambar</a:t>
            </a:r>
            <a:r>
              <a:rPr lang="en-US" b="1" kern="0" dirty="0">
                <a:solidFill>
                  <a:prstClr val="black"/>
                </a:solidFill>
                <a:latin typeface="Arial" charset="0"/>
                <a:cs typeface="Arial" charset="0"/>
              </a:rPr>
              <a:t> 33 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82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7203" y="1304926"/>
            <a:ext cx="2328863" cy="552451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b="0" smtClean="0"/>
              <a:t>Diketahui:</a:t>
            </a:r>
          </a:p>
          <a:p>
            <a:pPr>
              <a:buFont typeface="Wingdings" panose="05000000000000000000" pitchFamily="2" charset="2"/>
              <a:buNone/>
            </a:pPr>
            <a:endParaRPr lang="en-US" b="0" smtClean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2678116" y="1285876"/>
            <a:ext cx="1108075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2800" kern="0" dirty="0">
                <a:solidFill>
                  <a:prstClr val="black"/>
                </a:solidFill>
              </a:rPr>
              <a:t>K =</a:t>
            </a:r>
          </a:p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2800" kern="0" dirty="0">
              <a:solidFill>
                <a:prstClr val="black"/>
              </a:solidFill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3571876" y="1304926"/>
            <a:ext cx="2357439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2800" dirty="0">
                <a:solidFill>
                  <a:prstClr val="black"/>
                </a:solidFill>
                <a:cs typeface="Arial" charset="0"/>
              </a:rPr>
              <a:t>2.10</a:t>
            </a:r>
            <a:r>
              <a:rPr lang="en-US" sz="2800" baseline="30000" dirty="0">
                <a:solidFill>
                  <a:prstClr val="black"/>
                </a:solidFill>
                <a:cs typeface="Arial" charset="0"/>
              </a:rPr>
              <a:t>2 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N/m</a:t>
            </a:r>
            <a:endParaRPr lang="en-US" sz="2800" kern="0" dirty="0">
              <a:solidFill>
                <a:prstClr val="black"/>
              </a:solidFill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2700341" y="1785938"/>
            <a:ext cx="1228725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l-GR" sz="2800" dirty="0">
                <a:solidFill>
                  <a:prstClr val="black"/>
                </a:solidFill>
                <a:cs typeface="Arial" charset="0"/>
              </a:rPr>
              <a:t>Δ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x </a:t>
            </a:r>
            <a:r>
              <a:rPr lang="en-US" sz="2800" kern="0" dirty="0">
                <a:solidFill>
                  <a:prstClr val="black"/>
                </a:solidFill>
              </a:rPr>
              <a:t>=</a:t>
            </a:r>
          </a:p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2800" kern="0" dirty="0">
              <a:solidFill>
                <a:prstClr val="black"/>
              </a:solidFill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3500440" y="1782764"/>
            <a:ext cx="3303811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2800" kern="0" dirty="0">
                <a:solidFill>
                  <a:prstClr val="black"/>
                </a:solidFill>
              </a:rPr>
              <a:t>  20 mm = 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2.10</a:t>
            </a:r>
            <a:r>
              <a:rPr lang="en-US" sz="2800" baseline="30000" dirty="0">
                <a:solidFill>
                  <a:prstClr val="black"/>
                </a:solidFill>
                <a:cs typeface="Arial" charset="0"/>
              </a:rPr>
              <a:t>-2 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m</a:t>
            </a:r>
            <a:r>
              <a:rPr lang="en-US" sz="2800" kern="0" dirty="0">
                <a:solidFill>
                  <a:prstClr val="black"/>
                </a:solidFill>
              </a:rPr>
              <a:t> </a:t>
            </a:r>
          </a:p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2800" kern="0" dirty="0">
              <a:solidFill>
                <a:prstClr val="black"/>
              </a:solidFill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488951" y="2571750"/>
            <a:ext cx="1868488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2800" kern="0" dirty="0" err="1">
                <a:solidFill>
                  <a:prstClr val="black"/>
                </a:solidFill>
              </a:rPr>
              <a:t>Ditanya</a:t>
            </a:r>
            <a:r>
              <a:rPr lang="en-US" sz="2800" kern="0" dirty="0">
                <a:solidFill>
                  <a:prstClr val="black"/>
                </a:solidFill>
              </a:rPr>
              <a:t>:</a:t>
            </a:r>
          </a:p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2800" kern="0" dirty="0">
              <a:solidFill>
                <a:prstClr val="black"/>
              </a:solidFill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500063" y="3571876"/>
            <a:ext cx="1714500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2800" kern="0" dirty="0" err="1">
                <a:solidFill>
                  <a:prstClr val="black"/>
                </a:solidFill>
              </a:rPr>
              <a:t>Jawab</a:t>
            </a:r>
            <a:r>
              <a:rPr lang="en-US" sz="2800" kern="0" dirty="0">
                <a:solidFill>
                  <a:prstClr val="black"/>
                </a:solidFill>
              </a:rPr>
              <a:t>:</a:t>
            </a:r>
          </a:p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2800" kern="0" dirty="0">
              <a:solidFill>
                <a:prstClr val="black"/>
              </a:solidFill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486154" y="2233614"/>
            <a:ext cx="942975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2800" kern="0" dirty="0">
              <a:solidFill>
                <a:prstClr val="black"/>
              </a:solidFill>
            </a:endParaRPr>
          </a:p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2800" kern="0" dirty="0">
              <a:solidFill>
                <a:prstClr val="black"/>
              </a:solidFill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343150" y="2571750"/>
            <a:ext cx="3164955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2800" kern="0" dirty="0" err="1">
                <a:solidFill>
                  <a:prstClr val="black"/>
                </a:solidFill>
              </a:rPr>
              <a:t>Ep</a:t>
            </a:r>
            <a:r>
              <a:rPr lang="en-US" sz="2800" kern="0" dirty="0">
                <a:solidFill>
                  <a:prstClr val="black"/>
                </a:solidFill>
              </a:rPr>
              <a:t> = …? </a:t>
            </a:r>
          </a:p>
          <a:p>
            <a:pPr marL="342891" indent="-342891" algn="ctr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defRPr/>
            </a:pPr>
            <a:endParaRPr lang="en-US" sz="2800" kern="0" dirty="0">
              <a:solidFill>
                <a:prstClr val="black"/>
              </a:solidFill>
            </a:endParaRPr>
          </a:p>
        </p:txBody>
      </p:sp>
      <p:sp>
        <p:nvSpPr>
          <p:cNvPr id="45067" name="Rectangle 2"/>
          <p:cNvSpPr>
            <a:spLocks noChangeArrowheads="1"/>
          </p:cNvSpPr>
          <p:nvPr/>
        </p:nvSpPr>
        <p:spPr bwMode="auto">
          <a:xfrm>
            <a:off x="-289" y="277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5068" name="Rectangle 3"/>
          <p:cNvSpPr>
            <a:spLocks noChangeArrowheads="1"/>
          </p:cNvSpPr>
          <p:nvPr/>
        </p:nvSpPr>
        <p:spPr bwMode="auto">
          <a:xfrm>
            <a:off x="180686" y="819428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charset="0"/>
            </a:endParaRPr>
          </a:p>
        </p:txBody>
      </p:sp>
      <p:sp>
        <p:nvSpPr>
          <p:cNvPr id="45069" name="Rectangle 5"/>
          <p:cNvSpPr>
            <a:spLocks noChangeArrowheads="1"/>
          </p:cNvSpPr>
          <p:nvPr/>
        </p:nvSpPr>
        <p:spPr bwMode="auto">
          <a:xfrm>
            <a:off x="-289" y="277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66" y="3429001"/>
            <a:ext cx="2166937" cy="85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71" name="Rectangle 6"/>
          <p:cNvSpPr>
            <a:spLocks noChangeArrowheads="1"/>
          </p:cNvSpPr>
          <p:nvPr/>
        </p:nvSpPr>
        <p:spPr bwMode="auto">
          <a:xfrm>
            <a:off x="180686" y="800378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charset="0"/>
            </a:endParaRPr>
          </a:p>
        </p:txBody>
      </p:sp>
      <p:sp>
        <p:nvSpPr>
          <p:cNvPr id="45072" name="Rectangle 8"/>
          <p:cNvSpPr>
            <a:spLocks noChangeArrowheads="1"/>
          </p:cNvSpPr>
          <p:nvPr/>
        </p:nvSpPr>
        <p:spPr bwMode="auto">
          <a:xfrm>
            <a:off x="-289" y="277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5073" name="Rectangle 9"/>
          <p:cNvSpPr>
            <a:spLocks noChangeArrowheads="1"/>
          </p:cNvSpPr>
          <p:nvPr/>
        </p:nvSpPr>
        <p:spPr bwMode="auto">
          <a:xfrm>
            <a:off x="180686" y="800378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charset="0"/>
            </a:endParaRPr>
          </a:p>
        </p:txBody>
      </p:sp>
      <p:sp>
        <p:nvSpPr>
          <p:cNvPr id="45074" name="Rectangle 2"/>
          <p:cNvSpPr>
            <a:spLocks noChangeArrowheads="1"/>
          </p:cNvSpPr>
          <p:nvPr/>
        </p:nvSpPr>
        <p:spPr bwMode="auto">
          <a:xfrm>
            <a:off x="4479636" y="43935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3" y="4357689"/>
            <a:ext cx="4048125" cy="85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76" name="Rectangle 3"/>
          <p:cNvSpPr>
            <a:spLocks noChangeArrowheads="1"/>
          </p:cNvSpPr>
          <p:nvPr/>
        </p:nvSpPr>
        <p:spPr bwMode="auto">
          <a:xfrm>
            <a:off x="4660611" y="844035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charset="0"/>
            </a:endParaRPr>
          </a:p>
        </p:txBody>
      </p:sp>
      <p:sp>
        <p:nvSpPr>
          <p:cNvPr id="45077" name="Rectangle 5"/>
          <p:cNvSpPr>
            <a:spLocks noChangeArrowheads="1"/>
          </p:cNvSpPr>
          <p:nvPr/>
        </p:nvSpPr>
        <p:spPr bwMode="auto">
          <a:xfrm>
            <a:off x="4479636" y="43935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8" y="5357815"/>
            <a:ext cx="280987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79" name="Rectangle 6"/>
          <p:cNvSpPr>
            <a:spLocks noChangeArrowheads="1"/>
          </p:cNvSpPr>
          <p:nvPr/>
        </p:nvSpPr>
        <p:spPr bwMode="auto">
          <a:xfrm>
            <a:off x="4660611" y="701159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345B52-4F7E-4083-8BC4-1407C0E03053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7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4" grpId="0"/>
      <p:bldP spid="25" grpId="0"/>
      <p:bldP spid="26" grpId="0"/>
      <p:bldP spid="27" grpId="0"/>
      <p:bldP spid="28" grpId="0"/>
      <p:bldP spid="29" grpId="0"/>
      <p:bldP spid="31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Latihan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41229" y="2033192"/>
            <a:ext cx="474037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 err="1">
                <a:solidFill>
                  <a:prstClr val="black"/>
                </a:solidFill>
                <a:cs typeface="Arial" charset="0"/>
              </a:rPr>
              <a:t>Sebuah</a:t>
            </a:r>
            <a:r>
              <a:rPr lang="en-US" sz="24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cs typeface="Arial" charset="0"/>
              </a:rPr>
              <a:t>pegas</a:t>
            </a:r>
            <a:r>
              <a:rPr lang="en-US" sz="24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cs typeface="Arial" charset="0"/>
              </a:rPr>
              <a:t>diberi</a:t>
            </a:r>
            <a:r>
              <a:rPr lang="en-US" sz="24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cs typeface="Arial" charset="0"/>
              </a:rPr>
              <a:t>gaya</a:t>
            </a:r>
            <a:r>
              <a:rPr lang="en-US" sz="2400" dirty="0">
                <a:solidFill>
                  <a:prstClr val="black"/>
                </a:solidFill>
                <a:cs typeface="Arial" charset="0"/>
              </a:rPr>
              <a:t> 20 N </a:t>
            </a:r>
            <a:r>
              <a:rPr lang="en-US" sz="2400" dirty="0" err="1">
                <a:solidFill>
                  <a:prstClr val="black"/>
                </a:solidFill>
                <a:cs typeface="Arial" charset="0"/>
              </a:rPr>
              <a:t>sehingga</a:t>
            </a:r>
            <a:r>
              <a:rPr lang="en-US" sz="24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cs typeface="Arial" charset="0"/>
              </a:rPr>
              <a:t>mengalami</a:t>
            </a:r>
            <a:r>
              <a:rPr lang="en-US" sz="24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cs typeface="Arial" charset="0"/>
              </a:rPr>
              <a:t>pertambahan</a:t>
            </a:r>
            <a:r>
              <a:rPr lang="en-US" sz="24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cs typeface="Arial" charset="0"/>
              </a:rPr>
              <a:t>panjang</a:t>
            </a:r>
            <a:r>
              <a:rPr lang="en-US" sz="2400" dirty="0">
                <a:solidFill>
                  <a:prstClr val="black"/>
                </a:solidFill>
                <a:cs typeface="Arial" charset="0"/>
              </a:rPr>
              <a:t> 10 cm. </a:t>
            </a:r>
            <a:r>
              <a:rPr lang="en-US" sz="2400" dirty="0" err="1">
                <a:solidFill>
                  <a:prstClr val="black"/>
                </a:solidFill>
                <a:cs typeface="Arial" charset="0"/>
              </a:rPr>
              <a:t>Tentukan</a:t>
            </a:r>
            <a:r>
              <a:rPr lang="en-US" sz="2400" dirty="0">
                <a:solidFill>
                  <a:prstClr val="black"/>
                </a:solidFill>
                <a:cs typeface="Arial" charset="0"/>
              </a:rPr>
              <a:t> :</a:t>
            </a:r>
          </a:p>
          <a:p>
            <a:pPr marL="514338" indent="-514338" fontAlgn="base">
              <a:spcBef>
                <a:spcPct val="0"/>
              </a:spcBef>
              <a:spcAft>
                <a:spcPct val="0"/>
              </a:spcAft>
              <a:buFontTx/>
              <a:buAutoNum type="alphaLcPeriod"/>
              <a:defRPr/>
            </a:pPr>
            <a:r>
              <a:rPr lang="en-US" sz="2400" dirty="0" err="1">
                <a:solidFill>
                  <a:prstClr val="black"/>
                </a:solidFill>
                <a:cs typeface="Arial" charset="0"/>
              </a:rPr>
              <a:t>Konstanta</a:t>
            </a:r>
            <a:r>
              <a:rPr lang="en-US" sz="24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cs typeface="Arial" charset="0"/>
              </a:rPr>
              <a:t>pegas</a:t>
            </a:r>
            <a:r>
              <a:rPr lang="en-US" sz="2400" dirty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pPr marL="514338" indent="-514338" fontAlgn="base">
              <a:spcBef>
                <a:spcPct val="0"/>
              </a:spcBef>
              <a:spcAft>
                <a:spcPct val="0"/>
              </a:spcAft>
              <a:buFontTx/>
              <a:buAutoNum type="alphaLcPeriod"/>
              <a:defRPr/>
            </a:pPr>
            <a:r>
              <a:rPr lang="en-US" sz="2400" dirty="0" err="1">
                <a:solidFill>
                  <a:prstClr val="black"/>
                </a:solidFill>
                <a:cs typeface="Arial" charset="0"/>
              </a:rPr>
              <a:t>Energi</a:t>
            </a:r>
            <a:r>
              <a:rPr lang="en-US" sz="24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cs typeface="Arial" charset="0"/>
              </a:rPr>
              <a:t>potensial</a:t>
            </a:r>
            <a:r>
              <a:rPr lang="en-US" sz="2400" dirty="0">
                <a:solidFill>
                  <a:prstClr val="black"/>
                </a:solidFill>
                <a:cs typeface="Arial" charset="0"/>
              </a:rPr>
              <a:t> yang </a:t>
            </a:r>
            <a:r>
              <a:rPr lang="en-US" sz="2400" dirty="0" err="1">
                <a:solidFill>
                  <a:prstClr val="black"/>
                </a:solidFill>
                <a:cs typeface="Arial" charset="0"/>
              </a:rPr>
              <a:t>dimiliki</a:t>
            </a:r>
            <a:r>
              <a:rPr lang="en-US" sz="24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cs typeface="Arial" charset="0"/>
              </a:rPr>
              <a:t>pegas</a:t>
            </a:r>
            <a:r>
              <a:rPr lang="en-US" sz="24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cs typeface="Arial" charset="0"/>
              </a:rPr>
              <a:t>jika</a:t>
            </a:r>
            <a:r>
              <a:rPr lang="en-US" sz="24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cs typeface="Arial" charset="0"/>
              </a:rPr>
              <a:t>diberi</a:t>
            </a:r>
            <a:r>
              <a:rPr lang="en-US" sz="24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cs typeface="Arial" charset="0"/>
              </a:rPr>
              <a:t>gaya</a:t>
            </a:r>
            <a:r>
              <a:rPr lang="en-US" sz="2400" dirty="0">
                <a:solidFill>
                  <a:prstClr val="black"/>
                </a:solidFill>
                <a:cs typeface="Arial" charset="0"/>
              </a:rPr>
              <a:t> 30 N</a:t>
            </a:r>
          </a:p>
        </p:txBody>
      </p:sp>
      <p:pic>
        <p:nvPicPr>
          <p:cNvPr id="51202" name="Picture 2" descr="D:\^^ DITPSMK\~~~ DIKLAT SERTIFIKASI pa heri BAHAN PENGAJARAN FISIKA\^^^ oke ANIMASI-FISIKA\GETARAN-PEGAS\AYUNAN-SEDERHANA-0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3" y="1432475"/>
            <a:ext cx="285750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6E9BCB-B977-42B8-9EA7-F4F31A8C9248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66397" y="4653137"/>
            <a:ext cx="17580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kern="0" dirty="0" err="1">
                <a:solidFill>
                  <a:prstClr val="black"/>
                </a:solidFill>
                <a:latin typeface="Arial" charset="0"/>
                <a:cs typeface="Arial" charset="0"/>
              </a:rPr>
              <a:t>Gambar</a:t>
            </a:r>
            <a:r>
              <a:rPr lang="en-US" b="1" kern="0" dirty="0">
                <a:solidFill>
                  <a:prstClr val="black"/>
                </a:solidFill>
                <a:latin typeface="Arial" charset="0"/>
                <a:cs typeface="Arial" charset="0"/>
              </a:rPr>
              <a:t> 34 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99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921FAB-415F-40C5-B25C-F3C03406D039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9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1F497D"/>
                </a:solidFill>
              </a:rPr>
              <a:t>3. </a:t>
            </a:r>
            <a:r>
              <a:rPr lang="en-US" dirty="0" err="1">
                <a:solidFill>
                  <a:srgbClr val="1F497D"/>
                </a:solidFill>
              </a:rPr>
              <a:t>Energi</a:t>
            </a:r>
            <a:r>
              <a:rPr lang="en-US" dirty="0">
                <a:solidFill>
                  <a:srgbClr val="1F497D"/>
                </a:solidFill>
              </a:rPr>
              <a:t>  </a:t>
            </a:r>
            <a:r>
              <a:rPr lang="en-US" dirty="0" err="1">
                <a:solidFill>
                  <a:srgbClr val="1F497D"/>
                </a:solidFill>
              </a:rPr>
              <a:t>Mekanik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9151" y="1167082"/>
            <a:ext cx="78256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Energi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mekanik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adalah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jumlah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energi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kinetik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dan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energi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potensial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yang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dimiliki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oleh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suatu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benda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.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Menurut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kekekalan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energi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mekanik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jumlah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nergi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potensial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dan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energi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kinetik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selalu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tetap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.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Secara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matematis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dapat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ditulis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sebagai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berikut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:</a:t>
            </a:r>
          </a:p>
        </p:txBody>
      </p:sp>
      <p:sp>
        <p:nvSpPr>
          <p:cNvPr id="9" name="Rectangle 8"/>
          <p:cNvSpPr/>
          <p:nvPr/>
        </p:nvSpPr>
        <p:spPr>
          <a:xfrm>
            <a:off x="723901" y="2857503"/>
            <a:ext cx="62164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4F81BD"/>
                </a:solidFill>
                <a:latin typeface="Arial Rounded MT Bold" panose="020F0704030504030204" pitchFamily="34" charset="0"/>
                <a:cs typeface="Arial" charset="0"/>
              </a:rPr>
              <a:t>EM1 = EM2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4F81BD"/>
                </a:solidFill>
                <a:latin typeface="Arial Rounded MT Bold" panose="020F0704030504030204" pitchFamily="34" charset="0"/>
                <a:cs typeface="Arial" charset="0"/>
              </a:rPr>
              <a:t> Ep1 + Ek1 = Ep2 + Ek2</a:t>
            </a:r>
            <a:br>
              <a:rPr lang="en-US" sz="2800" dirty="0">
                <a:solidFill>
                  <a:srgbClr val="4F81BD"/>
                </a:solidFill>
                <a:latin typeface="Arial Rounded MT Bold" panose="020F0704030504030204" pitchFamily="34" charset="0"/>
                <a:cs typeface="Arial" charset="0"/>
              </a:rPr>
            </a:br>
            <a:endParaRPr lang="en-US" sz="2800" dirty="0">
              <a:solidFill>
                <a:srgbClr val="4F81BD"/>
              </a:solidFill>
              <a:latin typeface="Arial Rounded MT Bold" panose="020F0704030504030204" pitchFamily="34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8716" y="4261119"/>
            <a:ext cx="696655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dengan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EM1 =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energi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mekanik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keadaan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pertama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EM2 =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energi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mekanik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keadaan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kedua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Ep1 =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energi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potensial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keadaan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pertama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Ep2 =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energi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potensial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keadaan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kedua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Ek1 =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energi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kinetik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keadaan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pertama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Ek2 =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energi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kinetik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keadaan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kedua</a:t>
            </a:r>
            <a: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/>
            </a:r>
            <a:br>
              <a:rPr lang="en-US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</a:b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15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51352" y="1645920"/>
            <a:ext cx="2438399" cy="365760"/>
          </a:xfrm>
        </p:spPr>
        <p:txBody>
          <a:bodyPr/>
          <a:lstStyle/>
          <a:p>
            <a:pPr>
              <a:defRPr/>
            </a:pPr>
            <a:fld id="{5DFC0896-FC72-4B8D-9351-3BA349AE7837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1521" y="206343"/>
            <a:ext cx="79922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Contoh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soal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Sebuah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bola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bermassa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200 g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jatuh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dari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ketinggian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20 m di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atas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tanah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.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Tentukan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energi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kinetik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benda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saat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berada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pada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ketinggian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10 m di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atas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tanah</a:t>
            </a:r>
            <a:endParaRPr lang="en-US" sz="2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1" y="1837557"/>
            <a:ext cx="72618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Dik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m = 200 g = 0,2 kg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h1 = 20 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h2 = 10 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v1 = 0 ---&gt;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karena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bola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jatuh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tanpa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kecepatan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awal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Ek1 = 0 ---&gt;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karena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v1 = 0</a:t>
            </a:r>
          </a:p>
        </p:txBody>
      </p:sp>
      <p:sp>
        <p:nvSpPr>
          <p:cNvPr id="7" name="Rectangle 6"/>
          <p:cNvSpPr/>
          <p:nvPr/>
        </p:nvSpPr>
        <p:spPr>
          <a:xfrm>
            <a:off x="462051" y="3899663"/>
            <a:ext cx="727830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Pembahasan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Berdasarkan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hukum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kekekalan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energi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berlaku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Ep1 + Ek1 = Ep2 + Ek2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m g h1 + 0 = m g h2 + Ek2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Ek2 = m g h1 - m g h2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Ek2 = m g (h1 - h2)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Ek2 = 0,2 (10) (20 - 10)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Ek2 = 20 Joule.</a:t>
            </a:r>
          </a:p>
        </p:txBody>
      </p:sp>
    </p:spTree>
    <p:extLst>
      <p:ext uri="{BB962C8B-B14F-4D97-AF65-F5344CB8AC3E}">
        <p14:creationId xmlns:p14="http://schemas.microsoft.com/office/powerpoint/2010/main" val="151598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95D3D8-78D7-44A2-8E1A-0779FE5F6E5A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pic>
        <p:nvPicPr>
          <p:cNvPr id="6" name="Picture 2" descr="H:\WPShare\Laurac\HEAT STRESS-PPT\FINALS\Mas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04" y="76202"/>
            <a:ext cx="8418787" cy="6781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755576" y="1664495"/>
            <a:ext cx="7546032" cy="27670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4F81BD"/>
              </a:buClr>
              <a:buFont typeface="Arial" pitchFamily="34" charset="0"/>
              <a:buNone/>
            </a:pPr>
            <a:r>
              <a:rPr lang="en-US" sz="34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Sedangkan</a:t>
            </a:r>
            <a:r>
              <a:rPr lang="en-US" sz="3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34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dalam</a:t>
            </a:r>
            <a:r>
              <a:rPr lang="en-US" sz="3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FISIKA, </a:t>
            </a:r>
            <a:r>
              <a:rPr lang="en-US" sz="4000" u="sng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Usaha </a:t>
            </a:r>
            <a:r>
              <a:rPr lang="en-US" sz="34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atau</a:t>
            </a:r>
            <a:r>
              <a:rPr lang="en-US" sz="3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4000" u="sng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Kerja</a:t>
            </a:r>
            <a:r>
              <a:rPr lang="en-US" sz="3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34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didefinisikan</a:t>
            </a:r>
            <a:r>
              <a:rPr lang="en-US" sz="3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34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sebagai</a:t>
            </a:r>
            <a:r>
              <a:rPr lang="en-US" sz="3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34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gaya</a:t>
            </a:r>
            <a:r>
              <a:rPr lang="en-US" sz="3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yang </a:t>
            </a:r>
            <a:r>
              <a:rPr lang="en-US" sz="34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bekerja</a:t>
            </a:r>
            <a:r>
              <a:rPr lang="en-US" sz="3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34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pada</a:t>
            </a:r>
            <a:r>
              <a:rPr lang="en-US" sz="3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34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suatu</a:t>
            </a:r>
            <a:r>
              <a:rPr lang="en-US" sz="3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34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benda</a:t>
            </a:r>
            <a:r>
              <a:rPr lang="en-US" sz="3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yang </a:t>
            </a:r>
            <a:r>
              <a:rPr lang="en-US" sz="34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menyebabkan</a:t>
            </a:r>
            <a:r>
              <a:rPr lang="en-US" sz="3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34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benda</a:t>
            </a:r>
            <a:r>
              <a:rPr lang="en-US" sz="3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34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tersebut</a:t>
            </a:r>
            <a:r>
              <a:rPr lang="en-US" sz="3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34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berpindah</a:t>
            </a:r>
            <a:r>
              <a:rPr lang="en-US" sz="3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36431" y="6237312"/>
            <a:ext cx="20808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Arial" charset="0"/>
              </a:rPr>
              <a:t>FISIKA  DASAR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3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B95C3C-D5D1-4736-88BD-9C8AEA99A687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pic>
        <p:nvPicPr>
          <p:cNvPr id="10" name="Picture 2" descr="H:\WPShare\Laurac\HEAT STRESS-PPT\FINALS\Mast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8" y="3"/>
            <a:ext cx="8418787" cy="6781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547664" y="1478340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6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  <a:cs typeface="Arial" charset="0"/>
              </a:rPr>
              <a:t>DAYA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36431" y="6237312"/>
            <a:ext cx="20808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Arial" charset="0"/>
              </a:rPr>
              <a:t>FISIKA  DASAR</a:t>
            </a:r>
          </a:p>
        </p:txBody>
      </p:sp>
      <p:sp>
        <p:nvSpPr>
          <p:cNvPr id="4" name="Rectangle 3"/>
          <p:cNvSpPr/>
          <p:nvPr/>
        </p:nvSpPr>
        <p:spPr>
          <a:xfrm>
            <a:off x="434615" y="4775191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prstClr val="black"/>
                </a:solidFill>
                <a:latin typeface="Agency FB" panose="020B0503020202020204" pitchFamily="34" charset="0"/>
                <a:cs typeface="Arial" charset="0"/>
              </a:rPr>
              <a:t>Daya</a:t>
            </a:r>
            <a:r>
              <a:rPr lang="en-US" b="1" dirty="0">
                <a:solidFill>
                  <a:prstClr val="black"/>
                </a:solidFill>
                <a:latin typeface="Agency FB" panose="020B0503020202020204" pitchFamily="34" charset="0"/>
                <a:cs typeface="Arial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Agency FB" panose="020B0503020202020204" pitchFamily="34" charset="0"/>
                <a:cs typeface="Arial" charset="0"/>
              </a:rPr>
              <a:t>adalah</a:t>
            </a:r>
            <a:r>
              <a:rPr lang="en-US" b="1" dirty="0">
                <a:solidFill>
                  <a:prstClr val="black"/>
                </a:solidFill>
                <a:latin typeface="Agency FB" panose="020B0503020202020204" pitchFamily="34" charset="0"/>
                <a:cs typeface="Arial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Agency FB" panose="020B0503020202020204" pitchFamily="34" charset="0"/>
                <a:cs typeface="Arial" charset="0"/>
              </a:rPr>
              <a:t>kemampuan</a:t>
            </a:r>
            <a:r>
              <a:rPr lang="en-US" b="1" dirty="0">
                <a:solidFill>
                  <a:prstClr val="black"/>
                </a:solidFill>
                <a:latin typeface="Agency FB" panose="020B0503020202020204" pitchFamily="34" charset="0"/>
                <a:cs typeface="Arial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Agency FB" panose="020B0503020202020204" pitchFamily="34" charset="0"/>
                <a:cs typeface="Arial" charset="0"/>
              </a:rPr>
              <a:t>untuk</a:t>
            </a:r>
            <a:r>
              <a:rPr lang="en-US" b="1" dirty="0">
                <a:solidFill>
                  <a:prstClr val="black"/>
                </a:solidFill>
                <a:latin typeface="Agency FB" panose="020B0503020202020204" pitchFamily="34" charset="0"/>
                <a:cs typeface="Arial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Agency FB" panose="020B0503020202020204" pitchFamily="34" charset="0"/>
                <a:cs typeface="Arial" charset="0"/>
              </a:rPr>
              <a:t>melakukan</a:t>
            </a:r>
            <a:r>
              <a:rPr lang="en-US" b="1" dirty="0">
                <a:solidFill>
                  <a:prstClr val="black"/>
                </a:solidFill>
                <a:latin typeface="Agency FB" panose="020B0503020202020204" pitchFamily="34" charset="0"/>
                <a:cs typeface="Arial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Agency FB" panose="020B0503020202020204" pitchFamily="34" charset="0"/>
                <a:cs typeface="Arial" charset="0"/>
              </a:rPr>
              <a:t>usaha</a:t>
            </a:r>
            <a:r>
              <a:rPr lang="en-US" b="1" dirty="0">
                <a:solidFill>
                  <a:prstClr val="black"/>
                </a:solidFill>
                <a:latin typeface="Agency FB" panose="020B0503020202020204" pitchFamily="34" charset="0"/>
                <a:cs typeface="Arial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Agency FB" panose="020B0503020202020204" pitchFamily="34" charset="0"/>
                <a:cs typeface="Arial" charset="0"/>
              </a:rPr>
              <a:t>tiap</a:t>
            </a:r>
            <a:r>
              <a:rPr lang="en-US" b="1" dirty="0">
                <a:solidFill>
                  <a:prstClr val="black"/>
                </a:solidFill>
                <a:latin typeface="Agency FB" panose="020B0503020202020204" pitchFamily="34" charset="0"/>
                <a:cs typeface="Arial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Agency FB" panose="020B0503020202020204" pitchFamily="34" charset="0"/>
                <a:cs typeface="Arial" charset="0"/>
              </a:rPr>
              <a:t>satu</a:t>
            </a:r>
            <a:r>
              <a:rPr lang="en-US" b="1" dirty="0">
                <a:solidFill>
                  <a:prstClr val="black"/>
                </a:solidFill>
                <a:latin typeface="Agency FB" panose="020B0503020202020204" pitchFamily="34" charset="0"/>
                <a:cs typeface="Arial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Agency FB" panose="020B0503020202020204" pitchFamily="34" charset="0"/>
                <a:cs typeface="Arial" charset="0"/>
              </a:rPr>
              <a:t>satuan</a:t>
            </a:r>
            <a:r>
              <a:rPr lang="en-US" b="1" dirty="0">
                <a:solidFill>
                  <a:prstClr val="black"/>
                </a:solidFill>
                <a:latin typeface="Agency FB" panose="020B0503020202020204" pitchFamily="34" charset="0"/>
                <a:cs typeface="Arial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Agency FB" panose="020B0503020202020204" pitchFamily="34" charset="0"/>
                <a:cs typeface="Arial" charset="0"/>
              </a:rPr>
              <a:t>waktu</a:t>
            </a:r>
            <a:endParaRPr lang="en-US" b="1" dirty="0">
              <a:solidFill>
                <a:prstClr val="black"/>
              </a:solidFill>
              <a:latin typeface="Agency FB" panose="020B050302020202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19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3352800"/>
            <a:ext cx="2047875" cy="790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432707" y="316640"/>
            <a:ext cx="200728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D A Y A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00037" y="1334773"/>
            <a:ext cx="798667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charset="0"/>
              </a:rPr>
              <a:t>Daya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adalah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laju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 transfer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energi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dari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satu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sistem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ke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sistem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 lain.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Jika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sebuah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gaya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 F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bekerja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pada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suatu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partikel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dengan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kecepatan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 v,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maka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daya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 yang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dihasilkan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adalah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 :</a:t>
            </a: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4708665" y="2971801"/>
            <a:ext cx="3385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anose="020B0604020202020204" pitchFamily="34" charset="0"/>
                <a:cs typeface="Arial" charset="0"/>
              </a:rPr>
              <a:t>Satuan SI adalah watt  (W) :</a:t>
            </a:r>
          </a:p>
        </p:txBody>
      </p:sp>
      <p:graphicFrame>
        <p:nvGraphicFramePr>
          <p:cNvPr id="3074" name="Object 8"/>
          <p:cNvGraphicFramePr>
            <a:graphicFrameLocks noGrp="1" noChangeAspect="1"/>
          </p:cNvGraphicFramePr>
          <p:nvPr>
            <p:ph sz="quarter" idx="4"/>
            <p:extLst/>
          </p:nvPr>
        </p:nvGraphicFramePr>
        <p:xfrm>
          <a:off x="1158453" y="3047999"/>
          <a:ext cx="2613025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4" imgW="799920" imgH="393480" progId="Equation.3">
                  <p:embed/>
                </p:oleObj>
              </mc:Choice>
              <mc:Fallback>
                <p:oleObj name="Equation" r:id="rId4" imgW="799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453" y="3047999"/>
                        <a:ext cx="2613025" cy="12858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C0000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736D06-4FC5-40CC-8DDD-927AA623DC54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2DC4-2682-4B24-BAFE-9FDB5135B6F2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879563" y="5108416"/>
            <a:ext cx="338437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cs typeface="Arial" charset="0"/>
              </a:rPr>
              <a:t>P = </a:t>
            </a:r>
            <a:r>
              <a:rPr lang="en-US" dirty="0" err="1">
                <a:solidFill>
                  <a:prstClr val="black"/>
                </a:solidFill>
                <a:cs typeface="Arial" charset="0"/>
              </a:rPr>
              <a:t>daya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 (J/s </a:t>
            </a:r>
            <a:r>
              <a:rPr lang="en-US" dirty="0" err="1">
                <a:solidFill>
                  <a:prstClr val="black"/>
                </a:solidFill>
                <a:cs typeface="Arial" charset="0"/>
              </a:rPr>
              <a:t>atau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 Watt) </a:t>
            </a:r>
            <a:endParaRPr lang="en-US" dirty="0" smtClean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cs typeface="Arial" charset="0"/>
              </a:rPr>
              <a:t>W 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= </a:t>
            </a:r>
            <a:r>
              <a:rPr lang="en-US" dirty="0" err="1">
                <a:solidFill>
                  <a:prstClr val="black"/>
                </a:solidFill>
                <a:cs typeface="Arial" charset="0"/>
              </a:rPr>
              <a:t>usaha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 (J) </a:t>
            </a:r>
            <a:endParaRPr lang="en-US" dirty="0" smtClean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cs typeface="Arial" charset="0"/>
              </a:rPr>
              <a:t>t 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= </a:t>
            </a:r>
            <a:r>
              <a:rPr lang="en-US" dirty="0" err="1">
                <a:solidFill>
                  <a:prstClr val="black"/>
                </a:solidFill>
                <a:cs typeface="Arial" charset="0"/>
              </a:rPr>
              <a:t>waktu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 (s) </a:t>
            </a:r>
            <a:endParaRPr lang="en-US" dirty="0" smtClean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cs typeface="Arial" charset="0"/>
              </a:rPr>
              <a:t>F 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= </a:t>
            </a:r>
            <a:r>
              <a:rPr lang="en-US" dirty="0" err="1">
                <a:solidFill>
                  <a:prstClr val="black"/>
                </a:solidFill>
                <a:cs typeface="Arial" charset="0"/>
              </a:rPr>
              <a:t>gaya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 (N) </a:t>
            </a:r>
            <a:endParaRPr lang="en-US" dirty="0" smtClean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cs typeface="Arial" charset="0"/>
              </a:rPr>
              <a:t>v 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= </a:t>
            </a:r>
            <a:r>
              <a:rPr lang="en-US" dirty="0" err="1">
                <a:solidFill>
                  <a:prstClr val="black"/>
                </a:solidFill>
                <a:cs typeface="Arial" charset="0"/>
              </a:rPr>
              <a:t>kecepatan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 (m/s</a:t>
            </a:r>
            <a:r>
              <a:rPr lang="en-US" dirty="0" smtClean="0">
                <a:solidFill>
                  <a:prstClr val="black"/>
                </a:solidFill>
                <a:cs typeface="Arial" charset="0"/>
              </a:rPr>
              <a:t>)</a:t>
            </a: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7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6DF385-5807-4DA6-B7C0-A5032DC26589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2DC4-2682-4B24-BAFE-9FDB5135B6F2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49808" y="836713"/>
            <a:ext cx="734481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d-ID" sz="2000" dirty="0">
                <a:solidFill>
                  <a:prstClr val="black"/>
                </a:solidFill>
                <a:cs typeface="Arial" charset="0"/>
              </a:rPr>
              <a:t>Satuan lain daya yang sering dijumpai dalam kehidupan sehari-hari adalah</a:t>
            </a:r>
            <a:endParaRPr lang="en-US" sz="20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549811" y="2481863"/>
            <a:ext cx="725229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d-ID" dirty="0">
                <a:solidFill>
                  <a:prstClr val="black"/>
                </a:solidFill>
                <a:cs typeface="Arial" charset="0"/>
              </a:rPr>
              <a:t>hp = Horse power; </a:t>
            </a:r>
            <a:r>
              <a:rPr lang="en-US" dirty="0" err="1">
                <a:solidFill>
                  <a:srgbClr val="000000"/>
                </a:solidFill>
                <a:latin typeface="Informan Roman"/>
                <a:cs typeface="Arial" charset="0"/>
              </a:rPr>
              <a:t>Amerika</a:t>
            </a:r>
            <a:r>
              <a:rPr lang="en-US" dirty="0">
                <a:solidFill>
                  <a:srgbClr val="000000"/>
                </a:solidFill>
                <a:latin typeface="Informan Roman"/>
                <a:cs typeface="Arial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forman Roman"/>
                <a:cs typeface="Arial" charset="0"/>
              </a:rPr>
              <a:t>dan</a:t>
            </a:r>
            <a:r>
              <a:rPr lang="en-US" dirty="0">
                <a:solidFill>
                  <a:srgbClr val="000000"/>
                </a:solidFill>
                <a:latin typeface="Informan Roman"/>
                <a:cs typeface="Arial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forman Roman"/>
                <a:cs typeface="Arial" charset="0"/>
              </a:rPr>
              <a:t>Inggris</a:t>
            </a:r>
            <a:r>
              <a:rPr lang="id-ID" dirty="0">
                <a:solidFill>
                  <a:prstClr val="black"/>
                </a:solidFill>
                <a:cs typeface="Arial" charset="0"/>
              </a:rPr>
              <a:t> </a:t>
            </a:r>
            <a:endParaRPr lang="en-US" dirty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d-ID" dirty="0">
                <a:solidFill>
                  <a:prstClr val="black"/>
                </a:solidFill>
                <a:cs typeface="Arial" charset="0"/>
              </a:rPr>
              <a:t>DK = daya kuda; 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--- Indonesia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d-ID" dirty="0">
                <a:solidFill>
                  <a:prstClr val="black"/>
                </a:solidFill>
                <a:cs typeface="Arial" charset="0"/>
              </a:rPr>
              <a:t>PK = </a:t>
            </a:r>
            <a:r>
              <a:rPr lang="id-ID" i="1" dirty="0">
                <a:solidFill>
                  <a:prstClr val="black"/>
                </a:solidFill>
                <a:cs typeface="Arial" charset="0"/>
              </a:rPr>
              <a:t>Paarden Kracht</a:t>
            </a:r>
            <a:r>
              <a:rPr lang="en-US" dirty="0">
                <a:solidFill>
                  <a:srgbClr val="000000"/>
                </a:solidFill>
                <a:latin typeface="Informan Roman"/>
                <a:cs typeface="Arial" charset="0"/>
              </a:rPr>
              <a:t> ----</a:t>
            </a:r>
            <a:r>
              <a:rPr lang="en-US" dirty="0" err="1">
                <a:solidFill>
                  <a:srgbClr val="000000"/>
                </a:solidFill>
                <a:latin typeface="Informan Roman"/>
                <a:cs typeface="Arial" charset="0"/>
              </a:rPr>
              <a:t>Belanda</a:t>
            </a:r>
            <a:endParaRPr lang="en-US" dirty="0">
              <a:solidFill>
                <a:srgbClr val="000000"/>
              </a:solidFill>
              <a:latin typeface="Informan Roman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Informan Roman"/>
                <a:cs typeface="Arial" charset="0"/>
              </a:rPr>
              <a:t>Pferdestarke</a:t>
            </a:r>
            <a:r>
              <a:rPr lang="en-US" dirty="0">
                <a:solidFill>
                  <a:srgbClr val="000000"/>
                </a:solidFill>
                <a:latin typeface="Informan Roman"/>
                <a:cs typeface="Arial" charset="0"/>
              </a:rPr>
              <a:t> (PS)------ </a:t>
            </a:r>
            <a:r>
              <a:rPr lang="en-US" dirty="0" err="1">
                <a:solidFill>
                  <a:srgbClr val="000000"/>
                </a:solidFill>
                <a:latin typeface="Informan Roman"/>
                <a:cs typeface="Arial" charset="0"/>
              </a:rPr>
              <a:t>Jerman</a:t>
            </a:r>
            <a:endParaRPr lang="en-US" dirty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d-ID" dirty="0">
                <a:solidFill>
                  <a:prstClr val="black"/>
                </a:solidFill>
                <a:cs typeface="Arial" charset="0"/>
              </a:rPr>
              <a:t>dengan</a:t>
            </a:r>
            <a:endParaRPr lang="en-US" dirty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d-ID" dirty="0">
                <a:solidFill>
                  <a:prstClr val="black"/>
                </a:solidFill>
                <a:cs typeface="Arial" charset="0"/>
              </a:rPr>
              <a:t>1 hp = 1 DK = 1 PK = 746 watt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 = 0,746 kW</a:t>
            </a:r>
          </a:p>
        </p:txBody>
      </p:sp>
    </p:spTree>
    <p:extLst>
      <p:ext uri="{BB962C8B-B14F-4D97-AF65-F5344CB8AC3E}">
        <p14:creationId xmlns:p14="http://schemas.microsoft.com/office/powerpoint/2010/main" val="341071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8B91A1-8BB1-439A-B03C-2315EDF33415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2DC4-2682-4B24-BAFE-9FDB5135B6F2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23528" y="188643"/>
            <a:ext cx="8136904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err="1" smtClean="0">
                <a:solidFill>
                  <a:srgbClr val="4F81BD"/>
                </a:solidFill>
                <a:latin typeface="Arial" charset="0"/>
                <a:cs typeface="Arial" charset="0"/>
              </a:rPr>
              <a:t>Contoh</a:t>
            </a:r>
            <a:r>
              <a:rPr lang="en-US" sz="3600" b="1" dirty="0" smtClean="0">
                <a:solidFill>
                  <a:srgbClr val="4F81BD"/>
                </a:solidFill>
                <a:latin typeface="Arial" charset="0"/>
                <a:cs typeface="Arial" charset="0"/>
              </a:rPr>
              <a:t> </a:t>
            </a:r>
            <a:r>
              <a:rPr lang="en-US" sz="3600" b="1" dirty="0" err="1" smtClean="0">
                <a:solidFill>
                  <a:srgbClr val="4F81BD"/>
                </a:solidFill>
                <a:latin typeface="Arial" charset="0"/>
                <a:cs typeface="Arial" charset="0"/>
              </a:rPr>
              <a:t>Soal</a:t>
            </a:r>
            <a:r>
              <a:rPr lang="en-US" sz="3600" b="1" dirty="0" smtClean="0">
                <a:solidFill>
                  <a:srgbClr val="4F81BD"/>
                </a:solidFill>
                <a:latin typeface="Arial" charset="0"/>
                <a:cs typeface="Arial" charset="0"/>
              </a:rPr>
              <a:t>  </a:t>
            </a:r>
            <a:r>
              <a:rPr lang="en-US" sz="3600" b="1" dirty="0">
                <a:solidFill>
                  <a:srgbClr val="4F81BD"/>
                </a:solidFill>
                <a:latin typeface="Arial" charset="0"/>
                <a:cs typeface="Arial" charset="0"/>
              </a:rPr>
              <a:t>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Tentukan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besar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daya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untuk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memindahkan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sebuah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benda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sejauh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200 m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dengan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kecepatan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konstan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sebesar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10 m/s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dan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usaha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sebesar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400 Joule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Dik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: 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s = 200 m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v = 10 m/s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W = 400 J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lvl="5"/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Arial" charset="0"/>
                <a:cs typeface="Arial" charset="0"/>
              </a:rPr>
              <a:t>P = W/t = F v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Pembahasan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Karena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waktu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tidak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diketahui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maka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kita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cari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terlebih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dahulu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waktu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. 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diperoleh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: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t = s/v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t = 200/10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t = 20 s</a:t>
            </a:r>
          </a:p>
          <a:p>
            <a:pPr lvl="5"/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Arial" charset="0"/>
                <a:cs typeface="Arial" charset="0"/>
              </a:rPr>
              <a:t>P = W/ t</a:t>
            </a:r>
          </a:p>
          <a:p>
            <a:pPr lvl="5"/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P =400/ 20</a:t>
            </a:r>
          </a:p>
          <a:p>
            <a:pPr lvl="5"/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P = 20 J/s </a:t>
            </a:r>
            <a:b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</a:b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/>
            </a:r>
            <a:b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</a:b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28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1" y="319089"/>
            <a:ext cx="7010400" cy="56356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: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5288" y="1535801"/>
            <a:ext cx="75610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prstClr val="black"/>
                </a:solidFill>
                <a:cs typeface="Arial" charset="0"/>
              </a:rPr>
              <a:t>Sebuah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charset="0"/>
              </a:rPr>
              <a:t>mesin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charset="0"/>
              </a:rPr>
              <a:t>menghasilkan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charset="0"/>
              </a:rPr>
              <a:t>daya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 2.000 watt, </a:t>
            </a:r>
            <a:r>
              <a:rPr lang="en-US" dirty="0" err="1">
                <a:solidFill>
                  <a:prstClr val="black"/>
                </a:solidFill>
                <a:cs typeface="Arial" charset="0"/>
              </a:rPr>
              <a:t>berapakah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charset="0"/>
              </a:rPr>
              <a:t>kerja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 yang </a:t>
            </a:r>
            <a:r>
              <a:rPr lang="en-US" dirty="0" err="1">
                <a:solidFill>
                  <a:prstClr val="black"/>
                </a:solidFill>
                <a:cs typeface="Arial" charset="0"/>
              </a:rPr>
              <a:t>dihasilkan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charset="0"/>
              </a:rPr>
              <a:t>oleh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charset="0"/>
              </a:rPr>
              <a:t>mesin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charset="0"/>
              </a:rPr>
              <a:t>itu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charset="0"/>
              </a:rPr>
              <a:t>selama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 1 jam?</a:t>
            </a:r>
          </a:p>
        </p:txBody>
      </p:sp>
      <p:sp>
        <p:nvSpPr>
          <p:cNvPr id="63493" name="Rectangle 8"/>
          <p:cNvSpPr>
            <a:spLocks noChangeArrowheads="1"/>
          </p:cNvSpPr>
          <p:nvPr/>
        </p:nvSpPr>
        <p:spPr bwMode="auto">
          <a:xfrm>
            <a:off x="4660611" y="3234810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charset="0"/>
            </a:endParaRPr>
          </a:p>
        </p:txBody>
      </p:sp>
      <p:sp>
        <p:nvSpPr>
          <p:cNvPr id="63494" name="Rectangle 2"/>
          <p:cNvSpPr>
            <a:spLocks noChangeArrowheads="1"/>
          </p:cNvSpPr>
          <p:nvPr/>
        </p:nvSpPr>
        <p:spPr bwMode="auto">
          <a:xfrm>
            <a:off x="4479636" y="2577584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3495" name="Rectangle 5"/>
          <p:cNvSpPr>
            <a:spLocks noChangeArrowheads="1"/>
          </p:cNvSpPr>
          <p:nvPr/>
        </p:nvSpPr>
        <p:spPr bwMode="auto">
          <a:xfrm>
            <a:off x="4660611" y="3234810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charset="0"/>
            </a:endParaRPr>
          </a:p>
        </p:txBody>
      </p:sp>
      <p:sp>
        <p:nvSpPr>
          <p:cNvPr id="63496" name="Rectangle 25"/>
          <p:cNvSpPr>
            <a:spLocks noChangeArrowheads="1"/>
          </p:cNvSpPr>
          <p:nvPr/>
        </p:nvSpPr>
        <p:spPr bwMode="auto">
          <a:xfrm>
            <a:off x="4660611" y="3234810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charset="0"/>
            </a:endParaRPr>
          </a:p>
        </p:txBody>
      </p:sp>
      <p:sp>
        <p:nvSpPr>
          <p:cNvPr id="63497" name="Rectangle 26"/>
          <p:cNvSpPr>
            <a:spLocks noChangeArrowheads="1"/>
          </p:cNvSpPr>
          <p:nvPr/>
        </p:nvSpPr>
        <p:spPr bwMode="auto">
          <a:xfrm>
            <a:off x="4479636" y="2577584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285750" y="2762579"/>
            <a:ext cx="20002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cs typeface="Arial" charset="0"/>
              </a:rPr>
              <a:t>Diketahu: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85613" y="3762376"/>
            <a:ext cx="33705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cs typeface="Arial" charset="0"/>
              </a:rPr>
              <a:t>Ditanya : W = …?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341659" y="4357689"/>
            <a:ext cx="15836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cs typeface="Arial" charset="0"/>
              </a:rPr>
              <a:t>Jawab :</a:t>
            </a:r>
            <a:endParaRPr lang="id-ID" sz="28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2038055" y="4333876"/>
            <a:ext cx="18341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cs typeface="Arial" charset="0"/>
              </a:rPr>
              <a:t>W = p . t</a:t>
            </a:r>
            <a:endParaRPr lang="id-ID" sz="28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357080" y="3214689"/>
            <a:ext cx="38170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cs typeface="Arial" charset="0"/>
              </a:rPr>
              <a:t>t = 1 jam = 3.600 s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336258" y="2765425"/>
            <a:ext cx="29030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  <a:cs typeface="Arial" charset="0"/>
              </a:rPr>
              <a:t>P = 2.000 watt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071916" y="4833939"/>
            <a:ext cx="40238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cs typeface="Arial" charset="0"/>
              </a:rPr>
              <a:t>W = 2000 w . 3600 s</a:t>
            </a:r>
            <a:endParaRPr lang="id-ID" sz="28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2135284" y="5334001"/>
            <a:ext cx="36637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cs typeface="Arial" charset="0"/>
              </a:rPr>
              <a:t>W = 7.200.000 w.s</a:t>
            </a:r>
            <a:endParaRPr lang="id-ID" sz="28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2067340" y="5857876"/>
            <a:ext cx="39853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  <a:cs typeface="Arial" charset="0"/>
              </a:rPr>
              <a:t>W = 7.200.000 Joule</a:t>
            </a:r>
            <a:endParaRPr lang="id-ID" sz="28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B61F42-FB3B-46C7-981C-AC815C68D140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2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28" grpId="0"/>
      <p:bldP spid="29" grpId="0"/>
      <p:bldP spid="30" grpId="0"/>
      <p:bldP spid="33" grpId="0"/>
      <p:bldP spid="34" grpId="0"/>
      <p:bldP spid="35" grpId="0"/>
      <p:bldP spid="37" grpId="0"/>
      <p:bldP spid="38" grpId="0"/>
      <p:bldP spid="39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D666F9-9C55-415E-9B4A-B4055DF1C099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1520" y="266086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Sebuah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air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terjun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setinggi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100 m,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menumpahkan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air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melalui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sebuah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pipa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dengan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luas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penampang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0,5 m</a:t>
            </a:r>
            <a:r>
              <a:rPr lang="en-US" baseline="30000" dirty="0">
                <a:solidFill>
                  <a:prstClr val="black"/>
                </a:solidFill>
                <a:latin typeface="Arial" charset="0"/>
                <a:cs typeface="Arial" charset="0"/>
              </a:rPr>
              <a:t>2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.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Jika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laju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aliran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air yang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melalui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pipa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adalah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2 m/s,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maka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tentukan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energi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yang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dihasilkan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air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terjun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tiap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detik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yang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dapat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digunakan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untuk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menggerakkan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turbin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di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dasar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air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terjun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!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prstClr val="black"/>
                </a:solidFill>
                <a:latin typeface="Arial" charset="0"/>
                <a:cs typeface="Arial" charset="0"/>
              </a:rPr>
              <a:t>Penyelesaian</a:t>
            </a:r>
            <a:r>
              <a:rPr lang="en-US" b="1" dirty="0">
                <a:solidFill>
                  <a:prstClr val="black"/>
                </a:solidFill>
                <a:latin typeface="Arial" charset="0"/>
                <a:cs typeface="Arial" charset="0"/>
              </a:rPr>
              <a:t>: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Telah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terjadi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perubahan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kedudukan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air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terjun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dari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ketinggian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100 m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menuju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ke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tanah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yang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ketinggiannya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0 m,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jadi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energi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yang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dihasilkan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charset="0"/>
                <a:cs typeface="Arial" charset="0"/>
              </a:rPr>
              <a:t>adalah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:</a:t>
            </a:r>
          </a:p>
          <a:p>
            <a:pPr marL="237485" algn="just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237485" algn="just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W = m g (h</a:t>
            </a:r>
            <a:r>
              <a:rPr lang="en-US" baseline="-25000" dirty="0">
                <a:solidFill>
                  <a:prstClr val="black"/>
                </a:solidFill>
                <a:latin typeface="Arial" charset="0"/>
                <a:cs typeface="Arial" charset="0"/>
              </a:rPr>
              <a:t>1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– h</a:t>
            </a:r>
            <a:r>
              <a:rPr lang="en-US" baseline="-25000" dirty="0">
                <a:solidFill>
                  <a:prstClr val="black"/>
                </a:solidFill>
                <a:latin typeface="Arial" charset="0"/>
                <a:cs typeface="Arial" charset="0"/>
              </a:rPr>
              <a:t>2</a:t>
            </a: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251520" y="3283066"/>
            <a:ext cx="7815539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menentukan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air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terjun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tiap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detik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 = A . v (Q = debit air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pipa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A =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luas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penampang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v =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laju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aliran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air)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 = 0,5 . 2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 = 1 m</a:t>
            </a:r>
            <a:r>
              <a:rPr lang="en-US" sz="16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/s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 =    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= 1 </a:t>
            </a:r>
            <a:r>
              <a:rPr lang="en-US" sz="16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detik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membutukkan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meter </a:t>
            </a:r>
            <a:r>
              <a:rPr lang="en-US" sz="16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kubik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air)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= 1 m</a:t>
            </a:r>
            <a:r>
              <a:rPr lang="en-US" sz="16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=    (r =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air = 1000 kg/m</a:t>
            </a:r>
            <a:r>
              <a:rPr lang="en-US" sz="16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 =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air)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= 1000 kg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= m g (h</a:t>
            </a:r>
            <a:r>
              <a:rPr lang="en-US" sz="1600" baseline="-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h</a:t>
            </a:r>
            <a:r>
              <a:rPr lang="en-US" sz="1600" baseline="-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= 1000 . 10 . (100 – 0)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= 1.000.000 joule</a:t>
            </a:r>
          </a:p>
        </p:txBody>
      </p:sp>
      <p:sp>
        <p:nvSpPr>
          <p:cNvPr id="14" name="AutoShape 7" descr="https://pristiadiutomo.wordpress.com/DOCUME%7E1/PRISTI%7E1/LOCALS%7E1/Temp/msohtml1/01/clip_image002.gif"/>
          <p:cNvSpPr>
            <a:spLocks noChangeAspect="1" noChangeArrowheads="1"/>
          </p:cNvSpPr>
          <p:nvPr/>
        </p:nvSpPr>
        <p:spPr bwMode="auto">
          <a:xfrm>
            <a:off x="551682" y="3742773"/>
            <a:ext cx="180975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AutoShape 8" descr="https://pristiadiutomo.wordpress.com/DOCUME%7E1/PRISTI%7E1/LOCALS%7E1/Temp/msohtml1/01/clip_image004.gif"/>
          <p:cNvSpPr>
            <a:spLocks noChangeAspect="1" noChangeArrowheads="1"/>
          </p:cNvSpPr>
          <p:nvPr/>
        </p:nvSpPr>
        <p:spPr bwMode="auto">
          <a:xfrm>
            <a:off x="500882" y="4107897"/>
            <a:ext cx="180975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AutoShape 9" descr="https://pristiadiutomo.wordpress.com/DOCUME%7E1/PRISTI%7E1/LOCALS%7E1/Temp/msohtml1/01/clip_image006.gif"/>
          <p:cNvSpPr>
            <a:spLocks noChangeAspect="1" noChangeArrowheads="1"/>
          </p:cNvSpPr>
          <p:nvPr/>
        </p:nvSpPr>
        <p:spPr bwMode="auto">
          <a:xfrm>
            <a:off x="646929" y="4747661"/>
            <a:ext cx="190500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AutoShape 10" descr="https://pristiadiutomo.wordpress.com/DOCUME%7E1/PRISTI%7E1/LOCALS%7E1/Temp/msohtml1/01/clip_image008.gif"/>
          <p:cNvSpPr>
            <a:spLocks noChangeAspect="1" noChangeArrowheads="1"/>
          </p:cNvSpPr>
          <p:nvPr/>
        </p:nvSpPr>
        <p:spPr bwMode="auto">
          <a:xfrm>
            <a:off x="1159691" y="5112785"/>
            <a:ext cx="190500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697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18A1AD-83B9-4216-85D2-8A80E713BE7D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323528" y="1927136"/>
            <a:ext cx="73152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prstClr val="black"/>
                </a:solidFill>
                <a:cs typeface="Arial" charset="0"/>
              </a:rPr>
              <a:t>Contoh</a:t>
            </a:r>
            <a:r>
              <a:rPr lang="en-US" sz="2000" dirty="0" smtClean="0">
                <a:solidFill>
                  <a:prstClr val="black"/>
                </a:solidFill>
                <a:cs typeface="Arial" charset="0"/>
              </a:rPr>
              <a:t> 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prstClr val="black"/>
                </a:solidFill>
                <a:cs typeface="Arial" charset="0"/>
              </a:rPr>
              <a:t>Sebuah</a:t>
            </a:r>
            <a:r>
              <a:rPr lang="en-US" sz="20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cs typeface="Arial" charset="0"/>
              </a:rPr>
              <a:t>mobil</a:t>
            </a:r>
            <a:r>
              <a:rPr lang="en-US" sz="2000" dirty="0" smtClean="0">
                <a:solidFill>
                  <a:prstClr val="black"/>
                </a:solidFill>
                <a:cs typeface="Arial" charset="0"/>
              </a:rPr>
              <a:t> sedan </a:t>
            </a:r>
            <a:r>
              <a:rPr lang="en-US" sz="2000" dirty="0" err="1" smtClean="0">
                <a:solidFill>
                  <a:prstClr val="black"/>
                </a:solidFill>
                <a:cs typeface="Arial" charset="0"/>
              </a:rPr>
              <a:t>dapat</a:t>
            </a:r>
            <a:r>
              <a:rPr lang="en-US" sz="20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cs typeface="Arial" charset="0"/>
              </a:rPr>
              <a:t>menghasilkan</a:t>
            </a:r>
            <a:r>
              <a:rPr lang="en-US" sz="20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cs typeface="Arial" charset="0"/>
              </a:rPr>
              <a:t>gaya</a:t>
            </a:r>
            <a:r>
              <a:rPr lang="en-US" sz="20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cs typeface="Arial" charset="0"/>
              </a:rPr>
              <a:t>sebesar</a:t>
            </a:r>
            <a:r>
              <a:rPr lang="en-US" sz="2000" dirty="0" smtClean="0">
                <a:solidFill>
                  <a:prstClr val="black"/>
                </a:solidFill>
                <a:cs typeface="Arial" charset="0"/>
              </a:rPr>
              <a:t> 2</a:t>
            </a:r>
            <a:r>
              <a:rPr lang="en-US" sz="2000" dirty="0" smtClean="0">
                <a:solidFill>
                  <a:prstClr val="black"/>
                </a:solidFill>
                <a:cs typeface="Tahoma" panose="020B0604030504040204" pitchFamily="34" charset="0"/>
              </a:rPr>
              <a:t>x10</a:t>
            </a:r>
            <a:r>
              <a:rPr lang="en-US" sz="2000" baseline="30000" dirty="0" smtClean="0">
                <a:solidFill>
                  <a:prstClr val="black"/>
                </a:solidFill>
                <a:cs typeface="Tahoma" panose="020B0604030504040204" pitchFamily="34" charset="0"/>
              </a:rPr>
              <a:t>4</a:t>
            </a:r>
            <a:r>
              <a:rPr lang="en-US" sz="2000" dirty="0" smtClean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cs typeface="Arial" charset="0"/>
              </a:rPr>
              <a:t>N.  </a:t>
            </a:r>
            <a:r>
              <a:rPr lang="en-US" sz="2000" dirty="0" err="1" smtClean="0">
                <a:solidFill>
                  <a:prstClr val="black"/>
                </a:solidFill>
                <a:cs typeface="Arial" charset="0"/>
              </a:rPr>
              <a:t>Jika</a:t>
            </a:r>
            <a:r>
              <a:rPr lang="en-US" sz="20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cs typeface="Arial" charset="0"/>
              </a:rPr>
              <a:t>mobil</a:t>
            </a:r>
            <a:r>
              <a:rPr lang="en-US" sz="20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cs typeface="Arial" charset="0"/>
              </a:rPr>
              <a:t>tersebut</a:t>
            </a:r>
            <a:r>
              <a:rPr lang="en-US" sz="20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cs typeface="Arial" charset="0"/>
              </a:rPr>
              <a:t>melaju</a:t>
            </a:r>
            <a:r>
              <a:rPr lang="en-US" sz="20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cs typeface="Arial" charset="0"/>
              </a:rPr>
              <a:t>dengan</a:t>
            </a:r>
            <a:r>
              <a:rPr lang="en-US" sz="20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cs typeface="Arial" charset="0"/>
              </a:rPr>
              <a:t>kelajuan</a:t>
            </a:r>
            <a:r>
              <a:rPr lang="en-US" sz="2000" dirty="0" smtClean="0">
                <a:solidFill>
                  <a:prstClr val="black"/>
                </a:solidFill>
                <a:cs typeface="Arial" charset="0"/>
              </a:rPr>
              <a:t> rata-rata 40 m/s </a:t>
            </a:r>
            <a:r>
              <a:rPr lang="en-US" sz="2000" dirty="0" err="1" smtClean="0">
                <a:solidFill>
                  <a:prstClr val="black"/>
                </a:solidFill>
                <a:cs typeface="Arial" charset="0"/>
              </a:rPr>
              <a:t>tentukan</a:t>
            </a:r>
            <a:r>
              <a:rPr lang="en-US" sz="20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cs typeface="Arial" charset="0"/>
              </a:rPr>
              <a:t>daya</a:t>
            </a:r>
            <a:r>
              <a:rPr lang="en-US" sz="20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cs typeface="Arial" charset="0"/>
              </a:rPr>
              <a:t>mobil</a:t>
            </a:r>
            <a:r>
              <a:rPr lang="en-US" sz="20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cs typeface="Arial" charset="0"/>
              </a:rPr>
              <a:t>tersebut</a:t>
            </a:r>
            <a:r>
              <a:rPr lang="en-US" sz="2000" dirty="0" smtClean="0">
                <a:solidFill>
                  <a:prstClr val="black"/>
                </a:solidFill>
                <a:cs typeface="Arial" charset="0"/>
              </a:rPr>
              <a:t>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prstClr val="black"/>
                </a:solidFill>
                <a:cs typeface="Arial" charset="0"/>
              </a:rPr>
              <a:t>Pertanyaan</a:t>
            </a:r>
            <a:r>
              <a:rPr lang="en-US" sz="2000" dirty="0" smtClean="0">
                <a:solidFill>
                  <a:prstClr val="black"/>
                </a:solidFill>
                <a:cs typeface="Arial" charset="0"/>
              </a:rPr>
              <a:t> yang </a:t>
            </a:r>
            <a:r>
              <a:rPr lang="en-US" sz="2000" dirty="0" err="1" smtClean="0">
                <a:solidFill>
                  <a:prstClr val="black"/>
                </a:solidFill>
                <a:cs typeface="Arial" charset="0"/>
              </a:rPr>
              <a:t>sama</a:t>
            </a:r>
            <a:r>
              <a:rPr lang="en-US" sz="20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cs typeface="Arial" charset="0"/>
              </a:rPr>
              <a:t>untuk</a:t>
            </a:r>
            <a:r>
              <a:rPr lang="en-US" sz="20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cs typeface="Arial" charset="0"/>
              </a:rPr>
              <a:t>sebuah</a:t>
            </a:r>
            <a:r>
              <a:rPr lang="en-US" sz="20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cs typeface="Arial" charset="0"/>
              </a:rPr>
              <a:t>truk</a:t>
            </a:r>
            <a:r>
              <a:rPr lang="en-US" sz="2000" dirty="0" smtClean="0">
                <a:solidFill>
                  <a:prstClr val="black"/>
                </a:solidFill>
                <a:cs typeface="Arial" charset="0"/>
              </a:rPr>
              <a:t> yang </a:t>
            </a:r>
            <a:r>
              <a:rPr lang="en-US" sz="2000" dirty="0" err="1" smtClean="0">
                <a:solidFill>
                  <a:prstClr val="black"/>
                </a:solidFill>
                <a:cs typeface="Arial" charset="0"/>
              </a:rPr>
              <a:t>dapat</a:t>
            </a:r>
            <a:r>
              <a:rPr lang="en-US" sz="20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cs typeface="Arial" charset="0"/>
              </a:rPr>
              <a:t>menghasilkan</a:t>
            </a:r>
            <a:r>
              <a:rPr lang="en-US" sz="20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cs typeface="Arial" charset="0"/>
              </a:rPr>
              <a:t>gaya</a:t>
            </a:r>
            <a:r>
              <a:rPr lang="en-US" sz="2000" dirty="0" smtClean="0">
                <a:solidFill>
                  <a:prstClr val="black"/>
                </a:solidFill>
                <a:cs typeface="Arial" charset="0"/>
              </a:rPr>
              <a:t> 10</a:t>
            </a:r>
            <a:r>
              <a:rPr lang="en-US" sz="2000" baseline="30000" dirty="0" smtClean="0">
                <a:solidFill>
                  <a:prstClr val="black"/>
                </a:solidFill>
                <a:cs typeface="Arial" charset="0"/>
              </a:rPr>
              <a:t>5</a:t>
            </a:r>
            <a:r>
              <a:rPr lang="en-US" sz="2000" dirty="0" smtClean="0">
                <a:solidFill>
                  <a:prstClr val="black"/>
                </a:solidFill>
                <a:cs typeface="Arial" charset="0"/>
              </a:rPr>
              <a:t> N yang </a:t>
            </a:r>
            <a:r>
              <a:rPr lang="en-US" sz="2000" dirty="0" err="1" smtClean="0">
                <a:solidFill>
                  <a:prstClr val="black"/>
                </a:solidFill>
                <a:cs typeface="Arial" charset="0"/>
              </a:rPr>
              <a:t>melaju</a:t>
            </a:r>
            <a:r>
              <a:rPr lang="en-US" sz="20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cs typeface="Arial" charset="0"/>
              </a:rPr>
              <a:t>dengan</a:t>
            </a:r>
            <a:r>
              <a:rPr lang="en-US" sz="20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cs typeface="Arial" charset="0"/>
              </a:rPr>
              <a:t>kelajuan</a:t>
            </a:r>
            <a:r>
              <a:rPr lang="en-US" sz="2000" dirty="0" smtClean="0">
                <a:solidFill>
                  <a:prstClr val="black"/>
                </a:solidFill>
                <a:cs typeface="Arial" charset="0"/>
              </a:rPr>
              <a:t> rata-rata 10 m/s</a:t>
            </a:r>
            <a:endParaRPr lang="en-US" sz="2000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96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4E70AD-26F1-4404-88A5-862BEFA07B71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6423" y="2540530"/>
            <a:ext cx="85725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  <a:cs typeface="Arial" charset="0"/>
              </a:rPr>
              <a:t>1.	Air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terjun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setinggi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10 m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mampu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mengalirkan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air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sebanyak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10 m</a:t>
            </a:r>
            <a:r>
              <a:rPr lang="en-US" sz="2800" baseline="30000" dirty="0">
                <a:solidFill>
                  <a:prstClr val="black"/>
                </a:solidFill>
                <a:cs typeface="Arial" charset="0"/>
              </a:rPr>
              <a:t>3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dalam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1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detiknya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. Air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tersebut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digunakan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untuk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memutar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sebuah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kincir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yang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dihubungkan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dengan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sebuah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generator.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Apabila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g = 10 m/s</a:t>
            </a:r>
            <a:r>
              <a:rPr lang="en-US" sz="2800" baseline="30000" dirty="0">
                <a:solidFill>
                  <a:prstClr val="black"/>
                </a:solidFill>
                <a:cs typeface="Arial" charset="0"/>
              </a:rPr>
              <a:t>2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berapakah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besarnya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energi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yang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diterima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generator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setiap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sekon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28701" y="685801"/>
            <a:ext cx="7200900" cy="14859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1F497D"/>
                </a:solidFill>
              </a:rPr>
              <a:t>Latihan</a:t>
            </a: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73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16FAA8-C735-41C3-AD7A-BBAFEE6DD4C9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71600" y="1125099"/>
            <a:ext cx="7200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  <a:cs typeface="Arial" charset="0"/>
              </a:rPr>
              <a:t>2.	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Sebuah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mobil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Ferrari yang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massanya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300 kg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dijalankan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dari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keadaan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diam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dengan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percepatan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3 m/s</a:t>
            </a:r>
            <a:r>
              <a:rPr lang="en-US" sz="2800" baseline="30000" dirty="0">
                <a:solidFill>
                  <a:prstClr val="black"/>
                </a:solidFill>
                <a:cs typeface="Arial" charset="0"/>
              </a:rPr>
              <a:t>2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selama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10s.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Berapakah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daya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mesin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mobil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untuk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bergerak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dalam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waktu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cs typeface="Arial" charset="0"/>
              </a:rPr>
              <a:t>itu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1560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44238A-7024-481D-85BB-F98836AF3777}" type="datetime1">
              <a:rPr lang="en-US" smtClean="0">
                <a:solidFill>
                  <a:srgbClr val="EEECE1"/>
                </a:solidFill>
              </a:rPr>
              <a:t>3/11/2016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pic>
        <p:nvPicPr>
          <p:cNvPr id="6" name="Picture 2" descr="H:\WPShare\Laurac\HEAT STRESS-PPT\FINALS\Mas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81" y="3"/>
            <a:ext cx="8418787" cy="6781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31642" y="2282904"/>
            <a:ext cx="64583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6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  <a:cs typeface="Arial" charset="0"/>
              </a:rPr>
              <a:t>A.  USAHA ATAU KERJA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36431" y="6237312"/>
            <a:ext cx="20808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Arial" charset="0"/>
              </a:rPr>
              <a:t>FISIKA  DASAR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7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960" y="620689"/>
            <a:ext cx="4824536" cy="1180939"/>
          </a:xfrm>
        </p:spPr>
        <p:txBody>
          <a:bodyPr/>
          <a:lstStyle/>
          <a:p>
            <a:pPr marL="536561" indent="-536561"/>
            <a:r>
              <a:rPr lang="en-US" sz="2400" b="1" dirty="0">
                <a:latin typeface="Arial Rounded MT Bold" panose="020F0704030504030204" pitchFamily="34" charset="0"/>
              </a:rPr>
              <a:t>1. 	Usaha </a:t>
            </a:r>
            <a:r>
              <a:rPr lang="en-US" sz="2400" b="1" dirty="0" err="1">
                <a:latin typeface="Arial Rounded MT Bold" panose="020F0704030504030204" pitchFamily="34" charset="0"/>
              </a:rPr>
              <a:t>oleh</a:t>
            </a:r>
            <a:r>
              <a:rPr lang="en-US" sz="2400" b="1" dirty="0">
                <a:latin typeface="Arial Rounded MT Bold" panose="020F0704030504030204" pitchFamily="34" charset="0"/>
              </a:rPr>
              <a:t> Gaya yang </a:t>
            </a:r>
            <a:r>
              <a:rPr lang="en-US" sz="2400" b="1" dirty="0" err="1">
                <a:latin typeface="Arial Rounded MT Bold" panose="020F0704030504030204" pitchFamily="34" charset="0"/>
              </a:rPr>
              <a:t>Searah</a:t>
            </a:r>
            <a:r>
              <a:rPr lang="en-US" sz="2400" b="1" dirty="0">
                <a:latin typeface="Arial Rounded MT Bold" panose="020F0704030504030204" pitchFamily="34" charset="0"/>
              </a:rPr>
              <a:t> </a:t>
            </a:r>
            <a:r>
              <a:rPr lang="en-US" sz="2400" b="1" dirty="0" err="1">
                <a:latin typeface="Arial Rounded MT Bold" panose="020F0704030504030204" pitchFamily="34" charset="0"/>
              </a:rPr>
              <a:t>dengan</a:t>
            </a:r>
            <a:r>
              <a:rPr lang="en-US" sz="2400" b="1" dirty="0">
                <a:latin typeface="Arial Rounded MT Bold" panose="020F0704030504030204" pitchFamily="34" charset="0"/>
              </a:rPr>
              <a:t> </a:t>
            </a:r>
            <a:r>
              <a:rPr lang="en-US" sz="2400" b="1" dirty="0" err="1">
                <a:latin typeface="Arial Rounded MT Bold" panose="020F0704030504030204" pitchFamily="34" charset="0"/>
              </a:rPr>
              <a:t>Perpindahannya</a:t>
            </a:r>
            <a:endParaRPr lang="en-US" sz="2400" b="1" dirty="0">
              <a:latin typeface="Arial Rounded MT Bold" panose="020F0704030504030204" pitchFamily="34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737781"/>
            <a:ext cx="4176464" cy="2779452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95536" y="1944840"/>
            <a:ext cx="3240360" cy="3744416"/>
          </a:xfrm>
        </p:spPr>
        <p:txBody>
          <a:bodyPr>
            <a:noAutofit/>
          </a:bodyPr>
          <a:lstStyle/>
          <a:p>
            <a:r>
              <a:rPr lang="en-US" sz="2800" kern="0" dirty="0" err="1"/>
              <a:t>Pada</a:t>
            </a:r>
            <a:r>
              <a:rPr lang="en-US" sz="2800" kern="0" dirty="0"/>
              <a:t> </a:t>
            </a:r>
            <a:r>
              <a:rPr lang="en-US" sz="2800" kern="0" dirty="0" err="1"/>
              <a:t>Gambar</a:t>
            </a:r>
            <a:r>
              <a:rPr lang="en-US" sz="2800" kern="0" dirty="0"/>
              <a:t> 2.1</a:t>
            </a:r>
            <a:r>
              <a:rPr lang="en-US" sz="2800" b="1" kern="0" dirty="0"/>
              <a:t>, </a:t>
            </a:r>
            <a:r>
              <a:rPr lang="en-US" sz="2800" kern="0" dirty="0" err="1"/>
              <a:t>terlihat</a:t>
            </a:r>
            <a:r>
              <a:rPr lang="en-US" sz="2800" kern="0" dirty="0"/>
              <a:t> </a:t>
            </a:r>
            <a:r>
              <a:rPr lang="en-US" sz="2800" kern="0" dirty="0" err="1"/>
              <a:t>seseorang</a:t>
            </a:r>
            <a:r>
              <a:rPr lang="en-US" sz="2800" kern="0" dirty="0"/>
              <a:t> </a:t>
            </a:r>
            <a:r>
              <a:rPr lang="en-US" sz="2800" kern="0" dirty="0" err="1"/>
              <a:t>sedang</a:t>
            </a:r>
            <a:r>
              <a:rPr lang="en-US" sz="2800" kern="0" dirty="0"/>
              <a:t> </a:t>
            </a:r>
            <a:r>
              <a:rPr lang="en-US" sz="2800" kern="0" dirty="0" err="1"/>
              <a:t>menarik</a:t>
            </a:r>
            <a:r>
              <a:rPr lang="en-US" sz="2800" kern="0" dirty="0"/>
              <a:t> </a:t>
            </a:r>
            <a:r>
              <a:rPr lang="en-US" sz="2800" kern="0" dirty="0" err="1"/>
              <a:t>kotak</a:t>
            </a:r>
            <a:r>
              <a:rPr lang="en-US" sz="2800" kern="0" dirty="0"/>
              <a:t> </a:t>
            </a:r>
            <a:r>
              <a:rPr lang="en-US" sz="2800" kern="0" dirty="0" err="1"/>
              <a:t>dengan</a:t>
            </a:r>
            <a:r>
              <a:rPr lang="en-US" sz="2800" kern="0" dirty="0"/>
              <a:t> </a:t>
            </a:r>
            <a:r>
              <a:rPr lang="en-US" sz="2800" kern="0" dirty="0" err="1"/>
              <a:t>gaya</a:t>
            </a:r>
            <a:r>
              <a:rPr lang="en-US" sz="2800" kern="0" dirty="0"/>
              <a:t> </a:t>
            </a:r>
            <a:r>
              <a:rPr lang="en-US" sz="2800" kern="0" dirty="0" err="1"/>
              <a:t>konstan</a:t>
            </a:r>
            <a:r>
              <a:rPr lang="en-US" sz="2800" kern="0" dirty="0"/>
              <a:t> F yang </a:t>
            </a:r>
            <a:r>
              <a:rPr lang="en-US" sz="2800" kern="0" dirty="0" err="1"/>
              <a:t>menyebabkan</a:t>
            </a:r>
            <a:r>
              <a:rPr lang="en-US" sz="2800" kern="0" dirty="0"/>
              <a:t> </a:t>
            </a:r>
            <a:r>
              <a:rPr lang="en-US" sz="2800" kern="0" dirty="0" err="1"/>
              <a:t>kotak</a:t>
            </a:r>
            <a:r>
              <a:rPr lang="en-US" sz="2800" kern="0" dirty="0"/>
              <a:t> </a:t>
            </a:r>
            <a:r>
              <a:rPr lang="en-US" sz="2800" kern="0" dirty="0" err="1"/>
              <a:t>berpindah</a:t>
            </a:r>
            <a:r>
              <a:rPr lang="en-US" sz="2800" kern="0" dirty="0"/>
              <a:t> </a:t>
            </a:r>
            <a:r>
              <a:rPr lang="en-US" sz="2800" kern="0" dirty="0" err="1"/>
              <a:t>sejauh</a:t>
            </a:r>
            <a:r>
              <a:rPr lang="en-US" sz="2800" kern="0" dirty="0"/>
              <a:t> s.</a:t>
            </a:r>
          </a:p>
          <a:p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9D304E-6C19-4A0C-8FAA-CF5B35C41541}" type="datetime1">
              <a:rPr lang="en-US" smtClean="0">
                <a:solidFill>
                  <a:srgbClr val="191B0E"/>
                </a:solidFill>
              </a:rPr>
              <a:t>3/11/2016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61" y="6453387"/>
            <a:ext cx="2269469" cy="40461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191B0E"/>
                </a:solidFill>
              </a:rPr>
              <a:t>MUH. ARIEF LATAR, </a:t>
            </a:r>
            <a:r>
              <a:rPr lang="en-US" dirty="0" err="1" smtClean="0">
                <a:solidFill>
                  <a:srgbClr val="191B0E"/>
                </a:solidFill>
              </a:rPr>
              <a:t>Ir,MSc</a:t>
            </a:r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59379" y="5651815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kern="0" dirty="0" err="1">
                <a:solidFill>
                  <a:prstClr val="black"/>
                </a:solidFill>
                <a:latin typeface="Arial" charset="0"/>
                <a:cs typeface="Arial" charset="0"/>
              </a:rPr>
              <a:t>Gambar</a:t>
            </a:r>
            <a:r>
              <a:rPr lang="en-US" b="1" kern="0" dirty="0">
                <a:solidFill>
                  <a:prstClr val="black"/>
                </a:solidFill>
                <a:latin typeface="Arial" charset="0"/>
                <a:cs typeface="Arial" charset="0"/>
              </a:rPr>
              <a:t> 2.1, 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191B0E"/>
                </a:solidFill>
              </a:rPr>
              <a:pPr/>
              <a:t>7</a:t>
            </a:fld>
            <a:endParaRPr lang="en-US" dirty="0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14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" y="4393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3" y="4393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339490" y="3346493"/>
            <a:ext cx="580754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buFont typeface="Wingdings" pitchFamily="2" charset="2"/>
              <a:buNone/>
              <a:defRPr/>
            </a:pPr>
            <a:r>
              <a:rPr lang="en-US" sz="2800" kern="0" dirty="0" err="1">
                <a:solidFill>
                  <a:prstClr val="black"/>
                </a:solidFill>
                <a:latin typeface="Franklin Gothic Book" panose="020B0503020102020204"/>
              </a:rPr>
              <a:t>Dimana</a:t>
            </a:r>
            <a:r>
              <a:rPr lang="en-US" sz="2800" kern="0" dirty="0">
                <a:solidFill>
                  <a:prstClr val="black"/>
                </a:solidFill>
                <a:latin typeface="Franklin Gothic Book" panose="020B0503020102020204"/>
              </a:rPr>
              <a:t> :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buFont typeface="Wingdings" pitchFamily="2" charset="2"/>
              <a:buNone/>
              <a:defRPr/>
            </a:pPr>
            <a:endParaRPr lang="en-US" sz="2800" kern="0" dirty="0">
              <a:solidFill>
                <a:prstClr val="black"/>
              </a:solidFill>
              <a:latin typeface="Franklin Gothic Book" panose="020B0503020102020204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buFont typeface="Wingdings" pitchFamily="2" charset="2"/>
              <a:buNone/>
              <a:defRPr/>
            </a:pPr>
            <a:endParaRPr lang="en-US" sz="2800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899593" y="4156373"/>
            <a:ext cx="4420891" cy="197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Aft>
                <a:spcPct val="0"/>
              </a:spcAft>
              <a:buClr>
                <a:srgbClr val="77A2BB"/>
              </a:buClr>
              <a:defRPr/>
            </a:pPr>
            <a:r>
              <a:rPr lang="en-US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F = </a:t>
            </a:r>
            <a:r>
              <a:rPr lang="en-US" kern="0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gaya</a:t>
            </a:r>
            <a:r>
              <a:rPr lang="en-US" kern="0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 (N)</a:t>
            </a:r>
          </a:p>
          <a:p>
            <a:pPr fontAlgn="base">
              <a:spcAft>
                <a:spcPct val="0"/>
              </a:spcAft>
              <a:buClr>
                <a:srgbClr val="77A2BB"/>
              </a:buClr>
              <a:defRPr/>
            </a:pPr>
            <a:r>
              <a:rPr lang="en-US" kern="0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s = </a:t>
            </a:r>
            <a:r>
              <a:rPr lang="en-US" kern="0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perpindahan</a:t>
            </a:r>
            <a:r>
              <a:rPr lang="en-US" kern="0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 (m)</a:t>
            </a:r>
          </a:p>
          <a:p>
            <a:pPr fontAlgn="base">
              <a:spcAft>
                <a:spcPct val="0"/>
              </a:spcAft>
              <a:buClr>
                <a:srgbClr val="77A2BB"/>
              </a:buClr>
              <a:defRPr/>
            </a:pPr>
            <a:r>
              <a:rPr lang="en-US" kern="0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W = </a:t>
            </a:r>
            <a:r>
              <a:rPr lang="en-US" kern="0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usaha</a:t>
            </a:r>
            <a:r>
              <a:rPr lang="en-US" kern="0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  (</a:t>
            </a:r>
            <a:r>
              <a:rPr lang="en-US" kern="0" dirty="0" err="1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N.m</a:t>
            </a:r>
            <a:r>
              <a:rPr lang="en-US" kern="0" dirty="0">
                <a:solidFill>
                  <a:prstClr val="black"/>
                </a:solidFill>
                <a:latin typeface="Arial Rounded MT Bold" panose="020F0704030504030204" pitchFamily="34" charset="0"/>
                <a:cs typeface="Arial" charset="0"/>
              </a:rPr>
              <a:t> = joule)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kern="0" dirty="0">
              <a:solidFill>
                <a:prstClr val="black"/>
              </a:solidFill>
              <a:latin typeface="Franklin Gothic Book" panose="020B0503020102020204"/>
              <a:cs typeface="Arial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kern="0" dirty="0">
              <a:solidFill>
                <a:prstClr val="black"/>
              </a:solidFill>
              <a:latin typeface="Franklin Gothic Book" panose="020B0503020102020204"/>
              <a:cs typeface="Arial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endParaRPr lang="en-US" sz="2800" kern="0" dirty="0">
              <a:solidFill>
                <a:prstClr val="black"/>
              </a:solidFill>
              <a:latin typeface="Franklin Gothic Book" panose="020B0503020102020204"/>
              <a:cs typeface="Arial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buFont typeface="Wingdings" pitchFamily="2" charset="2"/>
              <a:buNone/>
              <a:defRPr/>
            </a:pPr>
            <a:endParaRPr lang="en-US" sz="2800" kern="0" dirty="0">
              <a:solidFill>
                <a:prstClr val="black"/>
              </a:solidFill>
              <a:latin typeface="Franklin Gothic Book" panose="020B0503020102020204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buFont typeface="Wingdings" pitchFamily="2" charset="2"/>
              <a:buNone/>
              <a:defRPr/>
            </a:pPr>
            <a:endParaRPr lang="en-US" sz="2800" kern="0" dirty="0">
              <a:solidFill>
                <a:prstClr val="black"/>
              </a:solidFill>
              <a:latin typeface="Franklin Gothic Book" panose="020B0503020102020204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buFont typeface="Wingdings" pitchFamily="2" charset="2"/>
              <a:buNone/>
              <a:defRPr/>
            </a:pPr>
            <a:r>
              <a:rPr lang="en-US" sz="2800" kern="0" dirty="0">
                <a:solidFill>
                  <a:prstClr val="black"/>
                </a:solidFill>
                <a:latin typeface="Franklin Gothic Book" panose="020B0503020102020204"/>
              </a:rPr>
              <a:t>)</a:t>
            </a:r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3" y="4393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1214438" y="4286251"/>
            <a:ext cx="107156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buFont typeface="Wingdings" pitchFamily="2" charset="2"/>
              <a:buNone/>
              <a:defRPr/>
            </a:pPr>
            <a:r>
              <a:rPr lang="en-US" sz="2800" i="1" kern="0" dirty="0">
                <a:solidFill>
                  <a:prstClr val="black"/>
                </a:solidFill>
                <a:latin typeface="Franklin Gothic Book" panose="020B0503020102020204"/>
              </a:rPr>
              <a:t> </a:t>
            </a:r>
            <a:endParaRPr lang="en-US" sz="2800" kern="0" dirty="0">
              <a:solidFill>
                <a:prstClr val="black"/>
              </a:solidFill>
              <a:latin typeface="Franklin Gothic Book" panose="020B0503020102020204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buFont typeface="Wingdings" pitchFamily="2" charset="2"/>
              <a:buNone/>
              <a:defRPr/>
            </a:pPr>
            <a:endParaRPr lang="en-US" sz="2800" kern="0" dirty="0">
              <a:solidFill>
                <a:prstClr val="black"/>
              </a:solidFill>
              <a:latin typeface="Franklin Gothic Book" panose="020B0503020102020204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buFont typeface="Wingdings" pitchFamily="2" charset="2"/>
              <a:buNone/>
              <a:defRPr/>
            </a:pPr>
            <a:endParaRPr lang="en-US" sz="2800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43" name="Content Placeholder 2"/>
          <p:cNvSpPr txBox="1">
            <a:spLocks/>
          </p:cNvSpPr>
          <p:nvPr/>
        </p:nvSpPr>
        <p:spPr bwMode="auto">
          <a:xfrm>
            <a:off x="1239840" y="5905947"/>
            <a:ext cx="333216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buFont typeface="Wingdings" pitchFamily="2" charset="2"/>
              <a:buNone/>
              <a:defRPr/>
            </a:pPr>
            <a:endParaRPr lang="en-US" sz="2800" kern="0" dirty="0">
              <a:solidFill>
                <a:prstClr val="black"/>
              </a:solidFill>
              <a:latin typeface="Franklin Gothic Book" panose="020B0503020102020204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buFont typeface="Wingdings" pitchFamily="2" charset="2"/>
              <a:buNone/>
              <a:defRPr/>
            </a:pPr>
            <a:endParaRPr lang="en-US" sz="2800" kern="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87363" y="771528"/>
            <a:ext cx="821531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77A2BB"/>
              </a:buClr>
              <a:defRPr/>
            </a:pPr>
            <a:r>
              <a:rPr lang="en-US" sz="2800" kern="0" dirty="0">
                <a:solidFill>
                  <a:prstClr val="black"/>
                </a:solidFill>
                <a:latin typeface="Franklin Gothic Book" panose="020B0503020102020204"/>
              </a:rPr>
              <a:t>S</a:t>
            </a:r>
            <a:r>
              <a:rPr lang="en-US" sz="2800" kern="0" dirty="0" err="1">
                <a:solidFill>
                  <a:prstClr val="black"/>
                </a:solidFill>
                <a:latin typeface="Franklin Gothic Book" panose="020B0503020102020204"/>
              </a:rPr>
              <a:t>ecara</a:t>
            </a:r>
            <a:r>
              <a:rPr lang="en-US" sz="2800" kern="0" dirty="0">
                <a:solidFill>
                  <a:prstClr val="black"/>
                </a:solidFill>
                <a:latin typeface="Franklin Gothic Book" panose="020B0503020102020204"/>
              </a:rPr>
              <a:t> </a:t>
            </a:r>
            <a:r>
              <a:rPr lang="en-US" sz="2800" kern="0" dirty="0" err="1">
                <a:solidFill>
                  <a:prstClr val="black"/>
                </a:solidFill>
                <a:latin typeface="Franklin Gothic Book" panose="020B0503020102020204"/>
              </a:rPr>
              <a:t>matematis</a:t>
            </a:r>
            <a:r>
              <a:rPr lang="en-US" sz="2800" kern="0" dirty="0">
                <a:solidFill>
                  <a:prstClr val="black"/>
                </a:solidFill>
                <a:latin typeface="Franklin Gothic Book" panose="020B0503020102020204"/>
              </a:rPr>
              <a:t>, </a:t>
            </a:r>
            <a:r>
              <a:rPr lang="en-US" sz="2800" kern="0" dirty="0" err="1">
                <a:solidFill>
                  <a:prstClr val="black"/>
                </a:solidFill>
                <a:latin typeface="Franklin Gothic Book" panose="020B0503020102020204"/>
              </a:rPr>
              <a:t>usaha</a:t>
            </a:r>
            <a:r>
              <a:rPr lang="en-US" sz="2800" kern="0" dirty="0">
                <a:solidFill>
                  <a:prstClr val="black"/>
                </a:solidFill>
                <a:latin typeface="Franklin Gothic Book" panose="020B0503020102020204"/>
              </a:rPr>
              <a:t> yang </a:t>
            </a:r>
            <a:r>
              <a:rPr lang="en-US" sz="2800" kern="0" dirty="0" err="1">
                <a:solidFill>
                  <a:prstClr val="black"/>
                </a:solidFill>
                <a:latin typeface="Franklin Gothic Book" panose="020B0503020102020204"/>
              </a:rPr>
              <a:t>dilakukan</a:t>
            </a:r>
            <a:r>
              <a:rPr lang="en-US" sz="2800" kern="0" dirty="0">
                <a:solidFill>
                  <a:prstClr val="black"/>
                </a:solidFill>
                <a:latin typeface="Franklin Gothic Book" panose="020B0503020102020204"/>
              </a:rPr>
              <a:t> </a:t>
            </a:r>
            <a:r>
              <a:rPr lang="en-US" sz="2800" kern="0" dirty="0" err="1">
                <a:solidFill>
                  <a:prstClr val="black"/>
                </a:solidFill>
                <a:latin typeface="Franklin Gothic Book" panose="020B0503020102020204"/>
              </a:rPr>
              <a:t>orang</a:t>
            </a:r>
            <a:r>
              <a:rPr lang="en-US" sz="2800" kern="0" dirty="0">
                <a:solidFill>
                  <a:prstClr val="black"/>
                </a:solidFill>
                <a:latin typeface="Franklin Gothic Book" panose="020B0503020102020204"/>
              </a:rPr>
              <a:t> </a:t>
            </a:r>
            <a:r>
              <a:rPr lang="en-US" sz="2800" kern="0" dirty="0" err="1">
                <a:solidFill>
                  <a:prstClr val="black"/>
                </a:solidFill>
                <a:latin typeface="Franklin Gothic Book" panose="020B0503020102020204"/>
              </a:rPr>
              <a:t>tersebut</a:t>
            </a:r>
            <a:r>
              <a:rPr lang="en-US" sz="2800" kern="0" dirty="0">
                <a:solidFill>
                  <a:prstClr val="black"/>
                </a:solidFill>
                <a:latin typeface="Franklin Gothic Book" panose="020B0503020102020204"/>
              </a:rPr>
              <a:t> </a:t>
            </a:r>
            <a:r>
              <a:rPr lang="en-US" sz="2800" kern="0" dirty="0" err="1">
                <a:solidFill>
                  <a:prstClr val="black"/>
                </a:solidFill>
                <a:latin typeface="Franklin Gothic Book" panose="020B0503020102020204"/>
              </a:rPr>
              <a:t>adalah</a:t>
            </a:r>
            <a:r>
              <a:rPr lang="en-US" sz="2800" kern="0" dirty="0">
                <a:solidFill>
                  <a:prstClr val="black"/>
                </a:solidFill>
                <a:latin typeface="Franklin Gothic Book" panose="020B0503020102020204"/>
              </a:rPr>
              <a:t> 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18EA7833-D612-4241-BBE2-D694E70DF1DF}" type="datetime1">
              <a:rPr lang="en-US" smtClean="0">
                <a:solidFill>
                  <a:prstClr val="white"/>
                </a:solidFill>
              </a:rPr>
              <a:t>3/11/2016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7529765" y="4048760"/>
            <a:ext cx="2367281" cy="36576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MUH. ARIEF LATAR, Ir,MSc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07906" y="2305799"/>
            <a:ext cx="2161168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W =  F. s</a:t>
            </a:r>
          </a:p>
        </p:txBody>
      </p:sp>
    </p:spTree>
    <p:extLst>
      <p:ext uri="{BB962C8B-B14F-4D97-AF65-F5344CB8AC3E}">
        <p14:creationId xmlns:p14="http://schemas.microsoft.com/office/powerpoint/2010/main" val="353613655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  <p:bldP spid="28" grpId="0"/>
      <p:bldP spid="36" grpId="0"/>
      <p:bldP spid="43" grpId="0"/>
      <p:bldP spid="2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2335" y="723912"/>
            <a:ext cx="4066865" cy="5112568"/>
          </a:xfrm>
        </p:spPr>
        <p:txBody>
          <a:bodyPr/>
          <a:lstStyle/>
          <a:p>
            <a:pPr marL="357179" indent="-357179"/>
            <a:r>
              <a:rPr lang="en-US" sz="2400" dirty="0">
                <a:latin typeface="Arial Rounded MT Bold" panose="020F0704030504030204" pitchFamily="34" charset="0"/>
              </a:rPr>
              <a:t>1.	</a:t>
            </a:r>
            <a:r>
              <a:rPr lang="en-US" sz="2400" dirty="0" err="1">
                <a:latin typeface="Arial Rounded MT Bold" panose="020F0704030504030204" pitchFamily="34" charset="0"/>
              </a:rPr>
              <a:t>Pada</a:t>
            </a:r>
            <a:r>
              <a:rPr lang="en-US" sz="2400" dirty="0">
                <a:latin typeface="Arial Rounded MT Bold" panose="020F0704030504030204" pitchFamily="34" charset="0"/>
              </a:rPr>
              <a:t>  </a:t>
            </a:r>
            <a:r>
              <a:rPr lang="en-US" sz="2000" b="1" kern="0" dirty="0" err="1">
                <a:latin typeface="Arial Rounded MT Bold" panose="020F0704030504030204" pitchFamily="34" charset="0"/>
              </a:rPr>
              <a:t>Gambar</a:t>
            </a:r>
            <a:r>
              <a:rPr lang="en-US" sz="2000" b="1" kern="0" dirty="0">
                <a:latin typeface="Arial Rounded MT Bold" panose="020F0704030504030204" pitchFamily="34" charset="0"/>
              </a:rPr>
              <a:t> 2.2,</a:t>
            </a:r>
            <a:r>
              <a:rPr lang="en-US" sz="2400" dirty="0">
                <a:latin typeface="Arial Rounded MT Bold" panose="020F0704030504030204" pitchFamily="34" charset="0"/>
              </a:rPr>
              <a:t>sebuah </a:t>
            </a:r>
            <a:r>
              <a:rPr lang="en-US" sz="2400" dirty="0" err="1">
                <a:latin typeface="Arial Rounded MT Bold" panose="020F0704030504030204" pitchFamily="34" charset="0"/>
              </a:rPr>
              <a:t>benda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dengan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br>
              <a:rPr lang="en-US" sz="2400" dirty="0">
                <a:latin typeface="Arial Rounded MT Bold" panose="020F0704030504030204" pitchFamily="34" charset="0"/>
              </a:rPr>
            </a:br>
            <a:r>
              <a:rPr lang="en-US" sz="2400" dirty="0" err="1">
                <a:latin typeface="Arial Rounded MT Bold" panose="020F0704030504030204" pitchFamily="34" charset="0"/>
              </a:rPr>
              <a:t>massa</a:t>
            </a:r>
            <a:r>
              <a:rPr lang="en-US" sz="2400" dirty="0">
                <a:latin typeface="Arial Rounded MT Bold" panose="020F0704030504030204" pitchFamily="34" charset="0"/>
              </a:rPr>
              <a:t>  10 kg </a:t>
            </a:r>
            <a:r>
              <a:rPr lang="en-US" sz="2400" dirty="0" err="1">
                <a:latin typeface="Arial Rounded MT Bold" panose="020F0704030504030204" pitchFamily="34" charset="0"/>
              </a:rPr>
              <a:t>berada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diatas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lantai</a:t>
            </a:r>
            <a:r>
              <a:rPr lang="en-US" sz="2400" dirty="0">
                <a:latin typeface="Arial Rounded MT Bold" panose="020F0704030504030204" pitchFamily="34" charset="0"/>
              </a:rPr>
              <a:t> yang </a:t>
            </a:r>
            <a:r>
              <a:rPr lang="en-US" sz="2400" dirty="0" err="1">
                <a:latin typeface="Arial Rounded MT Bold" panose="020F0704030504030204" pitchFamily="34" charset="0"/>
              </a:rPr>
              <a:t>licin</a:t>
            </a:r>
            <a:r>
              <a:rPr lang="en-US" sz="2400" dirty="0">
                <a:latin typeface="Arial Rounded MT Bold" panose="020F0704030504030204" pitchFamily="34" charset="0"/>
              </a:rPr>
              <a:t>. Benda </a:t>
            </a:r>
            <a:r>
              <a:rPr lang="en-US" sz="2400" dirty="0" err="1">
                <a:latin typeface="Arial Rounded MT Bold" panose="020F0704030504030204" pitchFamily="34" charset="0"/>
              </a:rPr>
              <a:t>ditarik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oleh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sebuah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mobil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derek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dengan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gaya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sebesar</a:t>
            </a:r>
            <a:r>
              <a:rPr lang="en-US" sz="2400" dirty="0">
                <a:latin typeface="Arial Rounded MT Bold" panose="020F0704030504030204" pitchFamily="34" charset="0"/>
              </a:rPr>
              <a:t> F= 25 N, </a:t>
            </a:r>
            <a:r>
              <a:rPr lang="en-US" sz="2400" dirty="0" err="1">
                <a:latin typeface="Arial Rounded MT Bold" panose="020F0704030504030204" pitchFamily="34" charset="0"/>
              </a:rPr>
              <a:t>sehingga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benda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bergeser</a:t>
            </a:r>
            <a:r>
              <a:rPr lang="en-US" sz="2400" dirty="0">
                <a:latin typeface="Arial Rounded MT Bold" panose="020F0704030504030204" pitchFamily="34" charset="0"/>
              </a:rPr>
              <a:t/>
            </a:r>
            <a:br>
              <a:rPr lang="en-US" sz="2400" dirty="0">
                <a:latin typeface="Arial Rounded MT Bold" panose="020F0704030504030204" pitchFamily="34" charset="0"/>
              </a:rPr>
            </a:b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sejauh</a:t>
            </a:r>
            <a:r>
              <a:rPr lang="en-US" sz="2400" dirty="0">
                <a:latin typeface="Arial Rounded MT Bold" panose="020F0704030504030204" pitchFamily="34" charset="0"/>
              </a:rPr>
              <a:t> 4m. </a:t>
            </a:r>
            <a:br>
              <a:rPr lang="en-US" sz="2400" dirty="0">
                <a:latin typeface="Arial Rounded MT Bold" panose="020F0704030504030204" pitchFamily="34" charset="0"/>
              </a:rPr>
            </a:br>
            <a:r>
              <a:rPr lang="en-US" sz="2400" dirty="0" err="1">
                <a:latin typeface="Arial Rounded MT Bold" panose="020F0704030504030204" pitchFamily="34" charset="0"/>
              </a:rPr>
              <a:t>Berapakah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besarnya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usaha</a:t>
            </a:r>
            <a:r>
              <a:rPr lang="en-US" sz="2400" dirty="0">
                <a:latin typeface="Arial Rounded MT Bold" panose="020F0704030504030204" pitchFamily="34" charset="0"/>
              </a:rPr>
              <a:t> yang </a:t>
            </a:r>
            <a:r>
              <a:rPr lang="en-US" sz="2400" dirty="0" err="1">
                <a:latin typeface="Arial Rounded MT Bold" panose="020F0704030504030204" pitchFamily="34" charset="0"/>
              </a:rPr>
              <a:t>dilakukan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gaya</a:t>
            </a:r>
            <a:r>
              <a:rPr lang="en-US" sz="2400" dirty="0">
                <a:latin typeface="Arial Rounded MT Bold" panose="020F0704030504030204" pitchFamily="34" charset="0"/>
              </a:rPr>
              <a:t> F </a:t>
            </a:r>
            <a:r>
              <a:rPr lang="en-US" sz="2400" dirty="0" err="1">
                <a:latin typeface="Arial Rounded MT Bold" panose="020F0704030504030204" pitchFamily="34" charset="0"/>
              </a:rPr>
              <a:t>pada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benda</a:t>
            </a:r>
            <a:r>
              <a:rPr lang="en-US" sz="2400" dirty="0">
                <a:latin typeface="Arial Rounded MT Bold" panose="020F0704030504030204" pitchFamily="34" charset="0"/>
              </a:rPr>
              <a:t>?</a:t>
            </a:r>
            <a:r>
              <a:rPr lang="en-US" sz="2400" kern="0" dirty="0">
                <a:latin typeface="Arial Rounded MT Bold" panose="020F0704030504030204" pitchFamily="34" charset="0"/>
              </a:rPr>
              <a:t/>
            </a:r>
            <a:br>
              <a:rPr lang="en-US" sz="2400" kern="0" dirty="0">
                <a:latin typeface="Arial Rounded MT Bold" panose="020F0704030504030204" pitchFamily="34" charset="0"/>
              </a:rPr>
            </a:br>
            <a:endParaRPr lang="en-US" sz="2400" dirty="0">
              <a:latin typeface="Arial Rounded MT Bold" panose="020F070403050403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805226" y="477271"/>
            <a:ext cx="2607131" cy="366935"/>
          </a:xfrm>
        </p:spPr>
        <p:txBody>
          <a:bodyPr>
            <a:noAutofit/>
          </a:bodyPr>
          <a:lstStyle/>
          <a:p>
            <a:r>
              <a:rPr lang="en-US" sz="3200" dirty="0" err="1"/>
              <a:t>Contoh</a:t>
            </a:r>
            <a:r>
              <a:rPr lang="en-US" sz="3200" dirty="0"/>
              <a:t> </a:t>
            </a:r>
            <a:r>
              <a:rPr lang="en-US" sz="3200" dirty="0" err="1"/>
              <a:t>soal</a:t>
            </a:r>
            <a:r>
              <a:rPr lang="en-US" sz="3200" dirty="0"/>
              <a:t> </a:t>
            </a:r>
          </a:p>
        </p:txBody>
      </p:sp>
      <p:pic>
        <p:nvPicPr>
          <p:cNvPr id="14" name="Picture 2" descr="D:\^^ DITPSMK\~~~ DIKLAT SERTIFIKASI pa heri BAHAN PENGAJARAN FISIKA\^^^ oke ANIMASI-FISIKA\USAHA-ENERGI\MOBIL-DEREK-BARANG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5" y="2418288"/>
            <a:ext cx="4464496" cy="1622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2AFC71-7EA1-4080-AE99-5F5F81B30413}" type="datetime1">
              <a:rPr lang="en-US" smtClean="0">
                <a:solidFill>
                  <a:srgbClr val="191B0E"/>
                </a:solidFill>
              </a:rPr>
              <a:t>3/11/2016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54461" y="6453387"/>
            <a:ext cx="2197461" cy="40461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191B0E"/>
                </a:solidFill>
              </a:rPr>
              <a:t>MUH. ARIEF LATAR, </a:t>
            </a:r>
            <a:r>
              <a:rPr lang="en-US" dirty="0" err="1" smtClean="0">
                <a:solidFill>
                  <a:srgbClr val="191B0E"/>
                </a:solidFill>
              </a:rPr>
              <a:t>Ir,MSc</a:t>
            </a:r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92669" y="4924064"/>
            <a:ext cx="4751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897B61">
                    <a:lumMod val="50000"/>
                  </a:srgbClr>
                </a:solidFill>
                <a:latin typeface="Comic Sans MS" pitchFamily="66" charset="0"/>
                <a:cs typeface="Arial" charset="0"/>
              </a:rPr>
              <a:t>Mengapa</a:t>
            </a:r>
            <a:r>
              <a:rPr lang="en-US" b="1" dirty="0">
                <a:solidFill>
                  <a:srgbClr val="897B61">
                    <a:lumMod val="50000"/>
                  </a:srgbClr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rgbClr val="897B61">
                    <a:lumMod val="50000"/>
                  </a:srgbClr>
                </a:solidFill>
                <a:latin typeface="Comic Sans MS" pitchFamily="66" charset="0"/>
                <a:cs typeface="Arial" charset="0"/>
              </a:rPr>
              <a:t>mobil</a:t>
            </a:r>
            <a:r>
              <a:rPr lang="en-US" b="1" dirty="0">
                <a:solidFill>
                  <a:srgbClr val="897B61">
                    <a:lumMod val="50000"/>
                  </a:srgbClr>
                </a:solidFill>
                <a:latin typeface="Comic Sans MS" pitchFamily="66" charset="0"/>
                <a:cs typeface="Arial" charset="0"/>
              </a:rPr>
              <a:t> jeep </a:t>
            </a:r>
            <a:r>
              <a:rPr lang="en-US" b="1" dirty="0" err="1">
                <a:solidFill>
                  <a:srgbClr val="897B61">
                    <a:lumMod val="50000"/>
                  </a:srgbClr>
                </a:solidFill>
                <a:latin typeface="Comic Sans MS" pitchFamily="66" charset="0"/>
                <a:cs typeface="Arial" charset="0"/>
              </a:rPr>
              <a:t>ini</a:t>
            </a:r>
            <a:r>
              <a:rPr lang="en-US" b="1" dirty="0">
                <a:solidFill>
                  <a:srgbClr val="897B61">
                    <a:lumMod val="50000"/>
                  </a:srgbClr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rgbClr val="897B61">
                    <a:lumMod val="50000"/>
                  </a:srgbClr>
                </a:solidFill>
                <a:latin typeface="Comic Sans MS" pitchFamily="66" charset="0"/>
                <a:cs typeface="Arial" charset="0"/>
              </a:rPr>
              <a:t>sanggup</a:t>
            </a:r>
            <a:r>
              <a:rPr lang="en-US" b="1" dirty="0">
                <a:solidFill>
                  <a:srgbClr val="897B61">
                    <a:lumMod val="50000"/>
                  </a:srgbClr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rgbClr val="897B61">
                    <a:lumMod val="50000"/>
                  </a:srgbClr>
                </a:solidFill>
                <a:latin typeface="Comic Sans MS" pitchFamily="66" charset="0"/>
                <a:cs typeface="Arial" charset="0"/>
              </a:rPr>
              <a:t>menarik</a:t>
            </a:r>
            <a:r>
              <a:rPr lang="en-US" b="1" dirty="0">
                <a:solidFill>
                  <a:srgbClr val="897B61">
                    <a:lumMod val="50000"/>
                  </a:srgbClr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rgbClr val="897B61">
                    <a:lumMod val="50000"/>
                  </a:srgbClr>
                </a:solidFill>
                <a:latin typeface="Comic Sans MS" pitchFamily="66" charset="0"/>
                <a:cs typeface="Arial" charset="0"/>
              </a:rPr>
              <a:t>benda</a:t>
            </a:r>
            <a:r>
              <a:rPr lang="en-US" b="1" dirty="0">
                <a:solidFill>
                  <a:srgbClr val="897B61">
                    <a:lumMod val="50000"/>
                  </a:srgbClr>
                </a:solidFill>
                <a:latin typeface="Comic Sans MS" pitchFamily="66" charset="0"/>
                <a:cs typeface="Arial" charset="0"/>
              </a:rPr>
              <a:t> yang </a:t>
            </a:r>
            <a:r>
              <a:rPr lang="en-US" b="1" dirty="0" err="1">
                <a:solidFill>
                  <a:srgbClr val="897B61">
                    <a:lumMod val="50000"/>
                  </a:srgbClr>
                </a:solidFill>
                <a:latin typeface="Comic Sans MS" pitchFamily="66" charset="0"/>
                <a:cs typeface="Arial" charset="0"/>
              </a:rPr>
              <a:t>sangat</a:t>
            </a:r>
            <a:r>
              <a:rPr lang="en-US" b="1" dirty="0">
                <a:solidFill>
                  <a:srgbClr val="897B61">
                    <a:lumMod val="50000"/>
                  </a:srgbClr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rgbClr val="897B61">
                    <a:lumMod val="50000"/>
                  </a:srgbClr>
                </a:solidFill>
                <a:latin typeface="Comic Sans MS" pitchFamily="66" charset="0"/>
                <a:cs typeface="Arial" charset="0"/>
              </a:rPr>
              <a:t>berat</a:t>
            </a:r>
            <a:r>
              <a:rPr lang="en-US" b="1" dirty="0">
                <a:solidFill>
                  <a:srgbClr val="897B61">
                    <a:lumMod val="50000"/>
                  </a:srgbClr>
                </a:solidFill>
                <a:latin typeface="Comic Sans MS" pitchFamily="66" charset="0"/>
                <a:cs typeface="Arial" charset="0"/>
              </a:rPr>
              <a:t>????</a:t>
            </a:r>
          </a:p>
        </p:txBody>
      </p:sp>
      <p:sp>
        <p:nvSpPr>
          <p:cNvPr id="9" name="Rectangle 8"/>
          <p:cNvSpPr/>
          <p:nvPr/>
        </p:nvSpPr>
        <p:spPr>
          <a:xfrm>
            <a:off x="5468156" y="4325349"/>
            <a:ext cx="1505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kern="0" dirty="0" err="1">
                <a:solidFill>
                  <a:prstClr val="black"/>
                </a:solidFill>
                <a:latin typeface="Arial" charset="0"/>
                <a:cs typeface="Arial" charset="0"/>
              </a:rPr>
              <a:t>Gambar</a:t>
            </a:r>
            <a:r>
              <a:rPr lang="en-US" b="1" kern="0" dirty="0">
                <a:solidFill>
                  <a:prstClr val="black"/>
                </a:solidFill>
                <a:latin typeface="Arial" charset="0"/>
                <a:cs typeface="Arial" charset="0"/>
              </a:rPr>
              <a:t> 2.2 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191B0E"/>
                </a:solidFill>
              </a:rPr>
              <a:pPr/>
              <a:t>9</a:t>
            </a:fld>
            <a:endParaRPr lang="en-US" dirty="0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92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3103</Words>
  <Application>Microsoft Office PowerPoint</Application>
  <PresentationFormat>On-screen Show (4:3)</PresentationFormat>
  <Paragraphs>611</Paragraphs>
  <Slides>58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16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58</vt:i4>
      </vt:variant>
    </vt:vector>
  </HeadingPairs>
  <TitlesOfParts>
    <vt:vector size="79" baseType="lpstr">
      <vt:lpstr>Agency FB</vt:lpstr>
      <vt:lpstr>Arial</vt:lpstr>
      <vt:lpstr>Arial Black</vt:lpstr>
      <vt:lpstr>Arial Narrow</vt:lpstr>
      <vt:lpstr>Arial Rounded MT Bold</vt:lpstr>
      <vt:lpstr>Calibri</vt:lpstr>
      <vt:lpstr>Cambria</vt:lpstr>
      <vt:lpstr>Comic Sans MS</vt:lpstr>
      <vt:lpstr>Franklin Gothic Book</vt:lpstr>
      <vt:lpstr>Franklin Gothic Medium Cond</vt:lpstr>
      <vt:lpstr>Informan Roman</vt:lpstr>
      <vt:lpstr>Symbol</vt:lpstr>
      <vt:lpstr>Tahoma</vt:lpstr>
      <vt:lpstr>Times New Roman</vt:lpstr>
      <vt:lpstr>Verdana</vt:lpstr>
      <vt:lpstr>Wingdings</vt:lpstr>
      <vt:lpstr>2_Adjacency</vt:lpstr>
      <vt:lpstr>1_Crop</vt:lpstr>
      <vt:lpstr>Crop</vt:lpstr>
      <vt:lpstr>Bitmap Image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 Usaha oleh Gaya yang Searah dengan Perpindahannya</vt:lpstr>
      <vt:lpstr>PowerPoint Presentation</vt:lpstr>
      <vt:lpstr>1. Pada  Gambar 2.2,sebuah benda dengan  massa  10 kg berada diatas lantai yang licin. Benda ditarik oleh sebuah mobil derek dengan gaya sebesar F= 25 N, sehingga benda bergeser  sejauh 4m.  Berapakah besarnya usaha yang dilakukan gaya F pada benda? </vt:lpstr>
      <vt:lpstr>PowerPoint Presentation</vt:lpstr>
      <vt:lpstr>2.  Usaha oleh Gaya yang Membentuk Sudut terhadap Perpindahan </vt:lpstr>
      <vt:lpstr>PowerPoint Presentation</vt:lpstr>
      <vt:lpstr>PowerPoint Presentation</vt:lpstr>
      <vt:lpstr>PowerPoint Presentation</vt:lpstr>
      <vt:lpstr>PowerPoint Presentation</vt:lpstr>
      <vt:lpstr>Contoh soal:</vt:lpstr>
      <vt:lpstr>PowerPoint Presentation</vt:lpstr>
      <vt:lpstr>Latihan</vt:lpstr>
      <vt:lpstr>PowerPoint Presentation</vt:lpstr>
      <vt:lpstr>Latihan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BAGAIMANA MEKANISME PERUBAHAN BENTUK ENERGI?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 soal:</vt:lpstr>
      <vt:lpstr>Latihan</vt:lpstr>
      <vt:lpstr>2. Energi Potensial</vt:lpstr>
      <vt:lpstr>a.   ENERGI POTENSIAL GRAVITASI BUMI</vt:lpstr>
      <vt:lpstr>Contoh soal:</vt:lpstr>
      <vt:lpstr>PowerPoint Presentation</vt:lpstr>
      <vt:lpstr>Latihan</vt:lpstr>
      <vt:lpstr>b. Energi  Potensial Pegas</vt:lpstr>
      <vt:lpstr>PowerPoint Presentation</vt:lpstr>
      <vt:lpstr>PowerPoint Presentation</vt:lpstr>
      <vt:lpstr>PowerPoint Presentation</vt:lpstr>
      <vt:lpstr>PowerPoint Presentation</vt:lpstr>
      <vt:lpstr>Contoh soal:</vt:lpstr>
      <vt:lpstr>PowerPoint Presentation</vt:lpstr>
      <vt:lpstr>Latihan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 soal: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arif</dc:creator>
  <cp:lastModifiedBy>arif</cp:lastModifiedBy>
  <cp:revision>17</cp:revision>
  <dcterms:created xsi:type="dcterms:W3CDTF">2016-03-11T01:59:47Z</dcterms:created>
  <dcterms:modified xsi:type="dcterms:W3CDTF">2016-03-11T11:46:19Z</dcterms:modified>
</cp:coreProperties>
</file>