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9"/>
  </p:notesMasterIdLst>
  <p:sldIdLst>
    <p:sldId id="256" r:id="rId6"/>
    <p:sldId id="257" r:id="rId7"/>
    <p:sldId id="270" r:id="rId8"/>
    <p:sldId id="290" r:id="rId9"/>
    <p:sldId id="271" r:id="rId10"/>
    <p:sldId id="284" r:id="rId11"/>
    <p:sldId id="285" r:id="rId12"/>
    <p:sldId id="286" r:id="rId13"/>
    <p:sldId id="287" r:id="rId14"/>
    <p:sldId id="316" r:id="rId15"/>
    <p:sldId id="314" r:id="rId16"/>
    <p:sldId id="288" r:id="rId17"/>
    <p:sldId id="298" r:id="rId18"/>
    <p:sldId id="299" r:id="rId19"/>
    <p:sldId id="308" r:id="rId20"/>
    <p:sldId id="318" r:id="rId21"/>
    <p:sldId id="319" r:id="rId22"/>
    <p:sldId id="313" r:id="rId23"/>
    <p:sldId id="309" r:id="rId24"/>
    <p:sldId id="310" r:id="rId25"/>
    <p:sldId id="311" r:id="rId26"/>
    <p:sldId id="301" r:id="rId27"/>
    <p:sldId id="302" r:id="rId28"/>
    <p:sldId id="304" r:id="rId29"/>
    <p:sldId id="306" r:id="rId30"/>
    <p:sldId id="295" r:id="rId31"/>
    <p:sldId id="296" r:id="rId32"/>
    <p:sldId id="320" r:id="rId33"/>
    <p:sldId id="322" r:id="rId34"/>
    <p:sldId id="324" r:id="rId35"/>
    <p:sldId id="297" r:id="rId36"/>
    <p:sldId id="326" r:id="rId37"/>
    <p:sldId id="32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5" d="100"/>
          <a:sy n="55" d="100"/>
        </p:scale>
        <p:origin x="9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FF8E-2BDD-47E7-A5DD-4E85E2FB6A4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B7F1D-9113-42DA-9C75-D16D855BE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B58A-9E0E-4D1E-BC23-769E18C084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7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507B4687-D357-40FC-85A9-3239628C9B2F}" type="slidenum">
              <a:rPr lang="en-US" sz="1200">
                <a:latin typeface="Arial" panose="020B0604020202020204" pitchFamily="34" charset="0"/>
              </a:rPr>
              <a:pPr/>
              <a:t>19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2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D98C99DD-7D84-41EB-89DB-C44B16A5AEFB}" type="slidenum">
              <a:rPr lang="en-US" sz="1200">
                <a:latin typeface="Arial" panose="020B0604020202020204" pitchFamily="34" charset="0"/>
              </a:rPr>
              <a:pPr/>
              <a:t>20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8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ED47BBD7-4064-4147-88E6-345DFDFDE212}" type="slidenum">
              <a:rPr lang="en-US" sz="1200">
                <a:latin typeface="Arial" panose="020B0604020202020204" pitchFamily="34" charset="0"/>
              </a:rPr>
              <a:pPr/>
              <a:t>21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72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9613B592-DFC9-4A5E-AA2D-108F4C8FFE32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9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FA7F347E-C4ED-42CE-B3AF-C9D4F1AE4F09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A427604E-9344-431D-95EA-AB28DB175E52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94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8A7CA128-777E-4495-8828-7BF95DD17835}" type="slidenum">
              <a:rPr lang="en-US" sz="1200">
                <a:latin typeface="Arial" panose="020B0604020202020204" pitchFamily="34" charset="0"/>
              </a:rPr>
              <a:pPr/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1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721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912510F1-5C5A-49EC-9F34-EF051620A850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8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8C61E44B-EF0D-4988-AC56-A167A5A13CA4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8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79A6A8FC-DD9D-45DB-8232-C4343C75DBA8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8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935EB51C-A5F9-4A75-AD56-76045F97C3EB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6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05A03BCA-9541-4F23-BEC6-148236A1C167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6264B791-B12D-4F8E-AEAC-7AF1D00EC574}" type="slidenum">
              <a:rPr lang="en-US" sz="1200">
                <a:latin typeface="Arial" panose="020B0604020202020204" pitchFamily="34" charset="0"/>
              </a:rPr>
              <a:pPr/>
              <a:t>13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1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4C0521DC-DB1C-4A4A-8F89-92A9B29BC3A5}" type="slidenum">
              <a:rPr lang="en-US" sz="1200">
                <a:latin typeface="Arial" panose="020B0604020202020204" pitchFamily="34" charset="0"/>
              </a:rPr>
              <a:pPr/>
              <a:t>15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0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912BE5-6B37-45B0-923D-3C34EBB8FB76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08DD-0FA1-4996-82C5-704AD8B9C9D9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56CA-9D45-40F4-9380-D19F16265A1D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4332-B3B8-4513-A1C6-1E5675071B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FBAF-7604-4FAE-BC5A-485B15BE2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4088-CC0F-48F1-897B-CC41C8AFE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8E96-E5B7-49F2-BF80-E49906212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76C0-1317-421F-841B-4DD5D7BA8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47A1-3E4E-489D-9145-D7B2F81FB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CECA-5AE0-4281-ACEA-D74A64D89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944F-ABD6-47D2-8A1A-A27684ECD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C095-4DAA-4AD5-B459-AED8F6BF7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083D-ECB7-42B0-AFF6-BFBE2AE13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706A-4260-4291-9316-D3F97A309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CBD6-A0AE-4B16-9B52-794B80582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06A0-5D2C-46F3-AF1A-0E02F32CB0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71E5-FDDC-4AA2-B63D-E2FB45934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FD4E-D179-4F4F-8A89-DFB7FE1E2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E5C6D-44E3-428D-B101-A4DBB08B3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3347-31A5-4866-98FC-C60147D624E5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E564-C5E2-4469-9998-EE0118A7E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9225-C312-4A7F-9301-4D9C79001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92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303E-1EE1-4985-9237-D535D70DBB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5B755-D269-43C7-92EC-A6F4FB00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63AD-C952-47A9-973A-56EBFD750E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3D66-8D24-43E6-B4E4-7F9F6C8C4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3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5870-8192-4DC9-8C52-03232679FE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FBAF-7604-4FAE-BC5A-485B15BE2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9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706-BE89-4F1B-912A-EAB021697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8E96-E5B7-49F2-BF80-E49906212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7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342A-A39F-4FEE-B8BC-FFD6C8589C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47A1-3E4E-489D-9145-D7B2F81FB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7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E21F-1A8B-4606-B7E6-F42129D9B7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944F-ABD6-47D2-8A1A-A27684ECD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7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2F57-7935-4A97-A8FB-674C366331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083D-ECB7-42B0-AFF6-BFBE2AE13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54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6CA1-700B-450C-8C34-F636B652BC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CBD6-A0AE-4B16-9B52-794B80582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990D-513F-4B47-B814-A232359163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71E5-FDDC-4AA2-B63D-E2FB45934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DC745-2B58-42EA-AF7D-403C68861521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BC6E-6EFC-4747-A14E-587A177FE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E5C6D-44E3-428D-B101-A4DBB08B3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4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D7C5-291C-4B0E-B69D-9D1B83B26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9225-C312-4A7F-9301-4D9C79001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7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A1B3-1DB9-416B-872F-0FEA23A09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5B755-D269-43C7-92EC-A6F4FB00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ADBB-EA6E-4C8C-8D24-7444305F5D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3D66-8D24-43E6-B4E4-7F9F6C8C4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4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3933-85DE-4F1E-87F7-8E7063132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FBAF-7604-4FAE-BC5A-485B15BE2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9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644A-3E8B-472F-9C31-FE742644F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8E96-E5B7-49F2-BF80-E49906212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5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580A-59FA-469D-BCCF-E6E9315D0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47A1-3E4E-489D-9145-D7B2F81FB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07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D01D-3004-4DB5-B42A-17D675CFEE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944F-ABD6-47D2-8A1A-A27684ECD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0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0BC2-09FF-4CB6-8193-9D7C5B374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083D-ECB7-42B0-AFF6-BFBE2AE13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5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D276-A948-481C-BF1E-8DCCC994B2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CBD6-A0AE-4B16-9B52-794B80582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C2A-E18C-4A40-8491-95E664EEA510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B3E6-45D8-46BA-B9EB-E130516AC1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71E5-FDDC-4AA2-B63D-E2FB45934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6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8953-7961-44EF-B0EB-3EE042006F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E5C6D-44E3-428D-B101-A4DBB08B3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470C-48D5-4DE3-BD04-05B7EADCC6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9225-C312-4A7F-9301-4D9C79001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6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3DE3-C74C-46D7-882D-D49864AFA7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5B755-D269-43C7-92EC-A6F4FB00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B9AA-1285-423E-BBCC-38EFD8950E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3D66-8D24-43E6-B4E4-7F9F6C8C4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6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301A13-C41E-4FEE-A6A4-2662379994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6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0A56-92B3-4C41-91C3-468A0721A6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8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829F8-A091-4AFB-B0BA-D517E8DE28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6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B40E-2282-499A-8727-10B9557382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32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699E-41AC-4204-A1F3-AB5042AB4A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6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7858-54E8-4F8B-AF0A-9E792439B111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2EF0-BBF5-40A6-B9B1-81BA9F8709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31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77B2-1808-4F1E-BE4A-ECA916F38F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63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A54B-5080-471A-AAF4-0343F7BECD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26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A586-F5C9-43D0-9D2A-90D273A4BD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07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8A835-B488-4645-8A61-D274A7EFB4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55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813D-A55A-4601-B62B-E4BEFCF88E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6C45-F681-4283-B9CA-C973F6BAF4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3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0212-5D30-4EC4-BDFE-484C2AD6056D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CF8A-32D4-4D1E-9F33-8657621C07B0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CCE48-0A5A-44A8-88AF-2221BD05EF5F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1DA91-91CB-43B4-8189-796F610DFDBA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A4220DF-AAF5-4D79-9114-708D9EA09BF5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CC466E-A16D-4E10-8593-04A064A72B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ckwell Extra Bold" panose="02060903040505020403" pitchFamily="18" charset="0"/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Rockwell Extra Bold" panose="02060903040505020403" pitchFamily="18" charset="0"/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AAA0A15-4810-4AA6-8812-2924F96A913E}" type="slidenum">
              <a:rPr lang="en-US" smtClean="0">
                <a:latin typeface="Rockwell Extra Bold" panose="020609030405050204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3E15A7-3F3F-42E5-9FD3-4BD03DB59D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ckwell Extra Bold" panose="02060903040505020403" pitchFamily="18" charset="0"/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Rockwell Extra Bold" panose="02060903040505020403" pitchFamily="18" charset="0"/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AAA0A15-4810-4AA6-8812-2924F96A913E}" type="slidenum">
              <a:rPr lang="en-US" smtClean="0">
                <a:latin typeface="Rockwell Extra Bold" panose="020609030405050204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AD5F9EF-5399-4122-A11F-30F58D18537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ckwell Extra Bold" panose="02060903040505020403" pitchFamily="18" charset="0"/>
              </a:rPr>
              <a:t>3/23/2016</a:t>
            </a:fld>
            <a:endParaRPr lang="en-US">
              <a:solidFill>
                <a:prstClr val="black">
                  <a:tint val="75000"/>
                </a:prst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Rockwell Extra Bold" panose="02060903040505020403" pitchFamily="18" charset="0"/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AAA0A15-4810-4AA6-8812-2924F96A913E}" type="slidenum">
              <a:rPr lang="en-US" smtClean="0">
                <a:latin typeface="Rockwell Extra Bold" panose="020609030405050204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Warsun Najib, 2005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ECD954-D269-4CE4-8066-B0CCAF20544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696278"/>
            <a:ext cx="8361229" cy="1368767"/>
          </a:xfrm>
        </p:spPr>
        <p:txBody>
          <a:bodyPr/>
          <a:lstStyle/>
          <a:p>
            <a:r>
              <a:rPr lang="en-US" dirty="0" err="1" smtClean="0"/>
              <a:t>vektor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193" y="4499619"/>
            <a:ext cx="6831673" cy="655478"/>
          </a:xfrm>
        </p:spPr>
        <p:txBody>
          <a:bodyPr/>
          <a:lstStyle/>
          <a:p>
            <a:r>
              <a:rPr lang="en-US" dirty="0" smtClean="0"/>
              <a:t>Ir. LATAR </a:t>
            </a:r>
            <a:r>
              <a:rPr lang="en-US" i="1" dirty="0" smtClean="0"/>
              <a:t>MUHAMMAD</a:t>
            </a:r>
            <a:r>
              <a:rPr lang="en-US" dirty="0" smtClean="0"/>
              <a:t> ARIEF, MSc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9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8C862-693F-4285-9C55-3BBB7B8DCEF4}" type="slidenum">
              <a:rPr lang="en-US" sz="1400"/>
              <a:pPr/>
              <a:t>10</a:t>
            </a:fld>
            <a:endParaRPr lang="en-US" sz="1400"/>
          </a:p>
        </p:txBody>
      </p:sp>
      <p:pic>
        <p:nvPicPr>
          <p:cNvPr id="2059" name="Picture 11" descr="bats_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584" y="2513221"/>
            <a:ext cx="1008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394282" y="2743200"/>
            <a:ext cx="7555247" cy="675626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 rot="-531057">
            <a:off x="5274923" y="2710086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15 m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1394281" y="3437058"/>
            <a:ext cx="7555247" cy="1849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1394282" y="1943101"/>
            <a:ext cx="0" cy="160020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9017026" y="3235469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X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160918" y="1385005"/>
            <a:ext cx="46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Y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160098" y="3119427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15</a:t>
            </a:r>
            <a:r>
              <a:rPr lang="en-US" sz="1800" baseline="30000" dirty="0" smtClean="0"/>
              <a:t>o</a:t>
            </a:r>
            <a:endParaRPr lang="en-US" sz="1800" baseline="30000" dirty="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881203" y="4529329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/>
              <a:t>Kesimpulan</a:t>
            </a:r>
            <a:r>
              <a:rPr lang="en-US" sz="1800" b="1" dirty="0"/>
              <a:t> : </a:t>
            </a:r>
            <a:r>
              <a:rPr lang="en-US" sz="1800" b="1" dirty="0" err="1"/>
              <a:t>Kalelawar</a:t>
            </a:r>
            <a:r>
              <a:rPr lang="en-US" sz="1800" b="1" dirty="0"/>
              <a:t> </a:t>
            </a:r>
            <a:r>
              <a:rPr lang="en-US" sz="1800" b="1" dirty="0" err="1"/>
              <a:t>bergerak</a:t>
            </a:r>
            <a:r>
              <a:rPr lang="en-US" sz="1800" b="1" dirty="0"/>
              <a:t> 15 m </a:t>
            </a:r>
            <a:r>
              <a:rPr lang="en-US" sz="1800" b="1" dirty="0" err="1"/>
              <a:t>arah</a:t>
            </a:r>
            <a:r>
              <a:rPr lang="en-US" sz="1800" b="1" dirty="0"/>
              <a:t> 30</a:t>
            </a:r>
            <a:r>
              <a:rPr lang="en-US" sz="1800" b="1" baseline="30000" dirty="0"/>
              <a:t>o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sumbu</a:t>
            </a:r>
            <a:r>
              <a:rPr lang="en-US" sz="1800" b="1" dirty="0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794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3.23699E-6 L 0.6033 -0.11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/>
      <p:bldP spid="2062" grpId="0" animBg="1"/>
      <p:bldP spid="2063" grpId="0" animBg="1"/>
      <p:bldP spid="2064" grpId="0"/>
      <p:bldP spid="2065" grpId="0"/>
      <p:bldP spid="2066" grpId="0"/>
      <p:bldP spid="2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620" y="288513"/>
            <a:ext cx="3855720" cy="1009650"/>
          </a:xfrm>
        </p:spPr>
        <p:txBody>
          <a:bodyPr/>
          <a:lstStyle/>
          <a:p>
            <a:r>
              <a:rPr lang="en-US" dirty="0" smtClean="0"/>
              <a:t>CONTOH -1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2" y="1135757"/>
            <a:ext cx="501396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" y="2672862"/>
            <a:ext cx="5247249" cy="37805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35504" y="1009650"/>
            <a:ext cx="5875496" cy="402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vektor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-----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vektor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perpindahan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sejarak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20 km dg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kearah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utara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terhdp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Barat.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vector A di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proyeksikan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sumbuh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X,Y,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gbr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samping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diperoleh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vektor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sumbuh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negative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vektor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bernilai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vektor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vector A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bernilai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-A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ø = - 20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- 17,32 Km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= A sin ø = 20 sin 30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+ 10 km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460720" y="1233957"/>
            <a:ext cx="60467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KESAMAAN DUA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612900" y="5803900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2B7A5895-FC9F-46F2-AE40-A80EEA78BB57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874963" y="2294966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Dua buah vektor dikatakan sama apabila keduanya memiliki panjang dan arah yang sama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Misalkan u  = (a,b) dan v =  (c,d) 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Apabila vektor u sama dengan vektor v maka : 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	|u | = |v | 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	arah u = arah v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	a=c dan b=d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id-ID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18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683026" y="356197"/>
            <a:ext cx="5709962" cy="404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r">
              <a:defRPr/>
            </a:pPr>
            <a:r>
              <a:rPr lang="id-ID" sz="2800" b="1" dirty="0">
                <a:solidFill>
                  <a:schemeClr val="bg1"/>
                </a:solidFill>
                <a:latin typeface="Bodoni MT Black" pitchFamily="18" charset="0"/>
              </a:rPr>
              <a:t>KESAMAAN DUA VEKTOR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fld id="{0D819664-FF1B-48DF-9F06-7B3D93939AF6}" type="slidenum"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/>
              <a:t>13</a:t>
            </a:fld>
            <a:endParaRPr lang="id-ID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200718" name="Text Box 5"/>
          <p:cNvSpPr txBox="1">
            <a:spLocks noChangeArrowheads="1"/>
          </p:cNvSpPr>
          <p:nvPr/>
        </p:nvSpPr>
        <p:spPr bwMode="auto">
          <a:xfrm>
            <a:off x="2132013" y="12700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Palatino Linotype" panose="02040502050505030304" pitchFamily="18" charset="0"/>
              </a:rPr>
              <a:t>a.</a:t>
            </a:r>
            <a:r>
              <a:rPr lang="en-US" sz="1800">
                <a:latin typeface="Plantagenet Cherokee" panose="02020602070100000000" pitchFamily="18" charset="0"/>
                <a:cs typeface="Times New Roman" panose="02020603050405020304" pitchFamily="18" charset="0"/>
              </a:rPr>
              <a:t>	</a:t>
            </a:r>
            <a:r>
              <a:rPr lang="en-US" sz="2000">
                <a:latin typeface="Palatino Linotype" panose="02040502050505030304" pitchFamily="18" charset="0"/>
              </a:rPr>
              <a:t>Dua vektor sama jika arah dan besarnya sama</a:t>
            </a:r>
            <a:endParaRPr lang="en-US" sz="2400">
              <a:latin typeface="Palatino Linotype" panose="02040502050505030304" pitchFamily="18" charset="0"/>
            </a:endParaRPr>
          </a:p>
        </p:txBody>
      </p:sp>
      <p:grpSp>
        <p:nvGrpSpPr>
          <p:cNvPr id="200719" name="Group 72"/>
          <p:cNvGrpSpPr>
            <a:grpSpLocks/>
          </p:cNvGrpSpPr>
          <p:nvPr/>
        </p:nvGrpSpPr>
        <p:grpSpPr bwMode="auto">
          <a:xfrm>
            <a:off x="3071814" y="1630363"/>
            <a:ext cx="1728787" cy="366712"/>
            <a:chOff x="884" y="976"/>
            <a:chExt cx="1089" cy="231"/>
          </a:xfrm>
        </p:grpSpPr>
        <p:sp>
          <p:nvSpPr>
            <p:cNvPr id="200768" name="Line 6"/>
            <p:cNvSpPr>
              <a:spLocks noChangeShapeType="1"/>
            </p:cNvSpPr>
            <p:nvPr/>
          </p:nvSpPr>
          <p:spPr bwMode="auto">
            <a:xfrm>
              <a:off x="884" y="1112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9" name="Text Box 7"/>
            <p:cNvSpPr txBox="1">
              <a:spLocks noChangeArrowheads="1"/>
            </p:cNvSpPr>
            <p:nvPr/>
          </p:nvSpPr>
          <p:spPr bwMode="auto">
            <a:xfrm>
              <a:off x="1746" y="97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0770" name="Line 8"/>
            <p:cNvSpPr>
              <a:spLocks noChangeShapeType="1"/>
            </p:cNvSpPr>
            <p:nvPr/>
          </p:nvSpPr>
          <p:spPr bwMode="auto">
            <a:xfrm>
              <a:off x="884" y="1066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1" name="Line 9"/>
            <p:cNvSpPr>
              <a:spLocks noChangeShapeType="1"/>
            </p:cNvSpPr>
            <p:nvPr/>
          </p:nvSpPr>
          <p:spPr bwMode="auto">
            <a:xfrm>
              <a:off x="1292" y="1067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20" name="Group 73"/>
          <p:cNvGrpSpPr>
            <a:grpSpLocks/>
          </p:cNvGrpSpPr>
          <p:nvPr/>
        </p:nvGrpSpPr>
        <p:grpSpPr bwMode="auto">
          <a:xfrm>
            <a:off x="5014914" y="1630363"/>
            <a:ext cx="1728787" cy="366712"/>
            <a:chOff x="2199" y="976"/>
            <a:chExt cx="1089" cy="231"/>
          </a:xfrm>
        </p:grpSpPr>
        <p:sp>
          <p:nvSpPr>
            <p:cNvPr id="200764" name="Line 10"/>
            <p:cNvSpPr>
              <a:spLocks noChangeShapeType="1"/>
            </p:cNvSpPr>
            <p:nvPr/>
          </p:nvSpPr>
          <p:spPr bwMode="auto">
            <a:xfrm>
              <a:off x="2199" y="1112"/>
              <a:ext cx="817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5" name="Text Box 11"/>
            <p:cNvSpPr txBox="1">
              <a:spLocks noChangeArrowheads="1"/>
            </p:cNvSpPr>
            <p:nvPr/>
          </p:nvSpPr>
          <p:spPr bwMode="auto">
            <a:xfrm>
              <a:off x="3061" y="97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0766" name="Line 12"/>
            <p:cNvSpPr>
              <a:spLocks noChangeShapeType="1"/>
            </p:cNvSpPr>
            <p:nvPr/>
          </p:nvSpPr>
          <p:spPr bwMode="auto">
            <a:xfrm>
              <a:off x="2199" y="1066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7" name="Line 13"/>
            <p:cNvSpPr>
              <a:spLocks noChangeShapeType="1"/>
            </p:cNvSpPr>
            <p:nvPr/>
          </p:nvSpPr>
          <p:spPr bwMode="auto">
            <a:xfrm>
              <a:off x="2607" y="1067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21" name="Text Box 15"/>
          <p:cNvSpPr txBox="1">
            <a:spLocks noChangeArrowheads="1"/>
          </p:cNvSpPr>
          <p:nvPr/>
        </p:nvSpPr>
        <p:spPr bwMode="auto">
          <a:xfrm>
            <a:off x="7751764" y="1701800"/>
            <a:ext cx="1152525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cs typeface="Times New Roman" panose="02020603050405020304" pitchFamily="18" charset="0"/>
              </a:rPr>
              <a:t>A = B</a:t>
            </a:r>
          </a:p>
        </p:txBody>
      </p:sp>
      <p:sp>
        <p:nvSpPr>
          <p:cNvPr id="200722" name="Text Box 16"/>
          <p:cNvSpPr txBox="1">
            <a:spLocks noChangeArrowheads="1"/>
          </p:cNvSpPr>
          <p:nvPr/>
        </p:nvSpPr>
        <p:spPr bwMode="auto">
          <a:xfrm>
            <a:off x="2135188" y="2206625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Palatino Linotype" panose="02040502050505030304" pitchFamily="18" charset="0"/>
                <a:cs typeface="Times New Roman" panose="02020603050405020304" pitchFamily="18" charset="0"/>
              </a:rPr>
              <a:t>b.	Dua vektor dikatakan tidak sama jika	:</a:t>
            </a:r>
          </a:p>
        </p:txBody>
      </p:sp>
      <p:sp>
        <p:nvSpPr>
          <p:cNvPr id="200723" name="Text Box 17"/>
          <p:cNvSpPr txBox="1">
            <a:spLocks noChangeArrowheads="1"/>
          </p:cNvSpPr>
          <p:nvPr/>
        </p:nvSpPr>
        <p:spPr bwMode="auto">
          <a:xfrm>
            <a:off x="2495551" y="2566988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Palatino Linotype" panose="02040502050505030304" pitchFamily="18" charset="0"/>
                <a:cs typeface="Times New Roman" panose="02020603050405020304" pitchFamily="18" charset="0"/>
              </a:rPr>
              <a:t>1.	Besar sama, arah berbeda</a:t>
            </a:r>
          </a:p>
        </p:txBody>
      </p:sp>
      <p:grpSp>
        <p:nvGrpSpPr>
          <p:cNvPr id="200724" name="Group 74"/>
          <p:cNvGrpSpPr>
            <a:grpSpLocks/>
          </p:cNvGrpSpPr>
          <p:nvPr/>
        </p:nvGrpSpPr>
        <p:grpSpPr bwMode="auto">
          <a:xfrm>
            <a:off x="2998789" y="2998788"/>
            <a:ext cx="1728787" cy="366712"/>
            <a:chOff x="929" y="1929"/>
            <a:chExt cx="1089" cy="231"/>
          </a:xfrm>
        </p:grpSpPr>
        <p:sp>
          <p:nvSpPr>
            <p:cNvPr id="200760" name="Line 18"/>
            <p:cNvSpPr>
              <a:spLocks noChangeShapeType="1"/>
            </p:cNvSpPr>
            <p:nvPr/>
          </p:nvSpPr>
          <p:spPr bwMode="auto">
            <a:xfrm>
              <a:off x="929" y="2065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1" name="Text Box 19"/>
            <p:cNvSpPr txBox="1">
              <a:spLocks noChangeArrowheads="1"/>
            </p:cNvSpPr>
            <p:nvPr/>
          </p:nvSpPr>
          <p:spPr bwMode="auto">
            <a:xfrm>
              <a:off x="1791" y="192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0762" name="Line 20"/>
            <p:cNvSpPr>
              <a:spLocks noChangeShapeType="1"/>
            </p:cNvSpPr>
            <p:nvPr/>
          </p:nvSpPr>
          <p:spPr bwMode="auto">
            <a:xfrm>
              <a:off x="929" y="2019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3" name="Line 21"/>
            <p:cNvSpPr>
              <a:spLocks noChangeShapeType="1"/>
            </p:cNvSpPr>
            <p:nvPr/>
          </p:nvSpPr>
          <p:spPr bwMode="auto">
            <a:xfrm>
              <a:off x="1337" y="2020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25" name="Group 75"/>
          <p:cNvGrpSpPr>
            <a:grpSpLocks/>
          </p:cNvGrpSpPr>
          <p:nvPr/>
        </p:nvGrpSpPr>
        <p:grpSpPr bwMode="auto">
          <a:xfrm>
            <a:off x="4876800" y="2819400"/>
            <a:ext cx="1716088" cy="719138"/>
            <a:chOff x="2117" y="1888"/>
            <a:chExt cx="1081" cy="453"/>
          </a:xfrm>
        </p:grpSpPr>
        <p:sp>
          <p:nvSpPr>
            <p:cNvPr id="200756" name="Line 22"/>
            <p:cNvSpPr>
              <a:spLocks noChangeShapeType="1"/>
            </p:cNvSpPr>
            <p:nvPr/>
          </p:nvSpPr>
          <p:spPr bwMode="auto">
            <a:xfrm flipV="1">
              <a:off x="2154" y="2024"/>
              <a:ext cx="816" cy="273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7" name="Text Box 23"/>
            <p:cNvSpPr txBox="1">
              <a:spLocks noChangeArrowheads="1"/>
            </p:cNvSpPr>
            <p:nvPr/>
          </p:nvSpPr>
          <p:spPr bwMode="auto">
            <a:xfrm>
              <a:off x="2971" y="188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0758" name="Line 24"/>
            <p:cNvSpPr>
              <a:spLocks noChangeShapeType="1"/>
            </p:cNvSpPr>
            <p:nvPr/>
          </p:nvSpPr>
          <p:spPr bwMode="auto">
            <a:xfrm>
              <a:off x="2117" y="2251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9" name="Line 26"/>
            <p:cNvSpPr>
              <a:spLocks noChangeShapeType="1"/>
            </p:cNvSpPr>
            <p:nvPr/>
          </p:nvSpPr>
          <p:spPr bwMode="auto">
            <a:xfrm>
              <a:off x="2516" y="2114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65"/>
          <p:cNvGrpSpPr>
            <a:grpSpLocks/>
          </p:cNvGrpSpPr>
          <p:nvPr/>
        </p:nvGrpSpPr>
        <p:grpSpPr bwMode="auto">
          <a:xfrm>
            <a:off x="7751764" y="3025776"/>
            <a:ext cx="1152525" cy="404813"/>
            <a:chOff x="3560" y="1480"/>
            <a:chExt cx="726" cy="255"/>
          </a:xfrm>
          <a:solidFill>
            <a:srgbClr val="FFFF66"/>
          </a:solidFill>
        </p:grpSpPr>
        <p:sp>
          <p:nvSpPr>
            <p:cNvPr id="200755" name="Text Box 27"/>
            <p:cNvSpPr txBox="1">
              <a:spLocks noChangeArrowheads="1"/>
            </p:cNvSpPr>
            <p:nvPr/>
          </p:nvSpPr>
          <p:spPr bwMode="auto">
            <a:xfrm>
              <a:off x="3560" y="1492"/>
              <a:ext cx="726" cy="23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       B</a:t>
              </a:r>
            </a:p>
          </p:txBody>
        </p:sp>
        <p:graphicFrame>
          <p:nvGraphicFramePr>
            <p:cNvPr id="200706" name="Object 28"/>
            <p:cNvGraphicFramePr>
              <a:graphicFrameLocks noChangeAspect="1"/>
            </p:cNvGraphicFramePr>
            <p:nvPr/>
          </p:nvGraphicFramePr>
          <p:xfrm>
            <a:off x="3816" y="1480"/>
            <a:ext cx="255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Equation" r:id="rId4" imgW="139680" imgH="139680" progId="Equation.3">
                    <p:embed/>
                  </p:oleObj>
                </mc:Choice>
                <mc:Fallback>
                  <p:oleObj name="Equation" r:id="rId4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1480"/>
                          <a:ext cx="255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5C86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0727" name="Text Box 31"/>
          <p:cNvSpPr txBox="1">
            <a:spLocks noChangeArrowheads="1"/>
          </p:cNvSpPr>
          <p:nvPr/>
        </p:nvSpPr>
        <p:spPr bwMode="auto">
          <a:xfrm>
            <a:off x="2495551" y="358140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Palatino Linotype" panose="02040502050505030304" pitchFamily="18" charset="0"/>
                <a:cs typeface="Times New Roman" panose="02020603050405020304" pitchFamily="18" charset="0"/>
              </a:rPr>
              <a:t>2.	Besar tidak sama, arah sama</a:t>
            </a:r>
          </a:p>
        </p:txBody>
      </p:sp>
      <p:grpSp>
        <p:nvGrpSpPr>
          <p:cNvPr id="200728" name="Group 76"/>
          <p:cNvGrpSpPr>
            <a:grpSpLocks/>
          </p:cNvGrpSpPr>
          <p:nvPr/>
        </p:nvGrpSpPr>
        <p:grpSpPr bwMode="auto">
          <a:xfrm>
            <a:off x="2998789" y="4038601"/>
            <a:ext cx="1728787" cy="366713"/>
            <a:chOff x="929" y="2746"/>
            <a:chExt cx="1089" cy="231"/>
          </a:xfrm>
        </p:grpSpPr>
        <p:sp>
          <p:nvSpPr>
            <p:cNvPr id="200751" name="Line 32"/>
            <p:cNvSpPr>
              <a:spLocks noChangeShapeType="1"/>
            </p:cNvSpPr>
            <p:nvPr/>
          </p:nvSpPr>
          <p:spPr bwMode="auto">
            <a:xfrm>
              <a:off x="929" y="2882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2" name="Text Box 33"/>
            <p:cNvSpPr txBox="1">
              <a:spLocks noChangeArrowheads="1"/>
            </p:cNvSpPr>
            <p:nvPr/>
          </p:nvSpPr>
          <p:spPr bwMode="auto">
            <a:xfrm>
              <a:off x="1791" y="274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0753" name="Line 34"/>
            <p:cNvSpPr>
              <a:spLocks noChangeShapeType="1"/>
            </p:cNvSpPr>
            <p:nvPr/>
          </p:nvSpPr>
          <p:spPr bwMode="auto">
            <a:xfrm>
              <a:off x="929" y="2836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4" name="Line 35"/>
            <p:cNvSpPr>
              <a:spLocks noChangeShapeType="1"/>
            </p:cNvSpPr>
            <p:nvPr/>
          </p:nvSpPr>
          <p:spPr bwMode="auto">
            <a:xfrm>
              <a:off x="1337" y="2837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29" name="Group 77"/>
          <p:cNvGrpSpPr>
            <a:grpSpLocks/>
          </p:cNvGrpSpPr>
          <p:nvPr/>
        </p:nvGrpSpPr>
        <p:grpSpPr bwMode="auto">
          <a:xfrm>
            <a:off x="5016500" y="4038601"/>
            <a:ext cx="2376488" cy="366713"/>
            <a:chOff x="2200" y="2704"/>
            <a:chExt cx="1497" cy="231"/>
          </a:xfrm>
        </p:grpSpPr>
        <p:sp>
          <p:nvSpPr>
            <p:cNvPr id="200746" name="Text Box 37"/>
            <p:cNvSpPr txBox="1">
              <a:spLocks noChangeArrowheads="1"/>
            </p:cNvSpPr>
            <p:nvPr/>
          </p:nvSpPr>
          <p:spPr bwMode="auto">
            <a:xfrm>
              <a:off x="3470" y="2704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0747" name="Line 43"/>
            <p:cNvSpPr>
              <a:spLocks noChangeShapeType="1"/>
            </p:cNvSpPr>
            <p:nvPr/>
          </p:nvSpPr>
          <p:spPr bwMode="auto">
            <a:xfrm>
              <a:off x="2200" y="2886"/>
              <a:ext cx="131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8" name="Line 44"/>
            <p:cNvSpPr>
              <a:spLocks noChangeShapeType="1"/>
            </p:cNvSpPr>
            <p:nvPr/>
          </p:nvSpPr>
          <p:spPr bwMode="auto">
            <a:xfrm>
              <a:off x="2200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9" name="Line 45"/>
            <p:cNvSpPr>
              <a:spLocks noChangeShapeType="1"/>
            </p:cNvSpPr>
            <p:nvPr/>
          </p:nvSpPr>
          <p:spPr bwMode="auto">
            <a:xfrm>
              <a:off x="2608" y="2841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0" name="Line 46"/>
            <p:cNvSpPr>
              <a:spLocks noChangeShapeType="1"/>
            </p:cNvSpPr>
            <p:nvPr/>
          </p:nvSpPr>
          <p:spPr bwMode="auto">
            <a:xfrm>
              <a:off x="3016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30" name="Text Box 47"/>
          <p:cNvSpPr txBox="1">
            <a:spLocks noChangeArrowheads="1"/>
          </p:cNvSpPr>
          <p:nvPr/>
        </p:nvSpPr>
        <p:spPr bwMode="auto">
          <a:xfrm>
            <a:off x="2495551" y="472440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Palatino Linotype" panose="02040502050505030304" pitchFamily="18" charset="0"/>
                <a:cs typeface="Times New Roman" panose="02020603050405020304" pitchFamily="18" charset="0"/>
              </a:rPr>
              <a:t>3.	Besar dan arahnya berbeda</a:t>
            </a:r>
          </a:p>
        </p:txBody>
      </p:sp>
      <p:grpSp>
        <p:nvGrpSpPr>
          <p:cNvPr id="200731" name="Group 79"/>
          <p:cNvGrpSpPr>
            <a:grpSpLocks/>
          </p:cNvGrpSpPr>
          <p:nvPr/>
        </p:nvGrpSpPr>
        <p:grpSpPr bwMode="auto">
          <a:xfrm>
            <a:off x="2998789" y="5375276"/>
            <a:ext cx="1728787" cy="366713"/>
            <a:chOff x="929" y="3472"/>
            <a:chExt cx="1089" cy="231"/>
          </a:xfrm>
        </p:grpSpPr>
        <p:sp>
          <p:nvSpPr>
            <p:cNvPr id="200742" name="Line 48"/>
            <p:cNvSpPr>
              <a:spLocks noChangeShapeType="1"/>
            </p:cNvSpPr>
            <p:nvPr/>
          </p:nvSpPr>
          <p:spPr bwMode="auto">
            <a:xfrm>
              <a:off x="929" y="3608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3" name="Text Box 49"/>
            <p:cNvSpPr txBox="1">
              <a:spLocks noChangeArrowheads="1"/>
            </p:cNvSpPr>
            <p:nvPr/>
          </p:nvSpPr>
          <p:spPr bwMode="auto">
            <a:xfrm>
              <a:off x="1791" y="347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0744" name="Line 50"/>
            <p:cNvSpPr>
              <a:spLocks noChangeShapeType="1"/>
            </p:cNvSpPr>
            <p:nvPr/>
          </p:nvSpPr>
          <p:spPr bwMode="auto">
            <a:xfrm>
              <a:off x="929" y="3562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5" name="Line 51"/>
            <p:cNvSpPr>
              <a:spLocks noChangeShapeType="1"/>
            </p:cNvSpPr>
            <p:nvPr/>
          </p:nvSpPr>
          <p:spPr bwMode="auto">
            <a:xfrm>
              <a:off x="1337" y="3563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32" name="Group 63"/>
          <p:cNvGrpSpPr>
            <a:grpSpLocks/>
          </p:cNvGrpSpPr>
          <p:nvPr/>
        </p:nvGrpSpPr>
        <p:grpSpPr bwMode="auto">
          <a:xfrm>
            <a:off x="7751764" y="5518151"/>
            <a:ext cx="1152525" cy="409575"/>
            <a:chOff x="3560" y="3089"/>
            <a:chExt cx="726" cy="258"/>
          </a:xfrm>
        </p:grpSpPr>
        <p:sp>
          <p:nvSpPr>
            <p:cNvPr id="200741" name="Text Box 57"/>
            <p:cNvSpPr txBox="1">
              <a:spLocks noChangeArrowheads="1"/>
            </p:cNvSpPr>
            <p:nvPr/>
          </p:nvSpPr>
          <p:spPr bwMode="auto">
            <a:xfrm>
              <a:off x="3560" y="3114"/>
              <a:ext cx="726" cy="23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       B</a:t>
              </a:r>
            </a:p>
          </p:txBody>
        </p:sp>
        <p:graphicFrame>
          <p:nvGraphicFramePr>
            <p:cNvPr id="200707" name="Object 61"/>
            <p:cNvGraphicFramePr>
              <a:graphicFrameLocks noChangeAspect="1"/>
            </p:cNvGraphicFramePr>
            <p:nvPr/>
          </p:nvGraphicFramePr>
          <p:xfrm>
            <a:off x="3809" y="3089"/>
            <a:ext cx="255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Equation" r:id="rId6" imgW="139680" imgH="139680" progId="Equation.3">
                    <p:embed/>
                  </p:oleObj>
                </mc:Choice>
                <mc:Fallback>
                  <p:oleObj name="Equation" r:id="rId6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9" y="3089"/>
                          <a:ext cx="255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5C86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0733" name="Group 64"/>
          <p:cNvGrpSpPr>
            <a:grpSpLocks/>
          </p:cNvGrpSpPr>
          <p:nvPr/>
        </p:nvGrpSpPr>
        <p:grpSpPr bwMode="auto">
          <a:xfrm>
            <a:off x="7751764" y="4183063"/>
            <a:ext cx="1152525" cy="404812"/>
            <a:chOff x="3969" y="2419"/>
            <a:chExt cx="726" cy="255"/>
          </a:xfrm>
        </p:grpSpPr>
        <p:sp>
          <p:nvSpPr>
            <p:cNvPr id="200740" name="Text Box 41"/>
            <p:cNvSpPr txBox="1">
              <a:spLocks noChangeArrowheads="1"/>
            </p:cNvSpPr>
            <p:nvPr/>
          </p:nvSpPr>
          <p:spPr bwMode="auto">
            <a:xfrm>
              <a:off x="3969" y="2433"/>
              <a:ext cx="726" cy="23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A       B</a:t>
              </a:r>
            </a:p>
          </p:txBody>
        </p:sp>
        <p:graphicFrame>
          <p:nvGraphicFramePr>
            <p:cNvPr id="200708" name="Object 62"/>
            <p:cNvGraphicFramePr>
              <a:graphicFrameLocks noChangeAspect="1"/>
            </p:cNvGraphicFramePr>
            <p:nvPr/>
          </p:nvGraphicFramePr>
          <p:xfrm>
            <a:off x="4209" y="2419"/>
            <a:ext cx="255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7" imgW="139680" imgH="139680" progId="Equation.3">
                    <p:embed/>
                  </p:oleObj>
                </mc:Choice>
                <mc:Fallback>
                  <p:oleObj name="Equation" r:id="rId7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" y="2419"/>
                          <a:ext cx="255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5C86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0734" name="Group 78"/>
          <p:cNvGrpSpPr>
            <a:grpSpLocks/>
          </p:cNvGrpSpPr>
          <p:nvPr/>
        </p:nvGrpSpPr>
        <p:grpSpPr bwMode="auto">
          <a:xfrm>
            <a:off x="5132388" y="4876800"/>
            <a:ext cx="2106612" cy="1143000"/>
            <a:chOff x="1775" y="3431"/>
            <a:chExt cx="1423" cy="671"/>
          </a:xfrm>
        </p:grpSpPr>
        <p:sp>
          <p:nvSpPr>
            <p:cNvPr id="200735" name="Line 52"/>
            <p:cNvSpPr>
              <a:spLocks noChangeShapeType="1"/>
            </p:cNvSpPr>
            <p:nvPr/>
          </p:nvSpPr>
          <p:spPr bwMode="auto">
            <a:xfrm flipV="1">
              <a:off x="1791" y="3567"/>
              <a:ext cx="1179" cy="49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6" name="Text Box 53"/>
            <p:cNvSpPr txBox="1">
              <a:spLocks noChangeArrowheads="1"/>
            </p:cNvSpPr>
            <p:nvPr/>
          </p:nvSpPr>
          <p:spPr bwMode="auto">
            <a:xfrm>
              <a:off x="2971" y="3431"/>
              <a:ext cx="22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0737" name="Line 54"/>
            <p:cNvSpPr>
              <a:spLocks noChangeShapeType="1"/>
            </p:cNvSpPr>
            <p:nvPr/>
          </p:nvSpPr>
          <p:spPr bwMode="auto">
            <a:xfrm>
              <a:off x="2154" y="3854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8" name="Line 55"/>
            <p:cNvSpPr>
              <a:spLocks noChangeShapeType="1"/>
            </p:cNvSpPr>
            <p:nvPr/>
          </p:nvSpPr>
          <p:spPr bwMode="auto">
            <a:xfrm>
              <a:off x="2562" y="3686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9" name="Line 59"/>
            <p:cNvSpPr>
              <a:spLocks noChangeShapeType="1"/>
            </p:cNvSpPr>
            <p:nvPr/>
          </p:nvSpPr>
          <p:spPr bwMode="auto">
            <a:xfrm>
              <a:off x="1775" y="4012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00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19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5" grpId="0" animBg="1"/>
      <p:bldP spid="1167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0286" y="2196584"/>
            <a:ext cx="89009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cs typeface="Times New Roman" panose="02020603050405020304" pitchFamily="18" charset="0"/>
              </a:rPr>
              <a:t>OPERASI MATEMATIK VEKTOR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22015" y="4156412"/>
            <a:ext cx="57610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  <a:p>
            <a:pPr eaLnBrk="1" hangingPunct="1">
              <a:lnSpc>
                <a:spcPct val="93000"/>
              </a:lnSpc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dirty="0" err="1"/>
              <a:t>Operasi</a:t>
            </a:r>
            <a:r>
              <a:rPr lang="en-US" dirty="0"/>
              <a:t> kali</a:t>
            </a:r>
          </a:p>
        </p:txBody>
      </p:sp>
    </p:spTree>
    <p:extLst>
      <p:ext uri="{BB962C8B-B14F-4D97-AF65-F5344CB8AC3E}">
        <p14:creationId xmlns:p14="http://schemas.microsoft.com/office/powerpoint/2010/main" val="6034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573215" y="766762"/>
            <a:ext cx="4713286" cy="376238"/>
          </a:xfrm>
          <a:prstGeom prst="roundRect">
            <a:avLst>
              <a:gd name="adj" fmla="val 16667"/>
            </a:avLst>
          </a:prstGeom>
          <a:solidFill>
            <a:srgbClr val="FF0000">
              <a:alpha val="7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r">
              <a:defRPr/>
            </a:pPr>
            <a:r>
              <a:rPr lang="id-ID" sz="2800" dirty="0">
                <a:solidFill>
                  <a:schemeClr val="bg1"/>
                </a:solidFill>
                <a:latin typeface="Britannic Bold" panose="020B0903060703020204" pitchFamily="34" charset="0"/>
              </a:rPr>
              <a:t>PENJUMLAHAN VEKTOR 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fld id="{80BF260C-0EF0-46E2-ABE8-48A3E0BFA5AB}" type="slidenum"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/>
              <a:t>15</a:t>
            </a:fld>
            <a:endParaRPr lang="id-ID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73"/>
          <a:stretch>
            <a:fillRect/>
          </a:stretch>
        </p:blipFill>
        <p:spPr bwMode="auto">
          <a:xfrm>
            <a:off x="2514600" y="2819400"/>
            <a:ext cx="79009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6934201" y="4419601"/>
          <a:ext cx="27733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5" imgW="1726920" imgH="457200" progId="Equation.3">
                  <p:embed/>
                </p:oleObj>
              </mc:Choice>
              <mc:Fallback>
                <p:oleObj name="Equation" r:id="rId5" imgW="1726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4419601"/>
                        <a:ext cx="277336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86000" y="1447801"/>
            <a:ext cx="769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id-ID" sz="2400" dirty="0">
                <a:latin typeface="Palatino Linotype" panose="02040502050505030304" pitchFamily="18" charset="0"/>
              </a:rPr>
              <a:t>Penjumlahan vektor dapat dilakukan dengan dua buah cara yaitu menurut aturan segitiga dan jajar genjang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d-ID" sz="2400" dirty="0">
                <a:latin typeface="Palatino Linotype" panose="02040502050505030304" pitchFamily="18" charset="0"/>
              </a:rPr>
              <a:t>Jika diketahui :			</a:t>
            </a:r>
            <a:r>
              <a:rPr lang="en-US" sz="2400" dirty="0" smtClean="0">
                <a:latin typeface="Palatino Linotype" panose="02040502050505030304" pitchFamily="18" charset="0"/>
              </a:rPr>
              <a:t>     </a:t>
            </a:r>
            <a:r>
              <a:rPr lang="id-ID" sz="2400" dirty="0" smtClean="0">
                <a:latin typeface="Palatino Linotype" panose="02040502050505030304" pitchFamily="18" charset="0"/>
              </a:rPr>
              <a:t>maka </a:t>
            </a:r>
            <a:r>
              <a:rPr lang="id-ID" sz="2400" dirty="0">
                <a:latin typeface="Palatino Linotype" panose="02040502050505030304" pitchFamily="18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 dirty="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d-ID" sz="2400" dirty="0">
                <a:latin typeface="Palatino Linotype" panose="02040502050505030304" pitchFamily="18" charset="0"/>
              </a:rPr>
              <a:t>Panjang u+v dapat dihitung :</a:t>
            </a:r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2667001" y="4495800"/>
          <a:ext cx="27162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7" imgW="1384200" imgH="457200" progId="Equation.3">
                  <p:embed/>
                </p:oleObj>
              </mc:Choice>
              <mc:Fallback>
                <p:oleObj name="Equation" r:id="rId7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495800"/>
                        <a:ext cx="27162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0"/>
          <p:cNvGraphicFramePr>
            <a:graphicFrameLocks noChangeAspect="1"/>
          </p:cNvGraphicFramePr>
          <p:nvPr/>
        </p:nvGraphicFramePr>
        <p:xfrm>
          <a:off x="6934200" y="5419726"/>
          <a:ext cx="2895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9" imgW="1803240" imgH="279360" progId="Equation.3">
                  <p:embed/>
                </p:oleObj>
              </mc:Choice>
              <mc:Fallback>
                <p:oleObj name="Equation" r:id="rId9" imgW="1803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9726"/>
                        <a:ext cx="2895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2093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19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5" grpId="0" animBg="1"/>
      <p:bldP spid="116746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780F10-28AE-4FCC-BC7E-E7355B6ABC09}" type="slidenum">
              <a:rPr lang="en-US" sz="1400"/>
              <a:pPr/>
              <a:t>16</a:t>
            </a:fld>
            <a:endParaRPr lang="en-US" sz="1400"/>
          </a:p>
        </p:txBody>
      </p:sp>
      <p:pic>
        <p:nvPicPr>
          <p:cNvPr id="40964" name="Picture 4" descr="Dolphin_swims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43200" y="1176145"/>
            <a:ext cx="990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 descr="Dolphin_sw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1" y="3276601"/>
            <a:ext cx="86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981200" y="1676400"/>
            <a:ext cx="1752600" cy="1752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657600" y="1676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V</a:t>
            </a:r>
            <a:r>
              <a:rPr lang="en-US" sz="1800" baseline="-25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553200" y="13096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V</a:t>
            </a:r>
            <a:r>
              <a:rPr lang="en-US" sz="18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rot="-1364408">
            <a:off x="3581400" y="24384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</a:rPr>
              <a:t>R = V</a:t>
            </a:r>
            <a:r>
              <a:rPr lang="en-US" sz="1800" baseline="-25000">
                <a:solidFill>
                  <a:srgbClr val="0000CC"/>
                </a:solidFill>
              </a:rPr>
              <a:t>1 </a:t>
            </a:r>
            <a:r>
              <a:rPr lang="en-US" sz="1800">
                <a:solidFill>
                  <a:srgbClr val="0000CC"/>
                </a:solidFill>
              </a:rPr>
              <a:t>+ V</a:t>
            </a:r>
            <a:r>
              <a:rPr lang="en-US" sz="1800" baseline="-250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1981200" y="1752600"/>
            <a:ext cx="4419600" cy="1676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00376" y="3434944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CC"/>
                </a:solidFill>
              </a:rPr>
              <a:t>Cara </a:t>
            </a:r>
            <a:r>
              <a:rPr lang="en-US" sz="1800" b="1" dirty="0" smtClean="0">
                <a:solidFill>
                  <a:srgbClr val="0000CC"/>
                </a:solidFill>
              </a:rPr>
              <a:t>SIGITIGA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3429000" y="4038600"/>
            <a:ext cx="1676400" cy="1676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505200" y="5715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3490913" y="4086225"/>
            <a:ext cx="4343400" cy="1600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5105400" y="4038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6324600" y="4038600"/>
            <a:ext cx="16002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886200" y="4586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</a:rPr>
              <a:t>V</a:t>
            </a:r>
            <a:r>
              <a:rPr lang="en-US" sz="1800" baseline="-25000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053013" y="586282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V</a:t>
            </a:r>
            <a:r>
              <a:rPr lang="en-US" sz="1800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 rot="-1364408">
            <a:off x="5181601" y="4782438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</a:rPr>
              <a:t>R = V</a:t>
            </a:r>
            <a:r>
              <a:rPr lang="en-US" sz="1800" baseline="-25000">
                <a:solidFill>
                  <a:srgbClr val="0000CC"/>
                </a:solidFill>
              </a:rPr>
              <a:t>1 </a:t>
            </a:r>
            <a:r>
              <a:rPr lang="en-US" sz="1800">
                <a:solidFill>
                  <a:srgbClr val="0000CC"/>
                </a:solidFill>
              </a:rPr>
              <a:t>+ V</a:t>
            </a:r>
            <a:r>
              <a:rPr lang="en-US" sz="1800" baseline="-250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279531" y="6377367"/>
            <a:ext cx="2717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CC"/>
                </a:solidFill>
              </a:rPr>
              <a:t>Cara </a:t>
            </a:r>
            <a:r>
              <a:rPr lang="en-US" sz="1800" b="1" dirty="0" err="1">
                <a:solidFill>
                  <a:srgbClr val="0000CC"/>
                </a:solidFill>
              </a:rPr>
              <a:t>jajaran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solidFill>
                  <a:srgbClr val="0000CC"/>
                </a:solidFill>
              </a:rPr>
              <a:t>genjang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6781800" y="2209800"/>
            <a:ext cx="990600" cy="838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7772400" y="2209800"/>
            <a:ext cx="17526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H="1" flipV="1">
            <a:off x="8915400" y="1524000"/>
            <a:ext cx="609600" cy="68580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8915400" y="1524000"/>
            <a:ext cx="0" cy="2057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6781800" y="3048000"/>
            <a:ext cx="20574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8991600" y="3048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Cara Poligon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 rot="816547">
            <a:off x="6851651" y="3379788"/>
            <a:ext cx="193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R = A + B + C + D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781800" y="2514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8153400" y="18288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9296400" y="1600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8991600" y="2667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388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197 L 0.1901 -0.27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4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 L 0.2875 -0.0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/>
      <p:bldP spid="40968" grpId="0"/>
      <p:bldP spid="40970" grpId="0" animBg="1"/>
      <p:bldP spid="40971" grpId="0"/>
      <p:bldP spid="40972" grpId="0" animBg="1"/>
      <p:bldP spid="40973" grpId="0" animBg="1"/>
      <p:bldP spid="40974" grpId="0" animBg="1"/>
      <p:bldP spid="40975" grpId="0" animBg="1"/>
      <p:bldP spid="40976" grpId="0" animBg="1"/>
      <p:bldP spid="40977" grpId="0"/>
      <p:bldP spid="40978" grpId="0"/>
      <p:bldP spid="40979" grpId="0"/>
      <p:bldP spid="40982" grpId="0" animBg="1"/>
      <p:bldP spid="40983" grpId="0" animBg="1"/>
      <p:bldP spid="40987" grpId="0" animBg="1"/>
      <p:bldP spid="40988" grpId="0" animBg="1"/>
      <p:bldP spid="40989" grpId="0" animBg="1"/>
      <p:bldP spid="40990" grpId="0"/>
      <p:bldP spid="40991" grpId="0"/>
      <p:bldP spid="40992" grpId="0"/>
      <p:bldP spid="40993" grpId="0"/>
      <p:bldP spid="40994" grpId="0"/>
      <p:bldP spid="409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5" descr="vektor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394" y="1508454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255" y="517713"/>
            <a:ext cx="384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CONTOH PENJUMLAHAN LIMA VEKTOR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34565" y="232863"/>
            <a:ext cx="6762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JUMLAH DAN SELISIH </a:t>
            </a:r>
            <a:r>
              <a:rPr lang="en-US" b="1" dirty="0" smtClean="0"/>
              <a:t>VEKTOR DENGAN PENDEKATAN TRIGIOMETRI</a:t>
            </a:r>
            <a:endParaRPr lang="en-US" b="1" dirty="0"/>
          </a:p>
        </p:txBody>
      </p:sp>
      <p:sp>
        <p:nvSpPr>
          <p:cNvPr id="3143" name="Text Box 38" descr="Dark horizontal"/>
          <p:cNvSpPr txBox="1">
            <a:spLocks noChangeArrowheads="1"/>
          </p:cNvSpPr>
          <p:nvPr/>
        </p:nvSpPr>
        <p:spPr bwMode="auto">
          <a:xfrm>
            <a:off x="7420492" y="1054633"/>
            <a:ext cx="1511300" cy="468312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R  =  A +  B</a:t>
            </a:r>
          </a:p>
        </p:txBody>
      </p:sp>
      <p:sp>
        <p:nvSpPr>
          <p:cNvPr id="3164" name="Text Box 29"/>
          <p:cNvSpPr txBox="1">
            <a:spLocks noChangeArrowheads="1"/>
          </p:cNvSpPr>
          <p:nvPr/>
        </p:nvSpPr>
        <p:spPr bwMode="auto">
          <a:xfrm>
            <a:off x="1497157" y="2224620"/>
            <a:ext cx="3167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Besarnya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vektor</a:t>
            </a:r>
            <a:r>
              <a:rPr lang="en-US" b="1" dirty="0">
                <a:cs typeface="Times New Roman" panose="02020603050405020304" pitchFamily="18" charset="0"/>
              </a:rPr>
              <a:t> R = | R |  =</a:t>
            </a:r>
          </a:p>
        </p:txBody>
      </p:sp>
      <p:graphicFrame>
        <p:nvGraphicFramePr>
          <p:cNvPr id="316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56345"/>
              </p:ext>
            </p:extLst>
          </p:nvPr>
        </p:nvGraphicFramePr>
        <p:xfrm>
          <a:off x="4914900" y="2156259"/>
          <a:ext cx="30972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" imgW="1218671" imgH="241195" progId="Equation.3">
                  <p:embed/>
                </p:oleObj>
              </mc:Choice>
              <mc:Fallback>
                <p:oleObj name="Equation" r:id="rId3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156259"/>
                        <a:ext cx="3097213" cy="504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" name="Rectangle 9"/>
          <p:cNvSpPr>
            <a:spLocks noChangeArrowheads="1"/>
          </p:cNvSpPr>
          <p:nvPr/>
        </p:nvSpPr>
        <p:spPr bwMode="auto">
          <a:xfrm>
            <a:off x="2924307" y="6023689"/>
            <a:ext cx="3527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A+B = R = |R| =</a:t>
            </a:r>
          </a:p>
        </p:txBody>
      </p:sp>
      <p:sp>
        <p:nvSpPr>
          <p:cNvPr id="3196" name="Rectangle 124"/>
          <p:cNvSpPr>
            <a:spLocks noChangeArrowheads="1"/>
          </p:cNvSpPr>
          <p:nvPr/>
        </p:nvSpPr>
        <p:spPr bwMode="auto">
          <a:xfrm>
            <a:off x="1524001" y="3082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1" name="Line 129"/>
          <p:cNvSpPr>
            <a:spLocks noChangeShapeType="1"/>
          </p:cNvSpPr>
          <p:nvPr/>
        </p:nvSpPr>
        <p:spPr bwMode="auto">
          <a:xfrm flipV="1">
            <a:off x="6577014" y="6146801"/>
            <a:ext cx="34925" cy="111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2" name="Line 130"/>
          <p:cNvSpPr>
            <a:spLocks noChangeShapeType="1"/>
          </p:cNvSpPr>
          <p:nvPr/>
        </p:nvSpPr>
        <p:spPr bwMode="auto">
          <a:xfrm>
            <a:off x="6611939" y="6149975"/>
            <a:ext cx="53975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3" name="Line 131"/>
          <p:cNvSpPr>
            <a:spLocks noChangeShapeType="1"/>
          </p:cNvSpPr>
          <p:nvPr/>
        </p:nvSpPr>
        <p:spPr bwMode="auto">
          <a:xfrm flipV="1">
            <a:off x="6672264" y="5992813"/>
            <a:ext cx="66675" cy="246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4" name="Line 132"/>
          <p:cNvSpPr>
            <a:spLocks noChangeShapeType="1"/>
          </p:cNvSpPr>
          <p:nvPr/>
        </p:nvSpPr>
        <p:spPr bwMode="auto">
          <a:xfrm>
            <a:off x="6738939" y="5992814"/>
            <a:ext cx="24526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" name="Rectangle 133"/>
          <p:cNvSpPr>
            <a:spLocks noChangeArrowheads="1"/>
          </p:cNvSpPr>
          <p:nvPr/>
        </p:nvSpPr>
        <p:spPr bwMode="auto">
          <a:xfrm>
            <a:off x="8759825" y="6016626"/>
            <a:ext cx="120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>
                <a:cs typeface="Arial" panose="020B0604020202020204" pitchFamily="34" charset="0"/>
              </a:rPr>
              <a:t>θ</a:t>
            </a:r>
          </a:p>
        </p:txBody>
      </p:sp>
      <p:sp>
        <p:nvSpPr>
          <p:cNvPr id="3206" name="Rectangle 134"/>
          <p:cNvSpPr>
            <a:spLocks noChangeArrowheads="1"/>
          </p:cNvSpPr>
          <p:nvPr/>
        </p:nvSpPr>
        <p:spPr bwMode="auto">
          <a:xfrm>
            <a:off x="8401050" y="6034089"/>
            <a:ext cx="335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cos</a:t>
            </a:r>
            <a:endParaRPr lang="en-US" dirty="0"/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7824788" y="6034089"/>
            <a:ext cx="134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3209" name="Rectangle 137"/>
          <p:cNvSpPr>
            <a:spLocks noChangeArrowheads="1"/>
          </p:cNvSpPr>
          <p:nvPr/>
        </p:nvSpPr>
        <p:spPr bwMode="auto">
          <a:xfrm>
            <a:off x="6959600" y="6126163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auto">
          <a:xfrm>
            <a:off x="8040688" y="6034089"/>
            <a:ext cx="270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AB</a:t>
            </a:r>
            <a:endParaRPr lang="en-US" dirty="0"/>
          </a:p>
        </p:txBody>
      </p:sp>
      <p:sp>
        <p:nvSpPr>
          <p:cNvPr id="3211" name="Rectangle 139"/>
          <p:cNvSpPr>
            <a:spLocks noChangeArrowheads="1"/>
          </p:cNvSpPr>
          <p:nvPr/>
        </p:nvSpPr>
        <p:spPr bwMode="auto">
          <a:xfrm>
            <a:off x="7248525" y="6034089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6777038" y="6034089"/>
            <a:ext cx="129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3214" name="Rectangle 142"/>
          <p:cNvSpPr>
            <a:spLocks noChangeArrowheads="1"/>
          </p:cNvSpPr>
          <p:nvPr/>
        </p:nvSpPr>
        <p:spPr bwMode="auto">
          <a:xfrm>
            <a:off x="7608888" y="6016625"/>
            <a:ext cx="13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3215" name="Rectangle 143"/>
          <p:cNvSpPr>
            <a:spLocks noChangeArrowheads="1"/>
          </p:cNvSpPr>
          <p:nvPr/>
        </p:nvSpPr>
        <p:spPr bwMode="auto">
          <a:xfrm>
            <a:off x="7042150" y="6034089"/>
            <a:ext cx="133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3233" name="Rectangle 9"/>
          <p:cNvSpPr>
            <a:spLocks noChangeArrowheads="1"/>
          </p:cNvSpPr>
          <p:nvPr/>
        </p:nvSpPr>
        <p:spPr bwMode="auto">
          <a:xfrm>
            <a:off x="3000376" y="6308726"/>
            <a:ext cx="35274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A-B  = S = |S| =</a:t>
            </a:r>
          </a:p>
        </p:txBody>
      </p:sp>
      <p:sp>
        <p:nvSpPr>
          <p:cNvPr id="3235" name="Line 163"/>
          <p:cNvSpPr>
            <a:spLocks noChangeShapeType="1"/>
          </p:cNvSpPr>
          <p:nvPr/>
        </p:nvSpPr>
        <p:spPr bwMode="auto">
          <a:xfrm flipV="1">
            <a:off x="6505576" y="6505576"/>
            <a:ext cx="34925" cy="111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" name="Line 164"/>
          <p:cNvSpPr>
            <a:spLocks noChangeShapeType="1"/>
          </p:cNvSpPr>
          <p:nvPr/>
        </p:nvSpPr>
        <p:spPr bwMode="auto">
          <a:xfrm>
            <a:off x="6540501" y="6508750"/>
            <a:ext cx="53975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7" name="Line 165"/>
          <p:cNvSpPr>
            <a:spLocks noChangeShapeType="1"/>
          </p:cNvSpPr>
          <p:nvPr/>
        </p:nvSpPr>
        <p:spPr bwMode="auto">
          <a:xfrm flipV="1">
            <a:off x="6600826" y="6351588"/>
            <a:ext cx="66675" cy="246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8" name="Line 166"/>
          <p:cNvSpPr>
            <a:spLocks noChangeShapeType="1"/>
          </p:cNvSpPr>
          <p:nvPr/>
        </p:nvSpPr>
        <p:spPr bwMode="auto">
          <a:xfrm>
            <a:off x="6667500" y="6351589"/>
            <a:ext cx="24526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auto">
          <a:xfrm>
            <a:off x="8772525" y="6375401"/>
            <a:ext cx="120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>
                <a:cs typeface="Arial" panose="020B0604020202020204" pitchFamily="34" charset="0"/>
              </a:rPr>
              <a:t>θ</a:t>
            </a:r>
          </a:p>
        </p:txBody>
      </p:sp>
      <p:sp>
        <p:nvSpPr>
          <p:cNvPr id="3241" name="Rectangle 169"/>
          <p:cNvSpPr>
            <a:spLocks noChangeArrowheads="1"/>
          </p:cNvSpPr>
          <p:nvPr/>
        </p:nvSpPr>
        <p:spPr bwMode="auto">
          <a:xfrm>
            <a:off x="8394700" y="6392864"/>
            <a:ext cx="335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cos</a:t>
            </a:r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7813675" y="6392864"/>
            <a:ext cx="134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auto">
          <a:xfrm>
            <a:off x="8012113" y="6392864"/>
            <a:ext cx="270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AB</a:t>
            </a:r>
            <a:endParaRPr lang="en-US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auto">
          <a:xfrm>
            <a:off x="7231063" y="6392864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auto">
          <a:xfrm>
            <a:off x="6705600" y="6392864"/>
            <a:ext cx="129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auto">
          <a:xfrm>
            <a:off x="7666038" y="6375401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auto">
          <a:xfrm>
            <a:off x="7032625" y="6375400"/>
            <a:ext cx="13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auto">
          <a:xfrm>
            <a:off x="7451725" y="6126163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auto">
          <a:xfrm>
            <a:off x="7442200" y="645318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auto">
          <a:xfrm>
            <a:off x="6888163" y="645318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1497157" y="922870"/>
            <a:ext cx="5507038" cy="936625"/>
            <a:chOff x="1498" y="1888"/>
            <a:chExt cx="3469" cy="590"/>
          </a:xfrm>
        </p:grpSpPr>
        <p:sp>
          <p:nvSpPr>
            <p:cNvPr id="69" name="Line 2"/>
            <p:cNvSpPr>
              <a:spLocks noChangeShapeType="1"/>
            </p:cNvSpPr>
            <p:nvPr/>
          </p:nvSpPr>
          <p:spPr bwMode="auto">
            <a:xfrm>
              <a:off x="1498" y="2312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3"/>
            <p:cNvSpPr>
              <a:spLocks noChangeArrowheads="1"/>
            </p:cNvSpPr>
            <p:nvPr/>
          </p:nvSpPr>
          <p:spPr bwMode="auto">
            <a:xfrm>
              <a:off x="2133" y="21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+</a:t>
              </a:r>
            </a:p>
          </p:txBody>
        </p:sp>
        <p:sp>
          <p:nvSpPr>
            <p:cNvPr id="71" name="Freeform 4"/>
            <p:cNvSpPr>
              <a:spLocks/>
            </p:cNvSpPr>
            <p:nvPr/>
          </p:nvSpPr>
          <p:spPr bwMode="auto">
            <a:xfrm>
              <a:off x="2563" y="1904"/>
              <a:ext cx="255" cy="362"/>
            </a:xfrm>
            <a:custGeom>
              <a:avLst/>
              <a:gdLst>
                <a:gd name="T0" fmla="*/ 0 w 255"/>
                <a:gd name="T1" fmla="*/ 362 h 362"/>
                <a:gd name="T2" fmla="*/ 255 w 255"/>
                <a:gd name="T3" fmla="*/ 0 h 362"/>
                <a:gd name="T4" fmla="*/ 0 60000 65536"/>
                <a:gd name="T5" fmla="*/ 0 60000 65536"/>
                <a:gd name="T6" fmla="*/ 0 w 255"/>
                <a:gd name="T7" fmla="*/ 0 h 362"/>
                <a:gd name="T8" fmla="*/ 255 w 255"/>
                <a:gd name="T9" fmla="*/ 362 h 3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362">
                  <a:moveTo>
                    <a:pt x="0" y="362"/>
                  </a:moveTo>
                  <a:lnTo>
                    <a:pt x="255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3131" y="213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=</a:t>
              </a: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1498" y="2308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561" y="1904"/>
              <a:ext cx="255" cy="362"/>
            </a:xfrm>
            <a:custGeom>
              <a:avLst/>
              <a:gdLst>
                <a:gd name="T0" fmla="*/ 0 w 255"/>
                <a:gd name="T1" fmla="*/ 362 h 362"/>
                <a:gd name="T2" fmla="*/ 255 w 255"/>
                <a:gd name="T3" fmla="*/ 0 h 362"/>
                <a:gd name="T4" fmla="*/ 0 60000 65536"/>
                <a:gd name="T5" fmla="*/ 0 60000 65536"/>
                <a:gd name="T6" fmla="*/ 0 w 255"/>
                <a:gd name="T7" fmla="*/ 0 h 362"/>
                <a:gd name="T8" fmla="*/ 255 w 255"/>
                <a:gd name="T9" fmla="*/ 362 h 3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362">
                  <a:moveTo>
                    <a:pt x="0" y="362"/>
                  </a:moveTo>
                  <a:lnTo>
                    <a:pt x="255" y="0"/>
                  </a:lnTo>
                </a:path>
              </a:pathLst>
            </a:custGeom>
            <a:solidFill>
              <a:schemeClr val="folHlink"/>
            </a:solidFill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75" name="Group 36"/>
            <p:cNvGrpSpPr>
              <a:grpSpLocks/>
            </p:cNvGrpSpPr>
            <p:nvPr/>
          </p:nvGrpSpPr>
          <p:grpSpPr bwMode="auto">
            <a:xfrm>
              <a:off x="3969" y="1888"/>
              <a:ext cx="792" cy="408"/>
              <a:chOff x="3222" y="845"/>
              <a:chExt cx="747" cy="368"/>
            </a:xfrm>
          </p:grpSpPr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3222" y="845"/>
                <a:ext cx="747" cy="368"/>
              </a:xfrm>
              <a:custGeom>
                <a:avLst/>
                <a:gdLst>
                  <a:gd name="T0" fmla="*/ 0 w 747"/>
                  <a:gd name="T1" fmla="*/ 368 h 368"/>
                  <a:gd name="T2" fmla="*/ 747 w 747"/>
                  <a:gd name="T3" fmla="*/ 0 h 368"/>
                  <a:gd name="T4" fmla="*/ 0 60000 65536"/>
                  <a:gd name="T5" fmla="*/ 0 60000 65536"/>
                  <a:gd name="T6" fmla="*/ 0 w 747"/>
                  <a:gd name="T7" fmla="*/ 0 h 368"/>
                  <a:gd name="T8" fmla="*/ 747 w 747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7" h="368">
                    <a:moveTo>
                      <a:pt x="0" y="368"/>
                    </a:moveTo>
                    <a:lnTo>
                      <a:pt x="747" y="0"/>
                    </a:ln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 rot="-1616406">
                <a:off x="3404" y="849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A+B</a:t>
                </a:r>
              </a:p>
            </p:txBody>
          </p:sp>
        </p:grp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1588" y="2091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 rot="-3591744">
              <a:off x="2427" y="1972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Line 6"/>
            <p:cNvSpPr>
              <a:spLocks noChangeShapeType="1"/>
            </p:cNvSpPr>
            <p:nvPr/>
          </p:nvSpPr>
          <p:spPr bwMode="auto">
            <a:xfrm>
              <a:off x="3969" y="2296"/>
              <a:ext cx="5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513" y="1888"/>
              <a:ext cx="272" cy="408"/>
            </a:xfrm>
            <a:custGeom>
              <a:avLst/>
              <a:gdLst>
                <a:gd name="T0" fmla="*/ 0 w 255"/>
                <a:gd name="T1" fmla="*/ 362 h 362"/>
                <a:gd name="T2" fmla="*/ 255 w 255"/>
                <a:gd name="T3" fmla="*/ 0 h 362"/>
                <a:gd name="T4" fmla="*/ 0 60000 65536"/>
                <a:gd name="T5" fmla="*/ 0 60000 65536"/>
                <a:gd name="T6" fmla="*/ 0 w 255"/>
                <a:gd name="T7" fmla="*/ 0 h 362"/>
                <a:gd name="T8" fmla="*/ 255 w 255"/>
                <a:gd name="T9" fmla="*/ 362 h 3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362">
                  <a:moveTo>
                    <a:pt x="0" y="362"/>
                  </a:moveTo>
                  <a:lnTo>
                    <a:pt x="255" y="0"/>
                  </a:lnTo>
                </a:path>
              </a:pathLst>
            </a:custGeom>
            <a:solidFill>
              <a:schemeClr val="folHlink"/>
            </a:solidFill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4286" y="2252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1" name="Rectangle 12"/>
            <p:cNvSpPr>
              <a:spLocks noChangeArrowheads="1"/>
            </p:cNvSpPr>
            <p:nvPr/>
          </p:nvSpPr>
          <p:spPr bwMode="auto">
            <a:xfrm>
              <a:off x="4695" y="1888"/>
              <a:ext cx="2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/>
                <a:t>B</a:t>
              </a:r>
            </a:p>
          </p:txBody>
        </p:sp>
      </p:grpSp>
      <p:grpSp>
        <p:nvGrpSpPr>
          <p:cNvPr id="84" name="Group 41"/>
          <p:cNvGrpSpPr>
            <a:grpSpLocks/>
          </p:cNvGrpSpPr>
          <p:nvPr/>
        </p:nvGrpSpPr>
        <p:grpSpPr bwMode="auto">
          <a:xfrm>
            <a:off x="2122708" y="3078598"/>
            <a:ext cx="7412640" cy="1874837"/>
            <a:chOff x="-2336" y="2835"/>
            <a:chExt cx="4438" cy="1181"/>
          </a:xfrm>
        </p:grpSpPr>
        <p:grpSp>
          <p:nvGrpSpPr>
            <p:cNvPr id="85" name="Group 42"/>
            <p:cNvGrpSpPr>
              <a:grpSpLocks/>
            </p:cNvGrpSpPr>
            <p:nvPr/>
          </p:nvGrpSpPr>
          <p:grpSpPr bwMode="auto">
            <a:xfrm>
              <a:off x="-2294" y="2835"/>
              <a:ext cx="4396" cy="742"/>
              <a:chOff x="-3035" y="2925"/>
              <a:chExt cx="4992" cy="742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-2987" y="2925"/>
                <a:ext cx="49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66700" indent="-266700" defTabSz="990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90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90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90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90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90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90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90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90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err="1">
                    <a:cs typeface="Times New Roman" panose="02020603050405020304" pitchFamily="18" charset="0"/>
                  </a:rPr>
                  <a:t>Jika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vektor</a:t>
                </a:r>
                <a:r>
                  <a:rPr lang="en-US" dirty="0"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cs typeface="Times New Roman" panose="02020603050405020304" pitchFamily="18" charset="0"/>
                  </a:rPr>
                  <a:t> B  </a:t>
                </a:r>
                <a:r>
                  <a:rPr lang="en-US" dirty="0" err="1">
                    <a:cs typeface="Times New Roman" panose="02020603050405020304" pitchFamily="18" charset="0"/>
                  </a:rPr>
                  <a:t>searah</a:t>
                </a:r>
                <a:r>
                  <a:rPr lang="en-US" dirty="0">
                    <a:cs typeface="Times New Roman" panose="02020603050405020304" pitchFamily="18" charset="0"/>
                  </a:rPr>
                  <a:t>                    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 </a:t>
                </a:r>
                <a:r>
                  <a:rPr lang="el-GR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θ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  <a:r>
                  <a:rPr lang="en-US" baseline="30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o 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   : R = A + B</a:t>
                </a:r>
                <a:endParaRPr lang="en-US" baseline="300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88" name="Text Box 34"/>
              <p:cNvSpPr txBox="1">
                <a:spLocks noChangeArrowheads="1"/>
              </p:cNvSpPr>
              <p:nvPr/>
            </p:nvSpPr>
            <p:spPr bwMode="auto">
              <a:xfrm>
                <a:off x="-3035" y="3191"/>
                <a:ext cx="48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66700" indent="-2667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err="1">
                    <a:cs typeface="Times New Roman" panose="02020603050405020304" pitchFamily="18" charset="0"/>
                  </a:rPr>
                  <a:t>Jika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vektor</a:t>
                </a:r>
                <a:r>
                  <a:rPr lang="en-US" dirty="0"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cs typeface="Times New Roman" panose="02020603050405020304" pitchFamily="18" charset="0"/>
                  </a:rPr>
                  <a:t> B  </a:t>
                </a:r>
                <a:r>
                  <a:rPr lang="en-US" dirty="0" err="1">
                    <a:cs typeface="Times New Roman" panose="02020603050405020304" pitchFamily="18" charset="0"/>
                  </a:rPr>
                  <a:t>berlawanan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arah</a:t>
                </a:r>
                <a:r>
                  <a:rPr lang="en-US" dirty="0">
                    <a:cs typeface="Times New Roman" panose="02020603050405020304" pitchFamily="18" charset="0"/>
                  </a:rPr>
                  <a:t>    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 </a:t>
                </a:r>
                <a:r>
                  <a:rPr lang="el-GR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θ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= 180</a:t>
                </a:r>
                <a:r>
                  <a:rPr lang="en-US" baseline="30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o  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: R = A - B</a:t>
                </a:r>
                <a:endParaRPr lang="en-US" baseline="300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89" name="Text Box 36"/>
              <p:cNvSpPr txBox="1">
                <a:spLocks noChangeArrowheads="1"/>
              </p:cNvSpPr>
              <p:nvPr/>
            </p:nvSpPr>
            <p:spPr bwMode="auto">
              <a:xfrm>
                <a:off x="-3009" y="3436"/>
                <a:ext cx="46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66700" indent="-266700"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029200" algn="l"/>
                    <a:tab pos="5562600" algn="l"/>
                    <a:tab pos="6286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err="1">
                    <a:cs typeface="Times New Roman" panose="02020603050405020304" pitchFamily="18" charset="0"/>
                  </a:rPr>
                  <a:t>Jika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vektor</a:t>
                </a:r>
                <a:r>
                  <a:rPr lang="en-US" dirty="0"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cs typeface="Times New Roman" panose="02020603050405020304" pitchFamily="18" charset="0"/>
                  </a:rPr>
                  <a:t>dan</a:t>
                </a:r>
                <a:r>
                  <a:rPr lang="en-US" dirty="0">
                    <a:cs typeface="Times New Roman" panose="02020603050405020304" pitchFamily="18" charset="0"/>
                  </a:rPr>
                  <a:t> B  </a:t>
                </a:r>
                <a:r>
                  <a:rPr lang="en-US" dirty="0" err="1">
                    <a:cs typeface="Times New Roman" panose="02020603050405020304" pitchFamily="18" charset="0"/>
                  </a:rPr>
                  <a:t>Saling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tegak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lurus</a:t>
                </a:r>
                <a:r>
                  <a:rPr lang="en-US" dirty="0"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  </a:t>
                </a:r>
                <a:r>
                  <a:rPr lang="el-GR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θ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= 90</a:t>
                </a:r>
                <a:r>
                  <a:rPr lang="en-US" baseline="30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o 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  : R = 0</a:t>
                </a:r>
                <a:endParaRPr lang="en-US" baseline="300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-2336" y="3790"/>
              <a:ext cx="340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1" dirty="0" err="1">
                  <a:cs typeface="Times New Roman" panose="02020603050405020304" pitchFamily="18" charset="0"/>
                </a:rPr>
                <a:t>Catatan</a:t>
              </a:r>
              <a:r>
                <a:rPr lang="en-US" sz="1600" b="1" dirty="0">
                  <a:cs typeface="Times New Roman" panose="02020603050405020304" pitchFamily="18" charset="0"/>
                </a:rPr>
                <a:t>	:  </a:t>
              </a:r>
              <a:r>
                <a:rPr lang="en-US" sz="1600" b="1" dirty="0" err="1">
                  <a:cs typeface="Times New Roman" panose="02020603050405020304" pitchFamily="18" charset="0"/>
                </a:rPr>
                <a:t>Untuk</a:t>
              </a:r>
              <a:r>
                <a:rPr lang="en-US" sz="1600" b="1" dirty="0"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cs typeface="Times New Roman" panose="02020603050405020304" pitchFamily="18" charset="0"/>
                </a:rPr>
                <a:t>Selisih</a:t>
              </a:r>
              <a:r>
                <a:rPr lang="en-US" sz="1600" b="1" dirty="0">
                  <a:cs typeface="Times New Roman" panose="02020603050405020304" pitchFamily="18" charset="0"/>
                </a:rPr>
                <a:t> (-) </a:t>
              </a:r>
              <a:r>
                <a:rPr lang="en-US" sz="1600" b="1" dirty="0" err="1">
                  <a:cs typeface="Times New Roman" panose="02020603050405020304" pitchFamily="18" charset="0"/>
                </a:rPr>
                <a:t>arah</a:t>
              </a:r>
              <a:r>
                <a:rPr lang="en-US" sz="1600" b="1" dirty="0"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cs typeface="Times New Roman" panose="02020603050405020304" pitchFamily="18" charset="0"/>
                </a:rPr>
                <a:t>Vektor</a:t>
              </a:r>
              <a:r>
                <a:rPr lang="en-US" sz="1600" b="1" dirty="0">
                  <a:cs typeface="Times New Roman" panose="02020603050405020304" pitchFamily="18" charset="0"/>
                </a:rPr>
                <a:t> di </a:t>
              </a:r>
              <a:r>
                <a:rPr lang="en-US" sz="1600" b="1" dirty="0" err="1">
                  <a:cs typeface="Times New Roman" panose="02020603050405020304" pitchFamily="18" charset="0"/>
                </a:rPr>
                <a:t>balik</a:t>
              </a:r>
              <a:endParaRPr lang="en-US" sz="1600" b="1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543051" y="533402"/>
            <a:ext cx="5391150" cy="571498"/>
          </a:xfrm>
          <a:prstGeom prst="roundRect">
            <a:avLst>
              <a:gd name="adj" fmla="val 16667"/>
            </a:avLst>
          </a:prstGeom>
          <a:solidFill>
            <a:srgbClr val="FF0000">
              <a:alpha val="7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800" dirty="0">
                <a:solidFill>
                  <a:schemeClr val="bg1"/>
                </a:solidFill>
                <a:latin typeface="Britannic Bold" panose="020B0903060703020204" pitchFamily="34" charset="0"/>
              </a:rPr>
              <a:t>PENGURANGAN VEKTOR 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fld id="{F3524ABC-E381-4D3B-A219-06656EC8BFA7}" type="slidenum"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/>
              <a:t>19</a:t>
            </a:fld>
            <a:endParaRPr lang="id-ID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6005514" y="4495801"/>
          <a:ext cx="39766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4" imgW="2476440" imgH="457200" progId="Equation.3">
                  <p:embed/>
                </p:oleObj>
              </mc:Choice>
              <mc:Fallback>
                <p:oleObj name="Equation" r:id="rId4" imgW="2476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4" y="4495801"/>
                        <a:ext cx="39766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86000" y="1447801"/>
            <a:ext cx="769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nl-NL" sz="2400">
                <a:latin typeface="Palatino Linotype" panose="02040502050505030304" pitchFamily="18" charset="0"/>
              </a:rPr>
              <a:t>Selisih dua vektor</a:t>
            </a:r>
            <a:r>
              <a:rPr lang="id-ID" sz="2400">
                <a:latin typeface="Palatino Linotype" panose="02040502050505030304" pitchFamily="18" charset="0"/>
              </a:rPr>
              <a:t> u </a:t>
            </a:r>
            <a:r>
              <a:rPr lang="nl-NL" sz="2400">
                <a:latin typeface="Palatino Linotype" panose="02040502050505030304" pitchFamily="18" charset="0"/>
              </a:rPr>
              <a:t>dan </a:t>
            </a:r>
            <a:r>
              <a:rPr lang="id-ID" sz="2400">
                <a:latin typeface="Palatino Linotype" panose="02040502050505030304" pitchFamily="18" charset="0"/>
              </a:rPr>
              <a:t>v</a:t>
            </a:r>
            <a:r>
              <a:rPr lang="nl-NL" sz="2400">
                <a:latin typeface="Palatino Linotype" panose="02040502050505030304" pitchFamily="18" charset="0"/>
              </a:rPr>
              <a:t> ditulis </a:t>
            </a:r>
            <a:r>
              <a:rPr lang="id-ID" sz="2400">
                <a:latin typeface="Palatino Linotype" panose="02040502050505030304" pitchFamily="18" charset="0"/>
              </a:rPr>
              <a:t>u</a:t>
            </a:r>
            <a:r>
              <a:rPr lang="nl-NL" sz="2400">
                <a:latin typeface="Palatino Linotype" panose="02040502050505030304" pitchFamily="18" charset="0"/>
              </a:rPr>
              <a:t> – </a:t>
            </a:r>
            <a:r>
              <a:rPr lang="id-ID" sz="2400">
                <a:latin typeface="Palatino Linotype" panose="02040502050505030304" pitchFamily="18" charset="0"/>
              </a:rPr>
              <a:t>v</a:t>
            </a:r>
            <a:r>
              <a:rPr lang="nl-NL" sz="2400">
                <a:latin typeface="Palatino Linotype" panose="02040502050505030304" pitchFamily="18" charset="0"/>
              </a:rPr>
              <a:t> didefinisikan </a:t>
            </a:r>
            <a:br>
              <a:rPr lang="nl-NL" sz="2400">
                <a:latin typeface="Palatino Linotype" panose="02040502050505030304" pitchFamily="18" charset="0"/>
              </a:rPr>
            </a:br>
            <a:r>
              <a:rPr lang="id-ID" sz="2400">
                <a:latin typeface="Palatino Linotype" panose="02040502050505030304" pitchFamily="18" charset="0"/>
              </a:rPr>
              <a:t>sebagai</a:t>
            </a:r>
            <a:r>
              <a:rPr lang="nl-NL" sz="2400">
                <a:latin typeface="Palatino Linotype" panose="02040502050505030304" pitchFamily="18" charset="0"/>
              </a:rPr>
              <a:t> </a:t>
            </a:r>
            <a:r>
              <a:rPr lang="id-ID" sz="2400">
                <a:latin typeface="Palatino Linotype" panose="02040502050505030304" pitchFamily="18" charset="0"/>
              </a:rPr>
              <a:t>u</a:t>
            </a:r>
            <a:r>
              <a:rPr lang="nl-NL" sz="2400">
                <a:latin typeface="Palatino Linotype" panose="02040502050505030304" pitchFamily="18" charset="0"/>
              </a:rPr>
              <a:t> + (-v)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d-ID" sz="2400">
                <a:latin typeface="Palatino Linotype" panose="02040502050505030304" pitchFamily="18" charset="0"/>
              </a:rPr>
              <a:t>Jika diketahui :		maka :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id-ID" sz="2400">
              <a:latin typeface="Palatino Linotype" panose="0204050205050503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d-ID" sz="2400">
                <a:latin typeface="Palatino Linotype" panose="02040502050505030304" pitchFamily="18" charset="0"/>
              </a:rPr>
              <a:t>Panjang u-v dapat dihitung :</a:t>
            </a:r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2667001" y="4495800"/>
          <a:ext cx="27162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6" imgW="1384200" imgH="457200" progId="Equation.3">
                  <p:embed/>
                </p:oleObj>
              </mc:Choice>
              <mc:Fallback>
                <p:oleObj name="Equation" r:id="rId6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495800"/>
                        <a:ext cx="27162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0"/>
          <p:cNvGraphicFramePr>
            <a:graphicFrameLocks noChangeAspect="1"/>
          </p:cNvGraphicFramePr>
          <p:nvPr/>
        </p:nvGraphicFramePr>
        <p:xfrm>
          <a:off x="6934200" y="5419726"/>
          <a:ext cx="2895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8" imgW="1803240" imgH="279360" progId="Equation.3">
                  <p:embed/>
                </p:oleObj>
              </mc:Choice>
              <mc:Fallback>
                <p:oleObj name="Equation" r:id="rId8" imgW="1803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9726"/>
                        <a:ext cx="2895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7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56250" r="33125" b="21875"/>
          <a:stretch>
            <a:fillRect/>
          </a:stretch>
        </p:blipFill>
        <p:spPr bwMode="auto">
          <a:xfrm>
            <a:off x="2743200" y="2286000"/>
            <a:ext cx="411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799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19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5" grpId="0" animBg="1"/>
      <p:bldP spid="116746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417" y="2935531"/>
            <a:ext cx="4314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BESARAN 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SKALAR DAN VEKTOR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485049" y="638970"/>
            <a:ext cx="9202289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800">
                <a:solidFill>
                  <a:schemeClr val="bg1"/>
                </a:solidFill>
                <a:latin typeface="Bodoni MT Black" pitchFamily="18" charset="0"/>
              </a:rPr>
              <a:t>JUMLAH DAN KURANG 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604963" y="6145213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fld id="{E35B883B-2691-44BD-A2A9-D44069C9EBED}" type="slidenum"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/>
              <a:t>20</a:t>
            </a:fld>
            <a:endParaRPr lang="id-ID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pic>
        <p:nvPicPr>
          <p:cNvPr id="2078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3449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" b="32143"/>
          <a:stretch>
            <a:fillRect/>
          </a:stretch>
        </p:blipFill>
        <p:spPr bwMode="auto">
          <a:xfrm>
            <a:off x="2162176" y="4114800"/>
            <a:ext cx="7820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4975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573214" y="738188"/>
            <a:ext cx="60467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SIFAT OPERASI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604963" y="6145213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fld id="{BDFC4B80-27F7-4942-A957-661EA176A811}" type="slidenum"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/>
              <a:t>21</a:t>
            </a:fld>
            <a:endParaRPr lang="id-ID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86000" y="1447800"/>
            <a:ext cx="7696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nl-NL" sz="2400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pabila terdapat dua buah vektor yaitu vektor </a:t>
            </a:r>
            <a:r>
              <a:rPr lang="id-ID" sz="2400" b="1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dan vektor </a:t>
            </a:r>
            <a:r>
              <a:rPr lang="id-ID" sz="2400" b="1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 maka berlaku sifat-sifat penjumlahan dan pengurangan vektor seperti :</a:t>
            </a:r>
          </a:p>
          <a:p>
            <a:pPr lvl="1"/>
            <a:r>
              <a:rPr lang="id-ID" sz="2400">
                <a:latin typeface="Palatino Linotype" panose="02040502050505030304" pitchFamily="18" charset="0"/>
              </a:rPr>
              <a:t>	</a:t>
            </a:r>
            <a:r>
              <a:rPr lang="id-ID" sz="2400" i="1">
                <a:latin typeface="Palatino Linotype" panose="02040502050505030304" pitchFamily="18" charset="0"/>
              </a:rPr>
              <a:t>a </a:t>
            </a:r>
            <a:r>
              <a:rPr lang="id-ID" sz="2400">
                <a:latin typeface="Palatino Linotype" panose="02040502050505030304" pitchFamily="18" charset="0"/>
              </a:rPr>
              <a:t>+ </a:t>
            </a:r>
            <a:r>
              <a:rPr lang="id-ID" sz="2400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 = </a:t>
            </a:r>
            <a:r>
              <a:rPr lang="id-ID" sz="2400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 + </a:t>
            </a:r>
            <a:r>
              <a:rPr lang="id-ID" sz="2400" i="1">
                <a:latin typeface="Palatino Linotype" panose="02040502050505030304" pitchFamily="18" charset="0"/>
              </a:rPr>
              <a:t>a 		</a:t>
            </a:r>
            <a:r>
              <a:rPr lang="id-ID" sz="2400">
                <a:latin typeface="Palatino Linotype" panose="02040502050505030304" pitchFamily="18" charset="0"/>
              </a:rPr>
              <a:t>(bersifat komutatif)</a:t>
            </a:r>
          </a:p>
          <a:p>
            <a:pPr lvl="1"/>
            <a:r>
              <a:rPr lang="id-ID" sz="2400">
                <a:latin typeface="Palatino Linotype" panose="02040502050505030304" pitchFamily="18" charset="0"/>
              </a:rPr>
              <a:t>	(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+</a:t>
            </a:r>
            <a:r>
              <a:rPr lang="id-ID" sz="2400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)+</a:t>
            </a:r>
            <a:r>
              <a:rPr lang="id-ID" sz="2400" i="1">
                <a:latin typeface="Palatino Linotype" panose="02040502050505030304" pitchFamily="18" charset="0"/>
              </a:rPr>
              <a:t>c</a:t>
            </a:r>
            <a:r>
              <a:rPr lang="id-ID" sz="2400">
                <a:latin typeface="Palatino Linotype" panose="02040502050505030304" pitchFamily="18" charset="0"/>
              </a:rPr>
              <a:t> = 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+ (</a:t>
            </a:r>
            <a:r>
              <a:rPr lang="id-ID" sz="2400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 + </a:t>
            </a:r>
            <a:r>
              <a:rPr lang="id-ID" sz="2400" i="1">
                <a:latin typeface="Palatino Linotype" panose="02040502050505030304" pitchFamily="18" charset="0"/>
              </a:rPr>
              <a:t>c</a:t>
            </a:r>
            <a:r>
              <a:rPr lang="id-ID" sz="2400">
                <a:latin typeface="Palatino Linotype" panose="02040502050505030304" pitchFamily="18" charset="0"/>
              </a:rPr>
              <a:t>)	(bersifat asosiatif)</a:t>
            </a:r>
            <a:br>
              <a:rPr lang="id-ID" sz="2400">
                <a:latin typeface="Palatino Linotype" panose="02040502050505030304" pitchFamily="18" charset="0"/>
              </a:rPr>
            </a:br>
            <a:r>
              <a:rPr lang="id-ID" sz="2400">
                <a:latin typeface="Palatino Linotype" panose="02040502050505030304" pitchFamily="18" charset="0"/>
              </a:rPr>
              <a:t>1 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= 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</a:p>
          <a:p>
            <a:pPr lvl="1"/>
            <a:r>
              <a:rPr lang="id-ID" sz="2400">
                <a:latin typeface="Palatino Linotype" panose="02040502050505030304" pitchFamily="18" charset="0"/>
              </a:rPr>
              <a:t>	</a:t>
            </a:r>
            <a:r>
              <a:rPr lang="id-ID" sz="2400" i="1">
                <a:latin typeface="Palatino Linotype" panose="02040502050505030304" pitchFamily="18" charset="0"/>
              </a:rPr>
              <a:t>0</a:t>
            </a:r>
            <a:r>
              <a:rPr lang="id-ID" sz="2400">
                <a:latin typeface="Palatino Linotype" panose="02040502050505030304" pitchFamily="18" charset="0"/>
              </a:rPr>
              <a:t> + 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= </a:t>
            </a:r>
            <a:r>
              <a:rPr lang="id-ID" sz="2400" i="1">
                <a:latin typeface="Palatino Linotype" panose="02040502050505030304" pitchFamily="18" charset="0"/>
              </a:rPr>
              <a:t>a			(0 </a:t>
            </a:r>
            <a:r>
              <a:rPr lang="id-ID" sz="2400">
                <a:latin typeface="Palatino Linotype" panose="02040502050505030304" pitchFamily="18" charset="0"/>
              </a:rPr>
              <a:t>merupakan vektor nol)</a:t>
            </a:r>
            <a:endParaRPr lang="id-ID" sz="2400" i="1">
              <a:latin typeface="Palatino Linotype" panose="02040502050505030304" pitchFamily="18" charset="0"/>
            </a:endParaRPr>
          </a:p>
          <a:p>
            <a:pPr lvl="1"/>
            <a:r>
              <a:rPr lang="id-ID" sz="2400">
                <a:latin typeface="Palatino Linotype" panose="02040502050505030304" pitchFamily="18" charset="0"/>
              </a:rPr>
              <a:t>	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-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= </a:t>
            </a:r>
            <a:r>
              <a:rPr lang="id-ID" sz="2400" i="1">
                <a:latin typeface="Palatino Linotype" panose="02040502050505030304" pitchFamily="18" charset="0"/>
              </a:rPr>
              <a:t>0</a:t>
            </a:r>
          </a:p>
          <a:p>
            <a:pPr lvl="1"/>
            <a:r>
              <a:rPr lang="id-ID" sz="2400">
                <a:latin typeface="Palatino Linotype" panose="02040502050505030304" pitchFamily="18" charset="0"/>
              </a:rPr>
              <a:t>	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– </a:t>
            </a:r>
            <a:r>
              <a:rPr lang="id-ID" sz="2400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 = </a:t>
            </a:r>
            <a:r>
              <a:rPr lang="id-ID" sz="2400" i="1">
                <a:latin typeface="Palatino Linotype" panose="02040502050505030304" pitchFamily="18" charset="0"/>
              </a:rPr>
              <a:t>a</a:t>
            </a:r>
            <a:r>
              <a:rPr lang="id-ID" sz="2400">
                <a:latin typeface="Palatino Linotype" panose="02040502050505030304" pitchFamily="18" charset="0"/>
              </a:rPr>
              <a:t> + (-</a:t>
            </a:r>
            <a:r>
              <a:rPr lang="id-ID" sz="2400" i="1">
                <a:latin typeface="Palatino Linotype" panose="02040502050505030304" pitchFamily="18" charset="0"/>
              </a:rPr>
              <a:t>b</a:t>
            </a:r>
            <a:r>
              <a:rPr lang="id-ID" sz="2400">
                <a:latin typeface="Palatino Linotype" panose="02040502050505030304" pitchFamily="18" charset="0"/>
              </a:rPr>
              <a:t>)</a:t>
            </a:r>
            <a:endParaRPr lang="nl-NL" sz="24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573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062163" y="629445"/>
            <a:ext cx="60467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PERKALIAN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073150" y="5492750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4C5A7905-15F4-4F22-92C6-6A8C29487437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11978" name="Text Box 6"/>
          <p:cNvSpPr txBox="1">
            <a:spLocks noChangeArrowheads="1"/>
          </p:cNvSpPr>
          <p:nvPr/>
        </p:nvSpPr>
        <p:spPr bwMode="auto">
          <a:xfrm>
            <a:off x="2743200" y="1247775"/>
            <a:ext cx="721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1.	Perkalian Skalar dengan Vektor</a:t>
            </a:r>
          </a:p>
        </p:txBody>
      </p:sp>
      <p:sp>
        <p:nvSpPr>
          <p:cNvPr id="211979" name="Text Box 7"/>
          <p:cNvSpPr txBox="1">
            <a:spLocks noChangeArrowheads="1"/>
          </p:cNvSpPr>
          <p:nvPr/>
        </p:nvSpPr>
        <p:spPr bwMode="auto">
          <a:xfrm>
            <a:off x="2640013" y="1709738"/>
            <a:ext cx="721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Perkalian</a:t>
            </a:r>
            <a:r>
              <a:rPr lang="en-US" sz="2400" b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Vektor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980" name="Text Box 8"/>
          <p:cNvSpPr txBox="1">
            <a:spLocks noChangeArrowheads="1"/>
          </p:cNvSpPr>
          <p:nvPr/>
        </p:nvSpPr>
        <p:spPr bwMode="auto">
          <a:xfrm>
            <a:off x="3000376" y="2039938"/>
            <a:ext cx="58388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24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Perkalian Titik (</a:t>
            </a:r>
            <a:r>
              <a:rPr lang="en-US" sz="2400" b="1" i="1">
                <a:solidFill>
                  <a:srgbClr val="4F81B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Dot Product</a:t>
            </a:r>
            <a:r>
              <a:rPr lang="en-US" sz="24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spcBef>
                <a:spcPts val="300"/>
              </a:spcBef>
              <a:spcAft>
                <a:spcPct val="0"/>
              </a:spcAft>
              <a:buFontTx/>
              <a:buAutoNum type="alphaLcPeriod"/>
            </a:pPr>
            <a:r>
              <a:rPr lang="en-US" sz="24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Perkalian Silang (</a:t>
            </a:r>
            <a:r>
              <a:rPr lang="en-US" sz="2400" b="1" i="1">
                <a:solidFill>
                  <a:srgbClr val="4F81BD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Cross Product</a:t>
            </a:r>
            <a:r>
              <a:rPr lang="en-US" sz="24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28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316164" y="511969"/>
            <a:ext cx="61991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prstClr val="white"/>
                </a:solidFill>
                <a:latin typeface="Bodoni MT Black" pitchFamily="18" charset="0"/>
              </a:rPr>
              <a:t>PERKALIAN SKALAR DGN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990600" y="5648325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5821ECFC-1792-4EF2-AF9B-D2AC615C9D57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14026" name="Text Box 9"/>
          <p:cNvSpPr txBox="1">
            <a:spLocks noChangeArrowheads="1"/>
          </p:cNvSpPr>
          <p:nvPr/>
        </p:nvSpPr>
        <p:spPr bwMode="auto">
          <a:xfrm>
            <a:off x="2286000" y="15113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Perkalian Skalar dengan Vektor</a:t>
            </a:r>
            <a:r>
              <a:rPr lang="id-ID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menghasilkan sebuah Vektor</a:t>
            </a:r>
            <a:endParaRPr lang="en-US" sz="2000" b="1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789239" y="2022476"/>
            <a:ext cx="1512887" cy="535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id-ID" sz="2400" b="1" i="1">
                <a:solidFill>
                  <a:prstClr val="black"/>
                </a:solidFill>
                <a:latin typeface="Palatino Linotype" pitchFamily="18" charset="0"/>
                <a:cs typeface="Times New Roman" pitchFamily="18" charset="0"/>
              </a:rPr>
              <a:t>v</a:t>
            </a:r>
            <a:r>
              <a:rPr lang="en-US" sz="2400" b="1">
                <a:solidFill>
                  <a:prstClr val="black"/>
                </a:solidFill>
                <a:latin typeface="Palatino Linotype" pitchFamily="18" charset="0"/>
                <a:cs typeface="Times New Roman" pitchFamily="18" charset="0"/>
              </a:rPr>
              <a:t> = k </a:t>
            </a:r>
            <a:r>
              <a:rPr lang="id-ID" sz="2400" b="1" i="1">
                <a:solidFill>
                  <a:prstClr val="black"/>
                </a:solidFill>
                <a:latin typeface="Palatino Linotype" pitchFamily="18" charset="0"/>
                <a:cs typeface="Times New Roman" pitchFamily="18" charset="0"/>
              </a:rPr>
              <a:t>u</a:t>
            </a:r>
            <a:endParaRPr lang="en-US" sz="2400" b="1" i="1">
              <a:solidFill>
                <a:prstClr val="black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14028" name="Text Box 11"/>
          <p:cNvSpPr txBox="1">
            <a:spLocks noChangeArrowheads="1"/>
          </p:cNvSpPr>
          <p:nvPr/>
        </p:nvSpPr>
        <p:spPr bwMode="auto">
          <a:xfrm>
            <a:off x="4735513" y="1951039"/>
            <a:ext cx="215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: 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Skalar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: 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Vektor</a:t>
            </a:r>
          </a:p>
        </p:txBody>
      </p:sp>
      <p:sp>
        <p:nvSpPr>
          <p:cNvPr id="214029" name="Text Box 12"/>
          <p:cNvSpPr txBox="1">
            <a:spLocks noChangeArrowheads="1"/>
          </p:cNvSpPr>
          <p:nvPr/>
        </p:nvSpPr>
        <p:spPr bwMode="auto">
          <a:xfrm>
            <a:off x="2573338" y="2743201"/>
            <a:ext cx="756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Vektor </a:t>
            </a: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merupakan hasil perkalian antara skalar </a:t>
            </a: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dengan vektor </a:t>
            </a: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endParaRPr lang="en-US" sz="2000" b="1" i="1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30" name="Text Box 13"/>
          <p:cNvSpPr txBox="1">
            <a:spLocks noChangeArrowheads="1"/>
          </p:cNvSpPr>
          <p:nvPr/>
        </p:nvSpPr>
        <p:spPr bwMode="auto">
          <a:xfrm>
            <a:off x="2590801" y="447675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lang="id-ID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ontoh</a:t>
            </a: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:</a:t>
            </a: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3486150" y="3429001"/>
            <a:ext cx="58864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Jika k positif </a:t>
            </a:r>
            <a:r>
              <a:rPr lang="id-ID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(k&gt;0) 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arah </a:t>
            </a: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searah dengan </a:t>
            </a: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endParaRPr lang="en-US" sz="2000" b="1" i="1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Jika k negatif </a:t>
            </a:r>
            <a:r>
              <a:rPr lang="id-ID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(k&lt;0) 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arah </a:t>
            </a: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berlawanan dengan </a:t>
            </a: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endParaRPr lang="en-US" sz="2000" b="1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4032" name="Group 28"/>
          <p:cNvGrpSpPr>
            <a:grpSpLocks/>
          </p:cNvGrpSpPr>
          <p:nvPr/>
        </p:nvGrpSpPr>
        <p:grpSpPr bwMode="auto">
          <a:xfrm>
            <a:off x="4213226" y="4267200"/>
            <a:ext cx="5616575" cy="609600"/>
            <a:chOff x="1156" y="3294"/>
            <a:chExt cx="3538" cy="384"/>
          </a:xfrm>
        </p:grpSpPr>
        <p:sp>
          <p:nvSpPr>
            <p:cNvPr id="214042" name="Text Box 16"/>
            <p:cNvSpPr txBox="1">
              <a:spLocks noChangeArrowheads="1"/>
            </p:cNvSpPr>
            <p:nvPr/>
          </p:nvSpPr>
          <p:spPr bwMode="auto">
            <a:xfrm>
              <a:off x="1156" y="3426"/>
              <a:ext cx="5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rPr>
                <a:t>k = 3</a:t>
              </a:r>
              <a:r>
                <a:rPr lang="en-US" sz="2000" b="1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grpSp>
          <p:nvGrpSpPr>
            <p:cNvPr id="214043" name="Group 25"/>
            <p:cNvGrpSpPr>
              <a:grpSpLocks/>
            </p:cNvGrpSpPr>
            <p:nvPr/>
          </p:nvGrpSpPr>
          <p:grpSpPr bwMode="auto">
            <a:xfrm>
              <a:off x="1746" y="3335"/>
              <a:ext cx="408" cy="252"/>
              <a:chOff x="1519" y="3517"/>
              <a:chExt cx="408" cy="252"/>
            </a:xfrm>
          </p:grpSpPr>
          <p:sp>
            <p:nvSpPr>
              <p:cNvPr id="214052" name="Line 22"/>
              <p:cNvSpPr>
                <a:spLocks noChangeShapeType="1"/>
              </p:cNvSpPr>
              <p:nvPr/>
            </p:nvSpPr>
            <p:spPr bwMode="auto">
              <a:xfrm>
                <a:off x="1519" y="3748"/>
                <a:ext cx="408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>
                  <a:solidFill>
                    <a:prstClr val="black"/>
                  </a:solidFill>
                  <a:latin typeface="Rockwell Extra Bold" panose="02060903040505020403" pitchFamily="18" charset="0"/>
                </a:endParaRPr>
              </a:p>
            </p:txBody>
          </p:sp>
          <p:sp>
            <p:nvSpPr>
              <p:cNvPr id="214053" name="Text Box 23"/>
              <p:cNvSpPr txBox="1">
                <a:spLocks noChangeArrowheads="1"/>
              </p:cNvSpPr>
              <p:nvPr/>
            </p:nvSpPr>
            <p:spPr bwMode="auto">
              <a:xfrm>
                <a:off x="1610" y="3517"/>
                <a:ext cx="22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Rockwell Extra Bold" panose="02060903040505020403" pitchFamily="18" charset="0"/>
                  </a:defRPr>
                </a:lvl9pPr>
              </a:lstStyle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d-ID" sz="2000" b="1" i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u</a:t>
                </a:r>
                <a:endParaRPr lang="en-US" sz="2000" b="1" i="1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2471" y="3475"/>
              <a:ext cx="681" cy="181"/>
            </a:xfrm>
            <a:custGeom>
              <a:avLst/>
              <a:gdLst>
                <a:gd name="T0" fmla="*/ 810815 w 21600"/>
                <a:gd name="T1" fmla="*/ 0 h 21600"/>
                <a:gd name="T2" fmla="*/ 0 w 21600"/>
                <a:gd name="T3" fmla="*/ 143669 h 21600"/>
                <a:gd name="T4" fmla="*/ 810815 w 21600"/>
                <a:gd name="T5" fmla="*/ 287338 h 21600"/>
                <a:gd name="T6" fmla="*/ 1081087 w 21600"/>
                <a:gd name="T7" fmla="*/ 14366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70C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000">
                <a:solidFill>
                  <a:prstClr val="black"/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  <p:grpSp>
          <p:nvGrpSpPr>
            <p:cNvPr id="214045" name="Group 27"/>
            <p:cNvGrpSpPr>
              <a:grpSpLocks/>
            </p:cNvGrpSpPr>
            <p:nvPr/>
          </p:nvGrpSpPr>
          <p:grpSpPr bwMode="auto">
            <a:xfrm>
              <a:off x="3379" y="3294"/>
              <a:ext cx="1315" cy="319"/>
              <a:chOff x="3561" y="3430"/>
              <a:chExt cx="1315" cy="319"/>
            </a:xfrm>
          </p:grpSpPr>
          <p:sp>
            <p:nvSpPr>
              <p:cNvPr id="214046" name="Line 19"/>
              <p:cNvSpPr>
                <a:spLocks noChangeShapeType="1"/>
              </p:cNvSpPr>
              <p:nvPr/>
            </p:nvSpPr>
            <p:spPr bwMode="auto">
              <a:xfrm>
                <a:off x="3561" y="3657"/>
                <a:ext cx="0" cy="91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>
                  <a:solidFill>
                    <a:prstClr val="black"/>
                  </a:solidFill>
                  <a:latin typeface="Rockwell Extra Bold" panose="02060903040505020403" pitchFamily="18" charset="0"/>
                </a:endParaRPr>
              </a:p>
            </p:txBody>
          </p:sp>
          <p:sp>
            <p:nvSpPr>
              <p:cNvPr id="214047" name="Line 20"/>
              <p:cNvSpPr>
                <a:spLocks noChangeShapeType="1"/>
              </p:cNvSpPr>
              <p:nvPr/>
            </p:nvSpPr>
            <p:spPr bwMode="auto">
              <a:xfrm>
                <a:off x="3969" y="3658"/>
                <a:ext cx="0" cy="91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>
                  <a:solidFill>
                    <a:prstClr val="black"/>
                  </a:solidFill>
                  <a:latin typeface="Rockwell Extra Bold" panose="02060903040505020403" pitchFamily="18" charset="0"/>
                </a:endParaRPr>
              </a:p>
            </p:txBody>
          </p:sp>
          <p:sp>
            <p:nvSpPr>
              <p:cNvPr id="214048" name="Line 21"/>
              <p:cNvSpPr>
                <a:spLocks noChangeShapeType="1"/>
              </p:cNvSpPr>
              <p:nvPr/>
            </p:nvSpPr>
            <p:spPr bwMode="auto">
              <a:xfrm>
                <a:off x="4377" y="3657"/>
                <a:ext cx="0" cy="91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>
                  <a:solidFill>
                    <a:prstClr val="black"/>
                  </a:solidFill>
                  <a:latin typeface="Rockwell Extra Bold" panose="02060903040505020403" pitchFamily="18" charset="0"/>
                </a:endParaRPr>
              </a:p>
            </p:txBody>
          </p:sp>
          <p:grpSp>
            <p:nvGrpSpPr>
              <p:cNvPr id="214049" name="Group 26"/>
              <p:cNvGrpSpPr>
                <a:grpSpLocks/>
              </p:cNvGrpSpPr>
              <p:nvPr/>
            </p:nvGrpSpPr>
            <p:grpSpPr bwMode="auto">
              <a:xfrm>
                <a:off x="3561" y="3430"/>
                <a:ext cx="1315" cy="272"/>
                <a:chOff x="3561" y="3430"/>
                <a:chExt cx="1315" cy="272"/>
              </a:xfrm>
            </p:grpSpPr>
            <p:sp>
              <p:nvSpPr>
                <p:cNvPr id="214050" name="Line 18"/>
                <p:cNvSpPr>
                  <a:spLocks noChangeShapeType="1"/>
                </p:cNvSpPr>
                <p:nvPr/>
              </p:nvSpPr>
              <p:spPr bwMode="auto">
                <a:xfrm>
                  <a:off x="3561" y="3702"/>
                  <a:ext cx="1315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>
                    <a:solidFill>
                      <a:prstClr val="black"/>
                    </a:solidFill>
                    <a:latin typeface="Rockwell Extra Bold" panose="02060903040505020403" pitchFamily="18" charset="0"/>
                  </a:endParaRPr>
                </a:p>
              </p:txBody>
            </p:sp>
            <p:sp>
              <p:nvSpPr>
                <p:cNvPr id="21405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77" y="3430"/>
                  <a:ext cx="68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id-ID" sz="2000" b="1" i="1">
                      <a:solidFill>
                        <a:prstClr val="black"/>
                      </a:solidFill>
                      <a:latin typeface="Palatino Linotype" panose="02040502050505030304" pitchFamily="18" charset="0"/>
                      <a:cs typeface="Times New Roman" panose="02020603050405020304" pitchFamily="18" charset="0"/>
                    </a:rPr>
                    <a:t>v </a:t>
                  </a:r>
                  <a:r>
                    <a:rPr lang="en-US" sz="2000">
                      <a:solidFill>
                        <a:prstClr val="black"/>
                      </a:solidFill>
                      <a:latin typeface="Palatino Linotype" panose="02040502050505030304" pitchFamily="18" charset="0"/>
                      <a:cs typeface="Times New Roman" panose="02020603050405020304" pitchFamily="18" charset="0"/>
                    </a:rPr>
                    <a:t>= 3</a:t>
                  </a:r>
                  <a:r>
                    <a:rPr lang="id-ID" sz="2000" i="1">
                      <a:solidFill>
                        <a:prstClr val="black"/>
                      </a:solidFill>
                      <a:latin typeface="Palatino Linotype" panose="0204050205050503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sz="2000" i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14033" name="Text Box 16"/>
          <p:cNvSpPr txBox="1">
            <a:spLocks noChangeArrowheads="1"/>
          </p:cNvSpPr>
          <p:nvPr/>
        </p:nvSpPr>
        <p:spPr bwMode="auto">
          <a:xfrm>
            <a:off x="4213225" y="5010150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 = </a:t>
            </a:r>
            <a:r>
              <a:rPr lang="id-ID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</a:t>
            </a:r>
          </a:p>
        </p:txBody>
      </p:sp>
      <p:grpSp>
        <p:nvGrpSpPr>
          <p:cNvPr id="214034" name="Group 25"/>
          <p:cNvGrpSpPr>
            <a:grpSpLocks/>
          </p:cNvGrpSpPr>
          <p:nvPr/>
        </p:nvGrpSpPr>
        <p:grpSpPr bwMode="auto">
          <a:xfrm>
            <a:off x="5149850" y="4865688"/>
            <a:ext cx="647700" cy="400050"/>
            <a:chOff x="1519" y="3517"/>
            <a:chExt cx="408" cy="252"/>
          </a:xfrm>
        </p:grpSpPr>
        <p:sp>
          <p:nvSpPr>
            <p:cNvPr id="214040" name="Line 22"/>
            <p:cNvSpPr>
              <a:spLocks noChangeShapeType="1"/>
            </p:cNvSpPr>
            <p:nvPr/>
          </p:nvSpPr>
          <p:spPr bwMode="auto">
            <a:xfrm>
              <a:off x="1519" y="3748"/>
              <a:ext cx="40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214041" name="Text Box 23"/>
            <p:cNvSpPr txBox="1">
              <a:spLocks noChangeArrowheads="1"/>
            </p:cNvSpPr>
            <p:nvPr/>
          </p:nvSpPr>
          <p:spPr bwMode="auto">
            <a:xfrm>
              <a:off x="1610" y="3517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Rockwell Extra Bold" panose="02060903040505020403" pitchFamily="18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d-ID" sz="2000" b="1" i="1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rPr>
                <a:t>u</a:t>
              </a:r>
              <a:endParaRPr lang="en-US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AutoShape 24"/>
          <p:cNvSpPr>
            <a:spLocks noChangeArrowheads="1"/>
          </p:cNvSpPr>
          <p:nvPr/>
        </p:nvSpPr>
        <p:spPr bwMode="auto">
          <a:xfrm>
            <a:off x="6300789" y="5087939"/>
            <a:ext cx="1081087" cy="287337"/>
          </a:xfrm>
          <a:custGeom>
            <a:avLst/>
            <a:gdLst>
              <a:gd name="T0" fmla="*/ 810815 w 21600"/>
              <a:gd name="T1" fmla="*/ 0 h 21600"/>
              <a:gd name="T2" fmla="*/ 0 w 21600"/>
              <a:gd name="T3" fmla="*/ 143669 h 21600"/>
              <a:gd name="T4" fmla="*/ 810815 w 21600"/>
              <a:gd name="T5" fmla="*/ 287338 h 21600"/>
              <a:gd name="T6" fmla="*/ 1081087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000">
              <a:solidFill>
                <a:prstClr val="black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14036" name="Line 20"/>
          <p:cNvSpPr>
            <a:spLocks noChangeShapeType="1"/>
          </p:cNvSpPr>
          <p:nvPr/>
        </p:nvSpPr>
        <p:spPr bwMode="auto">
          <a:xfrm>
            <a:off x="8389938" y="5162551"/>
            <a:ext cx="0" cy="1444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14037" name="Line 21"/>
          <p:cNvSpPr>
            <a:spLocks noChangeShapeType="1"/>
          </p:cNvSpPr>
          <p:nvPr/>
        </p:nvSpPr>
        <p:spPr bwMode="auto">
          <a:xfrm>
            <a:off x="9037638" y="5160963"/>
            <a:ext cx="0" cy="1444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7742238" y="5232400"/>
            <a:ext cx="2087562" cy="0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00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14039" name="Text Box 25"/>
          <p:cNvSpPr txBox="1">
            <a:spLocks noChangeArrowheads="1"/>
          </p:cNvSpPr>
          <p:nvPr/>
        </p:nvSpPr>
        <p:spPr bwMode="auto">
          <a:xfrm>
            <a:off x="8243889" y="4800600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 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= </a:t>
            </a:r>
            <a:r>
              <a:rPr lang="id-ID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r>
            <a:r>
              <a:rPr lang="id-ID" sz="2000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</a:t>
            </a:r>
            <a:endParaRPr lang="en-US" sz="2000" i="1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3038" y="6356351"/>
            <a:ext cx="2844800" cy="365125"/>
          </a:xfrm>
        </p:spPr>
        <p:txBody>
          <a:bodyPr/>
          <a:lstStyle/>
          <a:p>
            <a:fld id="{6AA2FBAF-7604-4FAE-BC5A-485B15BE2D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89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108200" y="598490"/>
            <a:ext cx="61991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>
                <a:solidFill>
                  <a:prstClr val="white"/>
                </a:solidFill>
                <a:latin typeface="Bodoni MT Black" pitchFamily="18" charset="0"/>
              </a:rPr>
              <a:t>PERKALIAN SKALAR DGN VEKTOR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F4179310-7AE1-4EE7-8AC2-95FEB2D332EC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2541588" y="1371601"/>
          <a:ext cx="4773612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4" imgW="2336760" imgH="939600" progId="Equation.3">
                  <p:embed/>
                </p:oleObj>
              </mc:Choice>
              <mc:Fallback>
                <p:oleObj name="Equation" r:id="rId4" imgW="2336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1371601"/>
                        <a:ext cx="4773612" cy="180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8" name="Text Box 12"/>
          <p:cNvSpPr txBox="1">
            <a:spLocks noChangeArrowheads="1"/>
          </p:cNvSpPr>
          <p:nvPr/>
        </p:nvSpPr>
        <p:spPr bwMode="auto">
          <a:xfrm>
            <a:off x="2307431" y="3390901"/>
            <a:ext cx="75612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</a:t>
            </a:r>
            <a:r>
              <a:rPr lang="id-ID" sz="200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ontoh Soal 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Diketahui 	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id-ID" sz="2000" b="1" i="1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Hitunglah 	: 3u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Jawab 		:</a:t>
            </a:r>
          </a:p>
        </p:txBody>
      </p:sp>
      <p:graphicFrame>
        <p:nvGraphicFramePr>
          <p:cNvPr id="2058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30512"/>
              </p:ext>
            </p:extLst>
          </p:nvPr>
        </p:nvGraphicFramePr>
        <p:xfrm>
          <a:off x="4928394" y="3608387"/>
          <a:ext cx="1735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6" imgW="723600" imgH="457200" progId="Equation.3">
                  <p:embed/>
                </p:oleObj>
              </mc:Choice>
              <mc:Fallback>
                <p:oleObj name="Equation" r:id="rId6" imgW="72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394" y="3608387"/>
                        <a:ext cx="17351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4906963" y="4876800"/>
          <a:ext cx="3014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8" imgW="1257120" imgH="457200" progId="Equation.3">
                  <p:embed/>
                </p:oleObj>
              </mc:Choice>
              <mc:Fallback>
                <p:oleObj name="Equation" r:id="rId8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4876800"/>
                        <a:ext cx="30146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81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3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286000" y="382587"/>
            <a:ext cx="61991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id-ID" sz="2200" b="1">
                <a:solidFill>
                  <a:schemeClr val="bg1"/>
                </a:solidFill>
                <a:latin typeface="Bodoni MT Black" pitchFamily="18" charset="0"/>
              </a:rPr>
              <a:t>LATIHAN SOAL 2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fld id="{32562C68-7C03-4AF1-92BB-674A3DF8E3F3}" type="slidenum"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/>
              <a:t>25</a:t>
            </a:fld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endParaRPr lang="id-ID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286001" y="1447800"/>
            <a:ext cx="756126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000" b="1" i="1">
                <a:latin typeface="Palatino Linotype" pitchFamily="18" charset="0"/>
                <a:cs typeface="Times New Roman" pitchFamily="18" charset="0"/>
              </a:rPr>
              <a:t>Diketahui 	:</a:t>
            </a:r>
          </a:p>
          <a:p>
            <a:pPr>
              <a:spcBef>
                <a:spcPct val="50000"/>
              </a:spcBef>
              <a:defRPr/>
            </a:pPr>
            <a:endParaRPr lang="id-ID" sz="2000" b="1" i="1">
              <a:latin typeface="Palatino Linotyp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id-ID" sz="2000" b="1" i="1">
              <a:latin typeface="Palatino Linotyp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d-ID" sz="2000" b="1" i="1">
                <a:latin typeface="Palatino Linotype" pitchFamily="18" charset="0"/>
                <a:cs typeface="Times New Roman" pitchFamily="18" charset="0"/>
              </a:rPr>
              <a:t>Hitunglah 	: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id-ID" sz="2000" b="1" i="1">
                <a:latin typeface="Palatino Linotype" pitchFamily="18" charset="0"/>
                <a:cs typeface="Times New Roman" pitchFamily="18" charset="0"/>
              </a:rPr>
              <a:t>-3u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id-ID" sz="2000" b="1" i="1">
                <a:latin typeface="Palatino Linotype" pitchFamily="18" charset="0"/>
                <a:cs typeface="Times New Roman" pitchFamily="18" charset="0"/>
              </a:rPr>
              <a:t>6v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id-ID" sz="2000" b="1" i="1">
                <a:latin typeface="Palatino Linotype" pitchFamily="18" charset="0"/>
                <a:cs typeface="Times New Roman" pitchFamily="18" charset="0"/>
              </a:rPr>
              <a:t>4u + 3v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id-ID" sz="2000" b="1" i="1">
                <a:latin typeface="Palatino Linotype" pitchFamily="18" charset="0"/>
                <a:cs typeface="Times New Roman" pitchFamily="18" charset="0"/>
              </a:rPr>
              <a:t>7u– 2v</a:t>
            </a:r>
          </a:p>
        </p:txBody>
      </p:sp>
      <p:graphicFrame>
        <p:nvGraphicFramePr>
          <p:cNvPr id="245765" name="Object 9"/>
          <p:cNvGraphicFramePr>
            <a:graphicFrameLocks noChangeAspect="1"/>
          </p:cNvGraphicFramePr>
          <p:nvPr/>
        </p:nvGraphicFramePr>
        <p:xfrm>
          <a:off x="2362200" y="1905001"/>
          <a:ext cx="3276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1460160" imgH="457200" progId="Equation.3">
                  <p:embed/>
                </p:oleObj>
              </mc:Choice>
              <mc:Fallback>
                <p:oleObj name="Equation" r:id="rId4" imgW="1460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1"/>
                        <a:ext cx="32766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519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19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5" grpId="0" animBg="1"/>
      <p:bldP spid="1167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992314" y="692151"/>
            <a:ext cx="604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2.	Perkalian Vektor dengan Vektor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424113" y="1412876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b="1">
                <a:cs typeface="Times New Roman" panose="02020603050405020304" pitchFamily="18" charset="0"/>
              </a:rPr>
              <a:t>Perkalian Titik (Dot Product)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246938" y="1412876"/>
            <a:ext cx="266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Hasilnya skalar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360738" y="2276475"/>
            <a:ext cx="1655762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 </a:t>
            </a:r>
            <a:r>
              <a:rPr lang="en-US" b="1">
                <a:sym typeface="Symbol" panose="05050102010706020507" pitchFamily="18" charset="2"/>
              </a:rPr>
              <a:t> </a:t>
            </a:r>
            <a:r>
              <a:rPr lang="en-US" b="1"/>
              <a:t>B	= C 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375276" y="2276476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  = </a:t>
            </a:r>
            <a:r>
              <a:rPr lang="en-US">
                <a:cs typeface="Times New Roman" panose="02020603050405020304" pitchFamily="18" charset="0"/>
              </a:rPr>
              <a:t>skalar</a:t>
            </a:r>
          </a:p>
        </p:txBody>
      </p: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1703389" y="3644900"/>
            <a:ext cx="3017837" cy="1938338"/>
            <a:chOff x="616" y="2296"/>
            <a:chExt cx="1901" cy="1221"/>
          </a:xfrm>
        </p:grpSpPr>
        <p:sp>
          <p:nvSpPr>
            <p:cNvPr id="11271" name="Line 14"/>
            <p:cNvSpPr>
              <a:spLocks noChangeShapeType="1"/>
            </p:cNvSpPr>
            <p:nvPr/>
          </p:nvSpPr>
          <p:spPr bwMode="auto">
            <a:xfrm>
              <a:off x="930" y="3067"/>
              <a:ext cx="1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15"/>
            <p:cNvSpPr>
              <a:spLocks noChangeShapeType="1"/>
            </p:cNvSpPr>
            <p:nvPr/>
          </p:nvSpPr>
          <p:spPr bwMode="auto">
            <a:xfrm flipV="1">
              <a:off x="930" y="2523"/>
              <a:ext cx="997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16"/>
            <p:cNvSpPr>
              <a:spLocks noChangeShapeType="1"/>
            </p:cNvSpPr>
            <p:nvPr/>
          </p:nvSpPr>
          <p:spPr bwMode="auto">
            <a:xfrm>
              <a:off x="1927" y="2523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7"/>
            <p:cNvSpPr>
              <a:spLocks noChangeShapeType="1"/>
            </p:cNvSpPr>
            <p:nvPr/>
          </p:nvSpPr>
          <p:spPr bwMode="auto">
            <a:xfrm flipV="1">
              <a:off x="930" y="2296"/>
              <a:ext cx="1406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9"/>
            <p:cNvSpPr>
              <a:spLocks noChangeShapeType="1"/>
            </p:cNvSpPr>
            <p:nvPr/>
          </p:nvSpPr>
          <p:spPr bwMode="auto">
            <a:xfrm>
              <a:off x="930" y="3112"/>
              <a:ext cx="997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0"/>
            <p:cNvSpPr>
              <a:spLocks noChangeShapeType="1"/>
            </p:cNvSpPr>
            <p:nvPr/>
          </p:nvSpPr>
          <p:spPr bwMode="auto">
            <a:xfrm flipV="1">
              <a:off x="884" y="2387"/>
              <a:ext cx="1180" cy="6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7" name="Group 51"/>
            <p:cNvGrpSpPr>
              <a:grpSpLocks/>
            </p:cNvGrpSpPr>
            <p:nvPr/>
          </p:nvGrpSpPr>
          <p:grpSpPr bwMode="auto">
            <a:xfrm>
              <a:off x="1965" y="2939"/>
              <a:ext cx="45" cy="91"/>
              <a:chOff x="1965" y="2939"/>
              <a:chExt cx="45" cy="91"/>
            </a:xfrm>
          </p:grpSpPr>
          <p:sp>
            <p:nvSpPr>
              <p:cNvPr id="11294" name="Line 23"/>
              <p:cNvSpPr>
                <a:spLocks noChangeShapeType="1"/>
              </p:cNvSpPr>
              <p:nvPr/>
            </p:nvSpPr>
            <p:spPr bwMode="auto">
              <a:xfrm>
                <a:off x="1965" y="2939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Line 24"/>
              <p:cNvSpPr>
                <a:spLocks noChangeShapeType="1"/>
              </p:cNvSpPr>
              <p:nvPr/>
            </p:nvSpPr>
            <p:spPr bwMode="auto">
              <a:xfrm>
                <a:off x="1965" y="303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Text Box 25"/>
            <p:cNvSpPr txBox="1">
              <a:spLocks noChangeArrowheads="1"/>
            </p:cNvSpPr>
            <p:nvPr/>
          </p:nvSpPr>
          <p:spPr bwMode="auto">
            <a:xfrm>
              <a:off x="1140" y="287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/>
                <a:t>θ</a:t>
              </a:r>
            </a:p>
          </p:txBody>
        </p:sp>
        <p:sp>
          <p:nvSpPr>
            <p:cNvPr id="11279" name="Text Box 26"/>
            <p:cNvSpPr txBox="1">
              <a:spLocks noChangeArrowheads="1"/>
            </p:cNvSpPr>
            <p:nvPr/>
          </p:nvSpPr>
          <p:spPr bwMode="auto">
            <a:xfrm rot="-1975062">
              <a:off x="1243" y="2511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  <a:endParaRPr lang="el-GR" b="1"/>
            </a:p>
          </p:txBody>
        </p:sp>
        <p:sp>
          <p:nvSpPr>
            <p:cNvPr id="11280" name="Text Box 27"/>
            <p:cNvSpPr txBox="1">
              <a:spLocks noChangeArrowheads="1"/>
            </p:cNvSpPr>
            <p:nvPr/>
          </p:nvSpPr>
          <p:spPr bwMode="auto">
            <a:xfrm>
              <a:off x="1247" y="311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  <a:endParaRPr lang="el-GR" b="1"/>
            </a:p>
          </p:txBody>
        </p:sp>
        <p:sp>
          <p:nvSpPr>
            <p:cNvPr id="11281" name="Line 28"/>
            <p:cNvSpPr>
              <a:spLocks noChangeShapeType="1"/>
            </p:cNvSpPr>
            <p:nvPr/>
          </p:nvSpPr>
          <p:spPr bwMode="auto">
            <a:xfrm flipH="1" flipV="1">
              <a:off x="975" y="2749"/>
              <a:ext cx="9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Text Box 29"/>
            <p:cNvSpPr txBox="1">
              <a:spLocks noChangeArrowheads="1"/>
            </p:cNvSpPr>
            <p:nvPr/>
          </p:nvSpPr>
          <p:spPr bwMode="auto">
            <a:xfrm rot="-1756111">
              <a:off x="616" y="2535"/>
              <a:ext cx="6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B cos </a:t>
              </a:r>
              <a:r>
                <a:rPr lang="el-GR">
                  <a:cs typeface="Arial" panose="020B0604020202020204" pitchFamily="34" charset="0"/>
                </a:rPr>
                <a:t>θ</a:t>
              </a:r>
            </a:p>
          </p:txBody>
        </p:sp>
        <p:sp>
          <p:nvSpPr>
            <p:cNvPr id="11283" name="Rectangle 31"/>
            <p:cNvSpPr>
              <a:spLocks noChangeArrowheads="1"/>
            </p:cNvSpPr>
            <p:nvPr/>
          </p:nvSpPr>
          <p:spPr bwMode="auto">
            <a:xfrm>
              <a:off x="1559" y="3286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/>
                <a:t>A cos </a:t>
              </a:r>
              <a:r>
                <a:rPr lang="el-GR"/>
                <a:t>θ</a:t>
              </a:r>
              <a:endParaRPr lang="en-US"/>
            </a:p>
          </p:txBody>
        </p:sp>
        <p:sp>
          <p:nvSpPr>
            <p:cNvPr id="11284" name="Line 32"/>
            <p:cNvSpPr>
              <a:spLocks noChangeShapeType="1"/>
            </p:cNvSpPr>
            <p:nvPr/>
          </p:nvSpPr>
          <p:spPr bwMode="auto">
            <a:xfrm>
              <a:off x="1837" y="313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39"/>
            <p:cNvSpPr>
              <a:spLocks noChangeShapeType="1"/>
            </p:cNvSpPr>
            <p:nvPr/>
          </p:nvSpPr>
          <p:spPr bwMode="auto">
            <a:xfrm flipH="1" flipV="1">
              <a:off x="2105" y="2432"/>
              <a:ext cx="36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" name="Group 52"/>
            <p:cNvGrpSpPr>
              <a:grpSpLocks/>
            </p:cNvGrpSpPr>
            <p:nvPr/>
          </p:nvGrpSpPr>
          <p:grpSpPr bwMode="auto">
            <a:xfrm>
              <a:off x="2154" y="2409"/>
              <a:ext cx="46" cy="114"/>
              <a:chOff x="2154" y="2409"/>
              <a:chExt cx="46" cy="114"/>
            </a:xfrm>
          </p:grpSpPr>
          <p:sp>
            <p:nvSpPr>
              <p:cNvPr id="11292" name="Line 40"/>
              <p:cNvSpPr>
                <a:spLocks noChangeShapeType="1"/>
              </p:cNvSpPr>
              <p:nvPr/>
            </p:nvSpPr>
            <p:spPr bwMode="auto">
              <a:xfrm flipV="1">
                <a:off x="2154" y="2409"/>
                <a:ext cx="46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41"/>
              <p:cNvSpPr>
                <a:spLocks noChangeShapeType="1"/>
              </p:cNvSpPr>
              <p:nvPr/>
            </p:nvSpPr>
            <p:spPr bwMode="auto">
              <a:xfrm>
                <a:off x="2154" y="2432"/>
                <a:ext cx="4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87" name="Text Box 45"/>
          <p:cNvSpPr txBox="1">
            <a:spLocks noChangeArrowheads="1"/>
          </p:cNvSpPr>
          <p:nvPr/>
        </p:nvSpPr>
        <p:spPr bwMode="auto">
          <a:xfrm>
            <a:off x="9263064" y="623728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2.9</a:t>
            </a:r>
          </a:p>
        </p:txBody>
      </p:sp>
      <p:sp>
        <p:nvSpPr>
          <p:cNvPr id="11288" name="AutoShape 46"/>
          <p:cNvSpPr>
            <a:spLocks noChangeArrowheads="1"/>
          </p:cNvSpPr>
          <p:nvPr/>
        </p:nvSpPr>
        <p:spPr bwMode="auto">
          <a:xfrm>
            <a:off x="6186489" y="1260357"/>
            <a:ext cx="917575" cy="733663"/>
          </a:xfrm>
          <a:custGeom>
            <a:avLst/>
            <a:gdLst>
              <a:gd name="T0" fmla="*/ 917971 w 21600"/>
              <a:gd name="T1" fmla="*/ 0 h 21600"/>
              <a:gd name="T2" fmla="*/ 0 w 21600"/>
              <a:gd name="T3" fmla="*/ 143669 h 21600"/>
              <a:gd name="T4" fmla="*/ 917971 w 21600"/>
              <a:gd name="T5" fmla="*/ 287337 h 21600"/>
              <a:gd name="T6" fmla="*/ 1223962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16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1290" name="AutoShape 49"/>
          <p:cNvSpPr>
            <a:spLocks noChangeArrowheads="1"/>
          </p:cNvSpPr>
          <p:nvPr/>
        </p:nvSpPr>
        <p:spPr bwMode="auto">
          <a:xfrm>
            <a:off x="4943476" y="3284469"/>
            <a:ext cx="5184775" cy="1754326"/>
          </a:xfrm>
          <a:prstGeom prst="flowChartDisplay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Besarnya : C = |A||B| Cos </a:t>
            </a:r>
            <a:r>
              <a:rPr lang="el-GR"/>
              <a:t>θ</a:t>
            </a:r>
            <a:endParaRPr lang="en-US"/>
          </a:p>
          <a:p>
            <a:r>
              <a:rPr lang="en-US"/>
              <a:t>A = |A| = besar vektor </a:t>
            </a:r>
            <a:r>
              <a:rPr lang="en-US" b="1"/>
              <a:t>A</a:t>
            </a:r>
          </a:p>
          <a:p>
            <a:r>
              <a:rPr lang="en-US"/>
              <a:t>B = |B| = besar vektor </a:t>
            </a:r>
            <a:r>
              <a:rPr lang="en-US" b="1"/>
              <a:t>B</a:t>
            </a:r>
          </a:p>
          <a:p>
            <a:r>
              <a:rPr lang="el-GR"/>
              <a:t>Θ</a:t>
            </a:r>
            <a:r>
              <a:rPr lang="en-US"/>
              <a:t> = sudut antara vektor </a:t>
            </a:r>
            <a:r>
              <a:rPr lang="en-US" b="1"/>
              <a:t>A </a:t>
            </a:r>
            <a:r>
              <a:rPr lang="en-US"/>
              <a:t>dan </a:t>
            </a:r>
            <a:r>
              <a:rPr lang="en-US" b="1"/>
              <a:t>B</a:t>
            </a:r>
            <a:endParaRPr lang="el-GR" b="1"/>
          </a:p>
          <a:p>
            <a:pPr eaLnBrk="1" hangingPunct="1"/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8"/>
          <p:cNvSpPr txBox="1">
            <a:spLocks noChangeArrowheads="1"/>
          </p:cNvSpPr>
          <p:nvPr/>
        </p:nvSpPr>
        <p:spPr bwMode="auto">
          <a:xfrm>
            <a:off x="9263064" y="623728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2.10</a:t>
            </a:r>
          </a:p>
        </p:txBody>
      </p:sp>
      <p:grpSp>
        <p:nvGrpSpPr>
          <p:cNvPr id="12292" name="Group 57"/>
          <p:cNvGrpSpPr>
            <a:grpSpLocks/>
          </p:cNvGrpSpPr>
          <p:nvPr/>
        </p:nvGrpSpPr>
        <p:grpSpPr bwMode="auto">
          <a:xfrm>
            <a:off x="2351089" y="1716088"/>
            <a:ext cx="6840537" cy="1352550"/>
            <a:chOff x="703" y="845"/>
            <a:chExt cx="4309" cy="1101"/>
          </a:xfrm>
        </p:grpSpPr>
        <p:sp>
          <p:nvSpPr>
            <p:cNvPr id="12294" name="Oval 54"/>
            <p:cNvSpPr>
              <a:spLocks noChangeArrowheads="1"/>
            </p:cNvSpPr>
            <p:nvPr/>
          </p:nvSpPr>
          <p:spPr bwMode="auto">
            <a:xfrm>
              <a:off x="703" y="845"/>
              <a:ext cx="4309" cy="1101"/>
            </a:xfrm>
            <a:prstGeom prst="ellips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/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225" y="1071"/>
              <a:ext cx="337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12900" algn="l"/>
                  <a:tab pos="1879600" algn="l"/>
                  <a:tab pos="2336800" algn="l"/>
                  <a:tab pos="3225800" algn="l"/>
                  <a:tab pos="4305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en-US" b="1">
                  <a:cs typeface="Times New Roman" panose="02020603050405020304" pitchFamily="18" charset="0"/>
                </a:rPr>
                <a:t>Komutatif	: 	A </a:t>
              </a:r>
              <a:r>
                <a:rPr lang="en-US" b="1">
                  <a:cs typeface="Times New Roman" panose="02020603050405020304" pitchFamily="18" charset="0"/>
                  <a:sym typeface="Symbol" panose="05050102010706020507" pitchFamily="18" charset="2"/>
                </a:rPr>
                <a:t> </a:t>
              </a:r>
              <a:r>
                <a:rPr lang="en-US" b="1">
                  <a:cs typeface="Times New Roman" panose="02020603050405020304" pitchFamily="18" charset="0"/>
                </a:rPr>
                <a:t>B  =  B  </a:t>
              </a:r>
              <a:r>
                <a:rPr lang="en-US" b="1"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r>
                <a:rPr lang="en-US" b="1">
                  <a:cs typeface="Times New Roman" panose="02020603050405020304" pitchFamily="18" charset="0"/>
                </a:rPr>
                <a:t>  A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en-US" b="1">
                  <a:cs typeface="Times New Roman" panose="02020603050405020304" pitchFamily="18" charset="0"/>
                </a:rPr>
                <a:t>Distributif	: 	A </a:t>
              </a:r>
              <a:r>
                <a:rPr lang="en-US" b="1">
                  <a:cs typeface="Times New Roman" panose="02020603050405020304" pitchFamily="18" charset="0"/>
                  <a:sym typeface="Symbol" panose="05050102010706020507" pitchFamily="18" charset="2"/>
                </a:rPr>
                <a:t> </a:t>
              </a:r>
              <a:r>
                <a:rPr lang="en-US" b="1">
                  <a:cs typeface="Times New Roman" panose="02020603050405020304" pitchFamily="18" charset="0"/>
                </a:rPr>
                <a:t>(B+C) = (A </a:t>
              </a:r>
              <a:r>
                <a:rPr lang="en-US" b="1"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r>
                <a:rPr lang="en-US" b="1">
                  <a:cs typeface="Times New Roman" panose="02020603050405020304" pitchFamily="18" charset="0"/>
                </a:rPr>
                <a:t> B) + (A </a:t>
              </a:r>
              <a:r>
                <a:rPr lang="en-US" b="1"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r>
                <a:rPr lang="en-US" b="1">
                  <a:cs typeface="Times New Roman" panose="02020603050405020304" pitchFamily="18" charset="0"/>
                </a:rPr>
                <a:t> C) 	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567988" y="397013"/>
            <a:ext cx="7307837" cy="749812"/>
            <a:chOff x="567" y="588"/>
            <a:chExt cx="4972" cy="334"/>
          </a:xfrm>
          <a:solidFill>
            <a:schemeClr val="accent1"/>
          </a:solidFill>
        </p:grpSpPr>
        <p:sp>
          <p:nvSpPr>
            <p:cNvPr id="23607" name="AutoShape 55"/>
            <p:cNvSpPr>
              <a:spLocks noChangeArrowheads="1"/>
            </p:cNvSpPr>
            <p:nvPr/>
          </p:nvSpPr>
          <p:spPr bwMode="auto">
            <a:xfrm>
              <a:off x="567" y="676"/>
              <a:ext cx="126" cy="246"/>
            </a:xfrm>
            <a:prstGeom prst="downArrowCallout">
              <a:avLst>
                <a:gd name="adj1" fmla="val 198024"/>
                <a:gd name="adj2" fmla="val 198024"/>
                <a:gd name="adj3" fmla="val 16667"/>
                <a:gd name="adj4" fmla="val 66667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066" y="588"/>
              <a:ext cx="4473" cy="2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Sifat-sifat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Perkalian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Titik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(Dot Product)</a:t>
              </a:r>
            </a:p>
          </p:txBody>
        </p:sp>
      </p:grpSp>
      <p:sp>
        <p:nvSpPr>
          <p:cNvPr id="12298" name="Oval 54"/>
          <p:cNvSpPr>
            <a:spLocks noChangeArrowheads="1"/>
          </p:cNvSpPr>
          <p:nvPr/>
        </p:nvSpPr>
        <p:spPr bwMode="auto">
          <a:xfrm>
            <a:off x="2063750" y="3284539"/>
            <a:ext cx="7812088" cy="2592387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Catatan :</a:t>
            </a:r>
          </a:p>
          <a:p>
            <a:pPr eaLnBrk="1" hangingPunct="1"/>
            <a:endParaRPr lang="en-US"/>
          </a:p>
          <a:p>
            <a:pPr eaLnBrk="1" hangingPunct="1">
              <a:buFontTx/>
              <a:buAutoNum type="arabicPeriod"/>
            </a:pPr>
            <a:r>
              <a:rPr lang="en-US"/>
              <a:t>Jika A dan B saling tegak lurus	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b="1"/>
              <a:t>A </a:t>
            </a:r>
            <a:r>
              <a:rPr lang="en-US" b="1">
                <a:sym typeface="Symbol" panose="05050102010706020507" pitchFamily="18" charset="2"/>
              </a:rPr>
              <a:t> </a:t>
            </a:r>
            <a:r>
              <a:rPr lang="en-US" b="1"/>
              <a:t>B</a:t>
            </a:r>
            <a:r>
              <a:rPr lang="en-US"/>
              <a:t> = 0</a:t>
            </a:r>
          </a:p>
          <a:p>
            <a:pPr eaLnBrk="1" hangingPunct="1">
              <a:buFontTx/>
              <a:buAutoNum type="arabicPeriod"/>
            </a:pPr>
            <a:r>
              <a:rPr lang="en-US"/>
              <a:t>Jika A dan B searah		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b="1"/>
              <a:t>A </a:t>
            </a:r>
            <a:r>
              <a:rPr lang="en-US" b="1">
                <a:sym typeface="Symbol" panose="05050102010706020507" pitchFamily="18" charset="2"/>
              </a:rPr>
              <a:t> </a:t>
            </a:r>
            <a:r>
              <a:rPr lang="en-US" b="1"/>
              <a:t>B</a:t>
            </a:r>
            <a:r>
              <a:rPr lang="en-US"/>
              <a:t> = A </a:t>
            </a:r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/>
              <a:t>B</a:t>
            </a:r>
          </a:p>
          <a:p>
            <a:pPr eaLnBrk="1" hangingPunct="1">
              <a:buFontTx/>
              <a:buAutoNum type="arabicPeriod"/>
            </a:pPr>
            <a:r>
              <a:rPr lang="en-US"/>
              <a:t>Jika A dan B berlawanan arah 	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b="1"/>
              <a:t>A </a:t>
            </a:r>
            <a:r>
              <a:rPr lang="en-US" b="1">
                <a:sym typeface="Symbol" panose="05050102010706020507" pitchFamily="18" charset="2"/>
              </a:rPr>
              <a:t> </a:t>
            </a:r>
            <a:r>
              <a:rPr lang="en-US" b="1"/>
              <a:t>B</a:t>
            </a:r>
            <a:r>
              <a:rPr lang="en-US"/>
              <a:t> = - A </a:t>
            </a:r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/>
              <a:t>B</a:t>
            </a:r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49561" y="1570892"/>
            <a:ext cx="7623175" cy="1752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VECTOR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22153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Warsun Najib, 2005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D5A0F-44F4-4D57-8241-4D939657F6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Vektor Product (Cross Product)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463" y="1553369"/>
            <a:ext cx="8229600" cy="1036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Dot product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skalar</a:t>
            </a:r>
            <a:r>
              <a:rPr lang="en-US" sz="2000" dirty="0"/>
              <a:t>.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, </a:t>
            </a: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rotasi</a:t>
            </a:r>
            <a:r>
              <a:rPr lang="en-US" sz="2000" dirty="0"/>
              <a:t>, 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600" b="1" dirty="0" err="1">
                <a:solidFill>
                  <a:srgbClr val="0000FF"/>
                </a:solidFill>
              </a:rPr>
              <a:t>Definisi</a:t>
            </a:r>
            <a:endParaRPr lang="en-US" sz="2600" b="1" dirty="0">
              <a:solidFill>
                <a:srgbClr val="0000FF"/>
              </a:solidFill>
            </a:endParaRPr>
          </a:p>
        </p:txBody>
      </p:sp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2495550" y="3644900"/>
          <a:ext cx="47513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2032000" imgH="254000" progId="Equation.3">
                  <p:embed/>
                </p:oleObj>
              </mc:Choice>
              <mc:Fallback>
                <p:oleObj name="Equation" r:id="rId3" imgW="2032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644900"/>
                        <a:ext cx="4751388" cy="592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Group 18"/>
          <p:cNvGrpSpPr>
            <a:grpSpLocks/>
          </p:cNvGrpSpPr>
          <p:nvPr/>
        </p:nvGrpSpPr>
        <p:grpSpPr bwMode="auto">
          <a:xfrm>
            <a:off x="7554913" y="3213100"/>
            <a:ext cx="2286000" cy="1143000"/>
            <a:chOff x="1008" y="768"/>
            <a:chExt cx="1440" cy="720"/>
          </a:xfrm>
        </p:grpSpPr>
        <p:sp>
          <p:nvSpPr>
            <p:cNvPr id="7179" name="AutoShape 19"/>
            <p:cNvSpPr>
              <a:spLocks noChangeArrowheads="1"/>
            </p:cNvSpPr>
            <p:nvPr/>
          </p:nvSpPr>
          <p:spPr bwMode="auto">
            <a:xfrm>
              <a:off x="1200" y="1056"/>
              <a:ext cx="1248" cy="240"/>
            </a:xfrm>
            <a:prstGeom prst="flowChartInputOutpu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0" name="Line 20"/>
            <p:cNvSpPr>
              <a:spLocks noChangeShapeType="1"/>
            </p:cNvSpPr>
            <p:nvPr/>
          </p:nvSpPr>
          <p:spPr bwMode="auto">
            <a:xfrm flipV="1">
              <a:off x="1200" y="1056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1" name="Line 21"/>
            <p:cNvSpPr>
              <a:spLocks noChangeShapeType="1"/>
            </p:cNvSpPr>
            <p:nvPr/>
          </p:nvSpPr>
          <p:spPr bwMode="auto">
            <a:xfrm>
              <a:off x="1200" y="129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2" name="Line 22"/>
            <p:cNvSpPr>
              <a:spLocks noChangeShapeType="1"/>
            </p:cNvSpPr>
            <p:nvPr/>
          </p:nvSpPr>
          <p:spPr bwMode="auto">
            <a:xfrm flipV="1">
              <a:off x="1200" y="81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3" name="Rectangle 23"/>
            <p:cNvSpPr>
              <a:spLocks noChangeArrowheads="1"/>
            </p:cNvSpPr>
            <p:nvPr/>
          </p:nvSpPr>
          <p:spPr bwMode="auto">
            <a:xfrm>
              <a:off x="1920" y="12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u="sng">
                  <a:solidFill>
                    <a:srgbClr val="000000"/>
                  </a:solidFill>
                  <a:ea typeface="Gulim" panose="020B0600000101010101" pitchFamily="34" charset="-127"/>
                  <a:sym typeface="Symbol" panose="05050102010706020507" pitchFamily="18" charset="2"/>
                </a:rPr>
                <a:t>a</a:t>
              </a:r>
            </a:p>
          </p:txBody>
        </p:sp>
        <p:sp>
          <p:nvSpPr>
            <p:cNvPr id="7184" name="Rectangle 24"/>
            <p:cNvSpPr>
              <a:spLocks noChangeArrowheads="1"/>
            </p:cNvSpPr>
            <p:nvPr/>
          </p:nvSpPr>
          <p:spPr bwMode="auto">
            <a:xfrm>
              <a:off x="1248" y="87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u="sng">
                  <a:solidFill>
                    <a:srgbClr val="000000"/>
                  </a:solidFill>
                  <a:ea typeface="Gulim" panose="020B0600000101010101" pitchFamily="34" charset="-127"/>
                  <a:sym typeface="Symbol" panose="05050102010706020507" pitchFamily="18" charset="2"/>
                </a:rPr>
                <a:t>b</a:t>
              </a:r>
            </a:p>
          </p:txBody>
        </p:sp>
        <p:sp>
          <p:nvSpPr>
            <p:cNvPr id="7185" name="Rectangle 25"/>
            <p:cNvSpPr>
              <a:spLocks noChangeArrowheads="1"/>
            </p:cNvSpPr>
            <p:nvPr/>
          </p:nvSpPr>
          <p:spPr bwMode="auto">
            <a:xfrm>
              <a:off x="1008" y="7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u="sng">
                  <a:solidFill>
                    <a:srgbClr val="000000"/>
                  </a:solidFill>
                  <a:ea typeface="Gulim" panose="020B0600000101010101" pitchFamily="34" charset="-127"/>
                  <a:sym typeface="Symbol" panose="05050102010706020507" pitchFamily="18" charset="2"/>
                </a:rPr>
                <a:t>v</a:t>
              </a:r>
            </a:p>
          </p:txBody>
        </p:sp>
        <p:sp>
          <p:nvSpPr>
            <p:cNvPr id="7186" name="Line 26"/>
            <p:cNvSpPr>
              <a:spLocks noChangeShapeType="1"/>
            </p:cNvSpPr>
            <p:nvPr/>
          </p:nvSpPr>
          <p:spPr bwMode="auto">
            <a:xfrm>
              <a:off x="1200" y="120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7" name="Line 27"/>
            <p:cNvSpPr>
              <a:spLocks noChangeShapeType="1"/>
            </p:cNvSpPr>
            <p:nvPr/>
          </p:nvSpPr>
          <p:spPr bwMode="auto">
            <a:xfrm>
              <a:off x="1344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 flipV="1">
              <a:off x="1200" y="110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9" name="Line 29"/>
            <p:cNvSpPr>
              <a:spLocks noChangeShapeType="1"/>
            </p:cNvSpPr>
            <p:nvPr/>
          </p:nvSpPr>
          <p:spPr bwMode="auto">
            <a:xfrm>
              <a:off x="1296" y="1104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7176" name="Object 30"/>
          <p:cNvGraphicFramePr>
            <a:graphicFrameLocks noChangeAspect="1"/>
          </p:cNvGraphicFramePr>
          <p:nvPr/>
        </p:nvGraphicFramePr>
        <p:xfrm>
          <a:off x="2424113" y="2679700"/>
          <a:ext cx="73469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3987800" imgH="406400" progId="Equation.3">
                  <p:embed/>
                </p:oleObj>
              </mc:Choice>
              <mc:Fallback>
                <p:oleObj name="Equation" r:id="rId5" imgW="3987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679700"/>
                        <a:ext cx="73469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32"/>
          <p:cNvSpPr>
            <a:spLocks noChangeArrowheads="1"/>
          </p:cNvSpPr>
          <p:nvPr/>
        </p:nvSpPr>
        <p:spPr bwMode="auto">
          <a:xfrm>
            <a:off x="2208213" y="4652964"/>
            <a:ext cx="82296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808080"/>
              </a:buClr>
            </a:pPr>
            <a:r>
              <a:rPr kumimoji="1" lang="en-US" altLang="ko-KR" sz="2000">
                <a:solidFill>
                  <a:srgbClr val="00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|v| merupakan luas parallelogram pd gambar di atas.</a:t>
            </a:r>
          </a:p>
          <a:p>
            <a:pPr defTabSz="914400" fontAlgn="base">
              <a:spcAft>
                <a:spcPct val="0"/>
              </a:spcAft>
              <a:buClr>
                <a:srgbClr val="808080"/>
              </a:buClr>
            </a:pPr>
            <a:r>
              <a:rPr kumimoji="1" lang="en-US" altLang="ko-KR" sz="2000">
                <a:solidFill>
                  <a:srgbClr val="00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Arah v = a x b tegaklurus kedua vektor a dan b dan a, b, v sedemikian sehingga membentuk aturan tangan kanan. </a:t>
            </a:r>
            <a:endParaRPr kumimoji="1" lang="en-US" sz="2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7178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260350"/>
            <a:ext cx="1547812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208214" y="1125538"/>
            <a:ext cx="2808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Sifat besaran fisis :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4530725" y="11255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Times New Roman" panose="02020603050405020304" pitchFamily="18" charset="0"/>
              </a:rPr>
              <a:t>Skalar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Times New Roman" panose="02020603050405020304" pitchFamily="18" charset="0"/>
              </a:rPr>
              <a:t>Vektor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2063751" y="1844675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b="1">
                <a:cs typeface="Times New Roman" panose="02020603050405020304" pitchFamily="18" charset="0"/>
              </a:rPr>
              <a:t> Besaran Skalar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1954889" y="2275681"/>
            <a:ext cx="7273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Besaran</a:t>
            </a:r>
            <a:r>
              <a:rPr lang="en-US" dirty="0">
                <a:cs typeface="Times New Roman" panose="02020603050405020304" pitchFamily="18" charset="0"/>
              </a:rPr>
              <a:t> yang </a:t>
            </a:r>
            <a:r>
              <a:rPr lang="en-US" dirty="0" err="1">
                <a:cs typeface="Times New Roman" panose="02020603050405020304" pitchFamily="18" charset="0"/>
              </a:rPr>
              <a:t>cukup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dinyatakan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oleh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besarnya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saja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dirty="0" err="1">
                <a:cs typeface="Times New Roman" panose="02020603050405020304" pitchFamily="18" charset="0"/>
              </a:rPr>
              <a:t>besar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dinyatakan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oleh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bilangan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satuan</a:t>
            </a:r>
            <a:r>
              <a:rPr lang="en-US" dirty="0"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/>
              <a:t>Contoh</a:t>
            </a:r>
            <a:r>
              <a:rPr lang="en-US" dirty="0"/>
              <a:t>	: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, volume, </a:t>
            </a:r>
            <a:r>
              <a:rPr lang="en-US" dirty="0" err="1"/>
              <a:t>laju</a:t>
            </a:r>
            <a:r>
              <a:rPr lang="en-US" dirty="0"/>
              <a:t>, </a:t>
            </a:r>
            <a:r>
              <a:rPr lang="en-US" dirty="0" err="1"/>
              <a:t>energi</a:t>
            </a:r>
            <a:endParaRPr lang="en-US" dirty="0"/>
          </a:p>
          <a:p>
            <a:r>
              <a:rPr lang="en-US" dirty="0" err="1"/>
              <a:t>Catatan</a:t>
            </a:r>
            <a:r>
              <a:rPr lang="en-US" dirty="0"/>
              <a:t>	: </a:t>
            </a:r>
            <a:r>
              <a:rPr lang="en-US" dirty="0" err="1"/>
              <a:t>skalar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endParaRPr lang="en-US" dirty="0"/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2063751" y="3860800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b="1">
                <a:cs typeface="Times New Roman" panose="02020603050405020304" pitchFamily="18" charset="0"/>
              </a:rPr>
              <a:t> Besaran Vektor</a:t>
            </a: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2422525" y="4437064"/>
            <a:ext cx="5545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Besaran yang dicirikan oleh besar dan arah.</a:t>
            </a:r>
          </a:p>
        </p:txBody>
      </p:sp>
      <p:grpSp>
        <p:nvGrpSpPr>
          <p:cNvPr id="27658" name="Group 46"/>
          <p:cNvGrpSpPr>
            <a:grpSpLocks/>
          </p:cNvGrpSpPr>
          <p:nvPr/>
        </p:nvGrpSpPr>
        <p:grpSpPr bwMode="auto">
          <a:xfrm>
            <a:off x="7319964" y="4076700"/>
            <a:ext cx="2376487" cy="2292350"/>
            <a:chOff x="3936" y="2931"/>
            <a:chExt cx="1134" cy="854"/>
          </a:xfrm>
        </p:grpSpPr>
        <p:sp>
          <p:nvSpPr>
            <p:cNvPr id="27659" name="Line 37"/>
            <p:cNvSpPr>
              <a:spLocks noChangeShapeType="1"/>
            </p:cNvSpPr>
            <p:nvPr/>
          </p:nvSpPr>
          <p:spPr bwMode="auto">
            <a:xfrm flipH="1">
              <a:off x="4118" y="3534"/>
              <a:ext cx="302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38"/>
            <p:cNvSpPr>
              <a:spLocks noChangeShapeType="1"/>
            </p:cNvSpPr>
            <p:nvPr/>
          </p:nvSpPr>
          <p:spPr bwMode="auto">
            <a:xfrm flipV="1">
              <a:off x="4420" y="3108"/>
              <a:ext cx="0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39"/>
            <p:cNvSpPr>
              <a:spLocks noChangeShapeType="1"/>
            </p:cNvSpPr>
            <p:nvPr/>
          </p:nvSpPr>
          <p:spPr bwMode="auto">
            <a:xfrm>
              <a:off x="4426" y="3534"/>
              <a:ext cx="4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Text Box 40"/>
            <p:cNvSpPr txBox="1">
              <a:spLocks noChangeArrowheads="1"/>
            </p:cNvSpPr>
            <p:nvPr/>
          </p:nvSpPr>
          <p:spPr bwMode="auto">
            <a:xfrm>
              <a:off x="4379" y="2931"/>
              <a:ext cx="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400" b="1"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7663" name="Text Box 41"/>
            <p:cNvSpPr txBox="1">
              <a:spLocks noChangeArrowheads="1"/>
            </p:cNvSpPr>
            <p:nvPr/>
          </p:nvSpPr>
          <p:spPr bwMode="auto">
            <a:xfrm>
              <a:off x="3936" y="3611"/>
              <a:ext cx="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400" b="1"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7664" name="Text Box 42"/>
            <p:cNvSpPr txBox="1">
              <a:spLocks noChangeArrowheads="1"/>
            </p:cNvSpPr>
            <p:nvPr/>
          </p:nvSpPr>
          <p:spPr bwMode="auto">
            <a:xfrm>
              <a:off x="4878" y="3345"/>
              <a:ext cx="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400" b="1"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7665" name="Text Box 44"/>
          <p:cNvSpPr txBox="1">
            <a:spLocks noChangeArrowheads="1"/>
          </p:cNvSpPr>
          <p:nvPr/>
        </p:nvSpPr>
        <p:spPr bwMode="auto">
          <a:xfrm>
            <a:off x="9263064" y="623728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2.2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2424114" y="4803775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Contoh	: </a:t>
            </a:r>
            <a:r>
              <a:rPr lang="en-US">
                <a:latin typeface="Comic Sans MS" panose="030F0702030302020204" pitchFamily="66" charset="0"/>
              </a:rPr>
              <a:t>kecepatan, percepatan, gaya</a:t>
            </a:r>
            <a:endParaRPr lang="en-US"/>
          </a:p>
          <a:p>
            <a:r>
              <a:rPr lang="en-US"/>
              <a:t>Catatan	: vektor tergantung sistem koordinat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Warsun Najib, 2005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0C8D6-3F08-425F-A3C9-E52B06DB9865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  </a:t>
            </a:r>
            <a:r>
              <a:rPr lang="en-US" sz="3400" dirty="0">
                <a:latin typeface="Arial Black" panose="020B0A04020102020204" pitchFamily="34" charset="0"/>
              </a:rPr>
              <a:t>v = a x b</a:t>
            </a:r>
          </a:p>
        </p:txBody>
      </p:sp>
      <p:grpSp>
        <p:nvGrpSpPr>
          <p:cNvPr id="8197" name="Group 14"/>
          <p:cNvGrpSpPr>
            <a:grpSpLocks/>
          </p:cNvGrpSpPr>
          <p:nvPr/>
        </p:nvGrpSpPr>
        <p:grpSpPr bwMode="auto">
          <a:xfrm>
            <a:off x="6574069" y="2121610"/>
            <a:ext cx="2600325" cy="2743200"/>
            <a:chOff x="3123" y="1933"/>
            <a:chExt cx="1638" cy="1728"/>
          </a:xfrm>
        </p:grpSpPr>
        <p:pic>
          <p:nvPicPr>
            <p:cNvPr id="82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" y="1933"/>
              <a:ext cx="1638" cy="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3833" y="2024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3152" y="2704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4241" y="3430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v</a:t>
              </a:r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1743077" y="2363788"/>
            <a:ext cx="2951162" cy="2851150"/>
            <a:chOff x="295" y="818"/>
            <a:chExt cx="1859" cy="1796"/>
          </a:xfrm>
        </p:grpSpPr>
        <p:pic>
          <p:nvPicPr>
            <p:cNvPr id="819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818"/>
              <a:ext cx="1796" cy="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0" name="Text Box 15"/>
            <p:cNvSpPr txBox="1">
              <a:spLocks noChangeArrowheads="1"/>
            </p:cNvSpPr>
            <p:nvPr/>
          </p:nvSpPr>
          <p:spPr bwMode="auto">
            <a:xfrm>
              <a:off x="658" y="2292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1746" y="2251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1292" y="890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 Black" panose="020B0A040201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9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8"/>
          <p:cNvSpPr>
            <a:spLocks noChangeArrowheads="1"/>
          </p:cNvSpPr>
          <p:nvPr/>
        </p:nvSpPr>
        <p:spPr bwMode="auto">
          <a:xfrm>
            <a:off x="2208214" y="188914"/>
            <a:ext cx="7775575" cy="3095625"/>
          </a:xfrm>
          <a:prstGeom prst="wedgeRoundRectCallout">
            <a:avLst>
              <a:gd name="adj1" fmla="val 917"/>
              <a:gd name="adj2" fmla="val 60204"/>
              <a:gd name="adj3" fmla="val 16667"/>
            </a:avLst>
          </a:prstGeom>
          <a:solidFill>
            <a:srgbClr val="DDDDDD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d-ID" b="1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660650" y="333376"/>
            <a:ext cx="408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 startAt="2"/>
            </a:pPr>
            <a:r>
              <a:rPr lang="en-US" b="1">
                <a:cs typeface="Times New Roman" panose="02020603050405020304" pitchFamily="18" charset="0"/>
              </a:rPr>
              <a:t>Perkalian Silang (Cross Product)</a:t>
            </a:r>
          </a:p>
        </p:txBody>
      </p: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2732089" y="765175"/>
            <a:ext cx="6677025" cy="2420938"/>
            <a:chOff x="748" y="1207"/>
            <a:chExt cx="4264" cy="2514"/>
          </a:xfrm>
        </p:grpSpPr>
        <p:graphicFrame>
          <p:nvGraphicFramePr>
            <p:cNvPr id="5122" name="Object 5"/>
            <p:cNvGraphicFramePr>
              <a:graphicFrameLocks noChangeAspect="1"/>
            </p:cNvGraphicFramePr>
            <p:nvPr/>
          </p:nvGraphicFramePr>
          <p:xfrm>
            <a:off x="748" y="1248"/>
            <a:ext cx="4264" cy="2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Bitmap Image" r:id="rId3" imgW="4552381" imgH="2476190" progId="Paint.Picture">
                    <p:embed/>
                  </p:oleObj>
                </mc:Choice>
                <mc:Fallback>
                  <p:oleObj name="Bitmap Image" r:id="rId3" imgW="4552381" imgH="247619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248"/>
                          <a:ext cx="4264" cy="2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1570" y="2714"/>
              <a:ext cx="22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/>
                <a:t>θ</a:t>
              </a:r>
            </a:p>
          </p:txBody>
        </p:sp>
        <p:sp>
          <p:nvSpPr>
            <p:cNvPr id="5129" name="Text Box 7"/>
            <p:cNvSpPr txBox="1">
              <a:spLocks noChangeArrowheads="1"/>
            </p:cNvSpPr>
            <p:nvPr/>
          </p:nvSpPr>
          <p:spPr bwMode="auto">
            <a:xfrm>
              <a:off x="2064" y="3067"/>
              <a:ext cx="2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2336" y="2432"/>
              <a:ext cx="27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1383" y="1207"/>
              <a:ext cx="77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C = A x B</a:t>
              </a:r>
            </a:p>
          </p:txBody>
        </p:sp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3969" y="1759"/>
              <a:ext cx="22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/>
                <a:t>θ</a:t>
              </a:r>
            </a:p>
          </p:txBody>
        </p:sp>
        <p:sp>
          <p:nvSpPr>
            <p:cNvPr id="5133" name="Text Box 12"/>
            <p:cNvSpPr txBox="1">
              <a:spLocks noChangeArrowheads="1"/>
            </p:cNvSpPr>
            <p:nvPr/>
          </p:nvSpPr>
          <p:spPr bwMode="auto">
            <a:xfrm>
              <a:off x="4695" y="1481"/>
              <a:ext cx="2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</a:p>
          </p:txBody>
        </p:sp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4332" y="2069"/>
              <a:ext cx="27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5135" name="Text Box 14"/>
            <p:cNvSpPr txBox="1">
              <a:spLocks noChangeArrowheads="1"/>
            </p:cNvSpPr>
            <p:nvPr/>
          </p:nvSpPr>
          <p:spPr bwMode="auto">
            <a:xfrm>
              <a:off x="3288" y="3340"/>
              <a:ext cx="77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C = B x A</a:t>
              </a:r>
            </a:p>
          </p:txBody>
        </p:sp>
      </p:grp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2208214" y="3316288"/>
            <a:ext cx="5113337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Catatan :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Arah vektor C sesuai aturan tangan kanan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Besarnya vektor C = A x B = A B sin </a:t>
            </a:r>
            <a:r>
              <a:rPr lang="el-GR"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9263064" y="623728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2.11</a:t>
            </a:r>
          </a:p>
        </p:txBody>
      </p:sp>
      <p:sp>
        <p:nvSpPr>
          <p:cNvPr id="5137" name="AutoShape 46"/>
          <p:cNvSpPr>
            <a:spLocks noChangeArrowheads="1"/>
          </p:cNvSpPr>
          <p:nvPr/>
        </p:nvSpPr>
        <p:spPr bwMode="auto">
          <a:xfrm>
            <a:off x="6816725" y="215782"/>
            <a:ext cx="863600" cy="733663"/>
          </a:xfrm>
          <a:custGeom>
            <a:avLst/>
            <a:gdLst>
              <a:gd name="T0" fmla="*/ 917971 w 21600"/>
              <a:gd name="T1" fmla="*/ 0 h 21600"/>
              <a:gd name="T2" fmla="*/ 0 w 21600"/>
              <a:gd name="T3" fmla="*/ 143669 h 21600"/>
              <a:gd name="T4" fmla="*/ 917971 w 21600"/>
              <a:gd name="T5" fmla="*/ 287337 h 21600"/>
              <a:gd name="T6" fmla="*/ 1223962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161"/>
          </a:solidFill>
          <a:ln w="635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5138" name="Rectangle 10"/>
          <p:cNvSpPr>
            <a:spLocks noChangeArrowheads="1"/>
          </p:cNvSpPr>
          <p:nvPr/>
        </p:nvSpPr>
        <p:spPr bwMode="auto">
          <a:xfrm>
            <a:off x="7678738" y="398463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Hasilnya vektor</a:t>
            </a:r>
          </a:p>
        </p:txBody>
      </p:sp>
      <p:sp>
        <p:nvSpPr>
          <p:cNvPr id="5139" name="Text Box 16"/>
          <p:cNvSpPr txBox="1">
            <a:spLocks noChangeArrowheads="1"/>
          </p:cNvSpPr>
          <p:nvPr/>
        </p:nvSpPr>
        <p:spPr bwMode="auto">
          <a:xfrm>
            <a:off x="3503614" y="4560888"/>
            <a:ext cx="64801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Sifat-sifat :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cs typeface="Times New Roman" panose="02020603050405020304" pitchFamily="18" charset="0"/>
              </a:rPr>
              <a:t>Tidak komutatif </a:t>
            </a:r>
            <a:r>
              <a:rPr lang="en-US">
                <a:cs typeface="Times New Roman" panose="02020603050405020304" pitchFamily="18" charset="0"/>
                <a:sym typeface="Wingdings" panose="05000000000000000000" pitchFamily="2" charset="2"/>
              </a:rPr>
              <a:t> A x B     B x 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cs typeface="Times New Roman" panose="02020603050405020304" pitchFamily="18" charset="0"/>
                <a:sym typeface="Wingdings" panose="05000000000000000000" pitchFamily="2" charset="2"/>
              </a:rPr>
              <a:t>Jika A dan B saling tegak lurus  A x B = B x 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cs typeface="Times New Roman" panose="02020603050405020304" pitchFamily="18" charset="0"/>
                <a:sym typeface="Wingdings" panose="05000000000000000000" pitchFamily="2" charset="2"/>
              </a:rPr>
              <a:t>Jika A dan B searah atau berlawan arah  A x B = 0</a:t>
            </a:r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6600825" y="5006976"/>
            <a:ext cx="287338" cy="366713"/>
            <a:chOff x="2880" y="2931"/>
            <a:chExt cx="181" cy="231"/>
          </a:xfrm>
        </p:grpSpPr>
        <p:sp>
          <p:nvSpPr>
            <p:cNvPr id="5140" name="Text Box 68"/>
            <p:cNvSpPr txBox="1">
              <a:spLocks noChangeArrowheads="1"/>
            </p:cNvSpPr>
            <p:nvPr/>
          </p:nvSpPr>
          <p:spPr bwMode="auto">
            <a:xfrm>
              <a:off x="2880" y="2931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H="1">
              <a:off x="2971" y="2976"/>
              <a:ext cx="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2" y="1"/>
            <a:ext cx="9420045" cy="64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7" descr="animasi_koc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30" y="1219110"/>
            <a:ext cx="285591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8330" y="4664765"/>
            <a:ext cx="4146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Pristina" panose="03060402040406080204" pitchFamily="66" charset="0"/>
              </a:rPr>
              <a:t>Sekian</a:t>
            </a:r>
            <a:endParaRPr lang="en-US" sz="8800" dirty="0"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CARA MENYATAKAN VEKTOR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978025"/>
            <a:ext cx="7772400" cy="4089400"/>
          </a:xfrm>
          <a:noFill/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2800" dirty="0"/>
              <a:t>SECARA GEOMETRIK</a:t>
            </a:r>
          </a:p>
          <a:p>
            <a:pPr eaLnBrk="1" hangingPunct="1">
              <a:buFontTx/>
              <a:buNone/>
            </a:pPr>
            <a:r>
              <a:rPr lang="en-US" sz="2800" dirty="0"/>
              <a:t>   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segmen-segmen</a:t>
            </a:r>
            <a:r>
              <a:rPr lang="en-US" sz="2800" dirty="0"/>
              <a:t> </a:t>
            </a:r>
            <a:r>
              <a:rPr lang="en-US" sz="2800" dirty="0" err="1"/>
              <a:t>garis</a:t>
            </a:r>
            <a:r>
              <a:rPr lang="en-US" sz="2800" dirty="0"/>
              <a:t> </a:t>
            </a:r>
            <a:r>
              <a:rPr lang="en-US" sz="2800" dirty="0" err="1"/>
              <a:t>terarah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panah</a:t>
            </a:r>
            <a:r>
              <a:rPr lang="en-US" sz="2800" dirty="0"/>
              <a:t> di R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R</a:t>
            </a:r>
            <a:r>
              <a:rPr lang="en-US" sz="2800" baseline="-25000" dirty="0"/>
              <a:t>3</a:t>
            </a:r>
            <a:r>
              <a:rPr lang="en-US" sz="2800" dirty="0"/>
              <a:t>;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panah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vektor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 </a:t>
            </a:r>
            <a:r>
              <a:rPr lang="en-US" sz="2800" dirty="0" err="1"/>
              <a:t>panah</a:t>
            </a:r>
            <a:r>
              <a:rPr lang="en-US" sz="2800" dirty="0"/>
              <a:t> </a:t>
            </a:r>
            <a:r>
              <a:rPr lang="en-US" sz="2800" dirty="0" err="1"/>
              <a:t>menyatakan</a:t>
            </a:r>
            <a:r>
              <a:rPr lang="en-US" sz="2800" dirty="0"/>
              <a:t> </a:t>
            </a:r>
            <a:r>
              <a:rPr lang="en-US" sz="2800" dirty="0" err="1"/>
              <a:t>besarnya</a:t>
            </a:r>
            <a:r>
              <a:rPr lang="en-US" sz="2800" dirty="0"/>
              <a:t>.</a:t>
            </a:r>
          </a:p>
          <a:p>
            <a:pPr eaLnBrk="1" hangingPunct="1">
              <a:buFontTx/>
              <a:buNone/>
            </a:pPr>
            <a:r>
              <a:rPr lang="en-US" sz="2800" dirty="0"/>
              <a:t>    </a:t>
            </a:r>
            <a:r>
              <a:rPr lang="en-US" sz="2800" dirty="0" err="1"/>
              <a:t>Ekor</a:t>
            </a:r>
            <a:r>
              <a:rPr lang="en-US" sz="2800" dirty="0"/>
              <a:t> </a:t>
            </a:r>
            <a:r>
              <a:rPr lang="en-US" sz="2800" dirty="0" err="1"/>
              <a:t>panah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 </a:t>
            </a:r>
            <a:r>
              <a:rPr lang="en-US" sz="2800" b="1" dirty="0" err="1"/>
              <a:t>titik</a:t>
            </a:r>
            <a:r>
              <a:rPr lang="en-US" sz="2800" b="1" dirty="0"/>
              <a:t> </a:t>
            </a:r>
            <a:r>
              <a:rPr lang="en-US" sz="2800" b="1" dirty="0" err="1"/>
              <a:t>awal</a:t>
            </a:r>
            <a:r>
              <a:rPr lang="en-US" sz="2800" b="1" dirty="0"/>
              <a:t> (initial point)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vektor</a:t>
            </a:r>
            <a:r>
              <a:rPr lang="en-US" sz="2800" dirty="0"/>
              <a:t>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ujung</a:t>
            </a:r>
            <a:r>
              <a:rPr lang="en-US" sz="2800" dirty="0"/>
              <a:t> </a:t>
            </a:r>
            <a:r>
              <a:rPr lang="en-US" sz="2800" dirty="0" err="1"/>
              <a:t>panah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 </a:t>
            </a:r>
            <a:r>
              <a:rPr lang="en-US" sz="2800" b="1" dirty="0" err="1"/>
              <a:t>titik</a:t>
            </a:r>
            <a:r>
              <a:rPr lang="en-US" sz="2800" b="1" dirty="0"/>
              <a:t> terminal (terminal point).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961357" y="1643839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Gambar</a:t>
            </a:r>
            <a:r>
              <a:rPr lang="en-US" dirty="0">
                <a:cs typeface="Times New Roman" panose="02020603050405020304" pitchFamily="18" charset="0"/>
              </a:rPr>
              <a:t>	:</a:t>
            </a:r>
          </a:p>
        </p:txBody>
      </p:sp>
      <p:grpSp>
        <p:nvGrpSpPr>
          <p:cNvPr id="1028" name="Group 44"/>
          <p:cNvGrpSpPr>
            <a:grpSpLocks/>
          </p:cNvGrpSpPr>
          <p:nvPr/>
        </p:nvGrpSpPr>
        <p:grpSpPr bwMode="auto">
          <a:xfrm>
            <a:off x="4465995" y="1963771"/>
            <a:ext cx="5006741" cy="417513"/>
            <a:chOff x="1294" y="858"/>
            <a:chExt cx="1790" cy="263"/>
          </a:xfrm>
        </p:grpSpPr>
        <p:sp>
          <p:nvSpPr>
            <p:cNvPr id="1045" name="Line 6"/>
            <p:cNvSpPr>
              <a:spLocks noChangeShapeType="1"/>
            </p:cNvSpPr>
            <p:nvPr/>
          </p:nvSpPr>
          <p:spPr bwMode="auto">
            <a:xfrm>
              <a:off x="1384" y="858"/>
              <a:ext cx="15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Text Box 7"/>
            <p:cNvSpPr txBox="1">
              <a:spLocks noChangeArrowheads="1"/>
            </p:cNvSpPr>
            <p:nvPr/>
          </p:nvSpPr>
          <p:spPr bwMode="auto">
            <a:xfrm>
              <a:off x="1294" y="89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047" name="Text Box 8"/>
            <p:cNvSpPr txBox="1">
              <a:spLocks noChangeArrowheads="1"/>
            </p:cNvSpPr>
            <p:nvPr/>
          </p:nvSpPr>
          <p:spPr bwMode="auto">
            <a:xfrm>
              <a:off x="2767" y="909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4465995" y="2455085"/>
            <a:ext cx="576103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Titik</a:t>
            </a:r>
            <a:r>
              <a:rPr lang="en-US" b="1" dirty="0">
                <a:cs typeface="Times New Roman" panose="02020603050405020304" pitchFamily="18" charset="0"/>
              </a:rPr>
              <a:t> P 	:  </a:t>
            </a:r>
            <a:r>
              <a:rPr lang="en-US" b="1" dirty="0" err="1">
                <a:cs typeface="Times New Roman" panose="02020603050405020304" pitchFamily="18" charset="0"/>
              </a:rPr>
              <a:t>Titik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pangkal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vektor</a:t>
            </a:r>
            <a:endParaRPr lang="en-US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Titik</a:t>
            </a:r>
            <a:r>
              <a:rPr lang="en-US" b="1" dirty="0">
                <a:cs typeface="Times New Roman" panose="02020603050405020304" pitchFamily="18" charset="0"/>
              </a:rPr>
              <a:t> Q	:  Ujung </a:t>
            </a:r>
            <a:r>
              <a:rPr lang="en-US" b="1" dirty="0" err="1">
                <a:cs typeface="Times New Roman" panose="02020603050405020304" pitchFamily="18" charset="0"/>
              </a:rPr>
              <a:t>vektor</a:t>
            </a:r>
            <a:endParaRPr lang="en-US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Tanda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panah</a:t>
            </a:r>
            <a:r>
              <a:rPr lang="en-US" b="1" dirty="0">
                <a:cs typeface="Times New Roman" panose="02020603050405020304" pitchFamily="18" charset="0"/>
              </a:rPr>
              <a:t>	:  </a:t>
            </a:r>
            <a:r>
              <a:rPr lang="en-US" b="1" dirty="0" err="1">
                <a:cs typeface="Times New Roman" panose="02020603050405020304" pitchFamily="18" charset="0"/>
              </a:rPr>
              <a:t>Arah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vektor</a:t>
            </a:r>
            <a:endParaRPr lang="en-US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Panjang</a:t>
            </a:r>
            <a:r>
              <a:rPr lang="en-US" b="1" dirty="0">
                <a:cs typeface="Times New Roman" panose="02020603050405020304" pitchFamily="18" charset="0"/>
              </a:rPr>
              <a:t> PQ = |PQ| 	:  </a:t>
            </a:r>
            <a:r>
              <a:rPr lang="en-US" b="1" dirty="0" err="1">
                <a:cs typeface="Times New Roman" panose="02020603050405020304" pitchFamily="18" charset="0"/>
              </a:rPr>
              <a:t>Besarnya</a:t>
            </a:r>
            <a:r>
              <a:rPr lang="en-US" b="1" dirty="0">
                <a:cs typeface="Times New Roman" panose="02020603050405020304" pitchFamily="18" charset="0"/>
              </a:rPr>
              <a:t> (</a:t>
            </a:r>
            <a:r>
              <a:rPr lang="en-US" b="1" dirty="0" err="1">
                <a:cs typeface="Times New Roman" panose="02020603050405020304" pitchFamily="18" charset="0"/>
              </a:rPr>
              <a:t>panjang</a:t>
            </a:r>
            <a:r>
              <a:rPr lang="en-US" b="1" dirty="0">
                <a:cs typeface="Times New Roman" panose="02020603050405020304" pitchFamily="18" charset="0"/>
              </a:rPr>
              <a:t>) </a:t>
            </a:r>
            <a:r>
              <a:rPr lang="en-US" b="1" dirty="0" err="1">
                <a:cs typeface="Times New Roman" panose="02020603050405020304" pitchFamily="18" charset="0"/>
              </a:rPr>
              <a:t>vektor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524000" y="3295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cs typeface="Times New Roman" panose="02020603050405020304" pitchFamily="18" charset="0"/>
            </a:endParaRPr>
          </a:p>
        </p:txBody>
      </p:sp>
      <p:sp>
        <p:nvSpPr>
          <p:cNvPr id="1032" name="Text Box 27"/>
          <p:cNvSpPr txBox="1">
            <a:spLocks noChangeArrowheads="1"/>
          </p:cNvSpPr>
          <p:nvPr/>
        </p:nvSpPr>
        <p:spPr bwMode="auto">
          <a:xfrm>
            <a:off x="3432176" y="5733597"/>
            <a:ext cx="72739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b="1" dirty="0" err="1">
                <a:cs typeface="Times New Roman" panose="02020603050405020304" pitchFamily="18" charset="0"/>
              </a:rPr>
              <a:t>Catatan</a:t>
            </a:r>
            <a:r>
              <a:rPr lang="en-US" b="1" dirty="0">
                <a:cs typeface="Times New Roman" panose="02020603050405020304" pitchFamily="18" charset="0"/>
              </a:rPr>
              <a:t>	:</a:t>
            </a:r>
          </a:p>
          <a:p>
            <a:pPr>
              <a:spcBef>
                <a:spcPct val="10000"/>
              </a:spcBef>
            </a:pPr>
            <a:r>
              <a:rPr lang="en-US" dirty="0" err="1">
                <a:cs typeface="Times New Roman" panose="02020603050405020304" pitchFamily="18" charset="0"/>
              </a:rPr>
              <a:t>Untuk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selanjutnya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notasi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vektor</a:t>
            </a:r>
            <a:r>
              <a:rPr lang="en-US" dirty="0">
                <a:cs typeface="Times New Roman" panose="02020603050405020304" pitchFamily="18" charset="0"/>
              </a:rPr>
              <a:t> yang </a:t>
            </a:r>
            <a:r>
              <a:rPr lang="en-US" dirty="0" err="1">
                <a:cs typeface="Times New Roman" panose="02020603050405020304" pitchFamily="18" charset="0"/>
              </a:rPr>
              <a:t>digunakan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huruf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tebal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37" name="Rectangle 30"/>
          <p:cNvSpPr>
            <a:spLocks noChangeArrowheads="1"/>
          </p:cNvSpPr>
          <p:nvPr/>
        </p:nvSpPr>
        <p:spPr bwMode="auto">
          <a:xfrm>
            <a:off x="2613750" y="4012747"/>
            <a:ext cx="4248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id-ID">
              <a:cs typeface="Times New Roman" panose="02020603050405020304" pitchFamily="18" charset="0"/>
            </a:endParaRPr>
          </a:p>
        </p:txBody>
      </p:sp>
      <p:sp>
        <p:nvSpPr>
          <p:cNvPr id="1038" name="Text Box 31"/>
          <p:cNvSpPr txBox="1">
            <a:spLocks noChangeArrowheads="1"/>
          </p:cNvSpPr>
          <p:nvPr/>
        </p:nvSpPr>
        <p:spPr bwMode="auto">
          <a:xfrm>
            <a:off x="984250" y="3767384"/>
            <a:ext cx="2016125" cy="313932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Notasi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Vektor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39" name="Text Box 32"/>
          <p:cNvSpPr txBox="1">
            <a:spLocks noChangeArrowheads="1"/>
          </p:cNvSpPr>
          <p:nvPr/>
        </p:nvSpPr>
        <p:spPr bwMode="auto">
          <a:xfrm>
            <a:off x="2644775" y="4119563"/>
            <a:ext cx="3887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A  	</a:t>
            </a:r>
            <a:r>
              <a:rPr lang="en-US">
                <a:cs typeface="Times New Roman" panose="02020603050405020304" pitchFamily="18" charset="0"/>
              </a:rPr>
              <a:t>Huruf tebal</a:t>
            </a:r>
          </a:p>
        </p:txBody>
      </p:sp>
      <p:sp>
        <p:nvSpPr>
          <p:cNvPr id="1040" name="Line 33"/>
          <p:cNvSpPr>
            <a:spLocks noChangeShapeType="1"/>
          </p:cNvSpPr>
          <p:nvPr/>
        </p:nvSpPr>
        <p:spPr bwMode="auto">
          <a:xfrm>
            <a:off x="3057525" y="427196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Text Box 34"/>
          <p:cNvSpPr txBox="1">
            <a:spLocks noChangeArrowheads="1"/>
          </p:cNvSpPr>
          <p:nvPr/>
        </p:nvSpPr>
        <p:spPr bwMode="auto">
          <a:xfrm>
            <a:off x="2644775" y="4513263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cs typeface="Times New Roman" panose="02020603050405020304" pitchFamily="18" charset="0"/>
              </a:rPr>
              <a:t>	</a:t>
            </a:r>
            <a:r>
              <a:rPr lang="en-US" dirty="0" err="1">
                <a:cs typeface="Times New Roman" panose="02020603050405020304" pitchFamily="18" charset="0"/>
              </a:rPr>
              <a:t>Pakai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tanda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panah</a:t>
            </a:r>
            <a:r>
              <a:rPr lang="en-US" dirty="0">
                <a:cs typeface="Times New Roman" panose="02020603050405020304" pitchFamily="18" charset="0"/>
              </a:rPr>
              <a:t> di </a:t>
            </a:r>
            <a:r>
              <a:rPr lang="en-US" dirty="0" err="1">
                <a:cs typeface="Times New Roman" panose="02020603050405020304" pitchFamily="18" charset="0"/>
              </a:rPr>
              <a:t>atas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35"/>
          <p:cNvGraphicFramePr>
            <a:graphicFrameLocks noChangeAspect="1"/>
          </p:cNvGraphicFramePr>
          <p:nvPr/>
        </p:nvGraphicFramePr>
        <p:xfrm>
          <a:off x="2644776" y="4459289"/>
          <a:ext cx="288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6" y="4459289"/>
                        <a:ext cx="2889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Line 36"/>
          <p:cNvSpPr>
            <a:spLocks noChangeShapeType="1"/>
          </p:cNvSpPr>
          <p:nvPr/>
        </p:nvSpPr>
        <p:spPr bwMode="auto">
          <a:xfrm>
            <a:off x="3057525" y="472916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Text Box 37"/>
          <p:cNvSpPr txBox="1">
            <a:spLocks noChangeArrowheads="1"/>
          </p:cNvSpPr>
          <p:nvPr/>
        </p:nvSpPr>
        <p:spPr bwMode="auto">
          <a:xfrm>
            <a:off x="2657475" y="48815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cs typeface="Times New Roman" panose="02020603050405020304" pitchFamily="18" charset="0"/>
              </a:rPr>
              <a:t>A</a:t>
            </a:r>
            <a:r>
              <a:rPr lang="en-US" b="1">
                <a:cs typeface="Times New Roman" panose="02020603050405020304" pitchFamily="18" charset="0"/>
              </a:rPr>
              <a:t>  	</a:t>
            </a:r>
            <a:r>
              <a:rPr lang="en-US">
                <a:cs typeface="Times New Roman" panose="02020603050405020304" pitchFamily="18" charset="0"/>
              </a:rPr>
              <a:t>Huruf miring</a:t>
            </a:r>
          </a:p>
        </p:txBody>
      </p:sp>
      <p:sp>
        <p:nvSpPr>
          <p:cNvPr id="1044" name="Line 38"/>
          <p:cNvSpPr>
            <a:spLocks noChangeShapeType="1"/>
          </p:cNvSpPr>
          <p:nvPr/>
        </p:nvSpPr>
        <p:spPr bwMode="auto">
          <a:xfrm>
            <a:off x="3057525" y="511016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AutoShape 45"/>
          <p:cNvSpPr>
            <a:spLocks noChangeArrowheads="1"/>
          </p:cNvSpPr>
          <p:nvPr/>
        </p:nvSpPr>
        <p:spPr bwMode="auto">
          <a:xfrm>
            <a:off x="7036778" y="4085772"/>
            <a:ext cx="4032250" cy="1511300"/>
          </a:xfrm>
          <a:prstGeom prst="cloudCallout">
            <a:avLst>
              <a:gd name="adj1" fmla="val -52403"/>
              <a:gd name="adj2" fmla="val -14602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Besar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vektor</a:t>
            </a:r>
            <a:r>
              <a:rPr lang="en-US" dirty="0">
                <a:cs typeface="Times New Roman" panose="02020603050405020304" pitchFamily="18" charset="0"/>
              </a:rPr>
              <a:t> A = A = |A| (</a:t>
            </a:r>
            <a:r>
              <a:rPr lang="en-US" dirty="0" err="1">
                <a:cs typeface="Times New Roman" panose="02020603050405020304" pitchFamily="18" charset="0"/>
              </a:rPr>
              <a:t>pakai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tanda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mutlak</a:t>
            </a:r>
            <a:r>
              <a:rPr lang="en-US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9783" y="426283"/>
            <a:ext cx="548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cs typeface="Times New Roman" panose="02020603050405020304" pitchFamily="18" charset="0"/>
              </a:rPr>
              <a:t>PENGGAMBARAN </a:t>
            </a:r>
            <a:r>
              <a:rPr lang="en-US" b="1" dirty="0">
                <a:cs typeface="Times New Roman" panose="02020603050405020304" pitchFamily="18" charset="0"/>
              </a:rPr>
              <a:t>DAN PENULISAN (NOTASI) VEKTOR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LATAR MUHAMMAD ARIEF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3617119" y="1185167"/>
            <a:ext cx="6349587" cy="3811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478562" y="1241432"/>
            <a:ext cx="6114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10 m</a:t>
            </a:r>
          </a:p>
        </p:txBody>
      </p:sp>
      <p:pic>
        <p:nvPicPr>
          <p:cNvPr id="25" name="Picture 24" descr="Cartoon_car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756438"/>
            <a:ext cx="1219200" cy="4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6706" y="12358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9824" y="1190264"/>
            <a:ext cx="84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77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7 L -0.58333 -1.1560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743200" y="663575"/>
            <a:ext cx="6046787" cy="404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dirty="0">
                <a:solidFill>
                  <a:prstClr val="white"/>
                </a:solidFill>
                <a:latin typeface="Bodoni MT Black" pitchFamily="18" charset="0"/>
              </a:rPr>
              <a:t>PENGGAMBARAN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524001" y="5829301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6A3037FF-FA8B-4536-B303-E99B569F1ADF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86000" y="14478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Vektor digambarkan dengan suatu anak panah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Panjang anak panah menunjukkan besar vektor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Arah anak panah menunjukkan arah vektor</a:t>
            </a: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31250" r="19376" b="54167"/>
          <a:stretch>
            <a:fillRect/>
          </a:stretch>
        </p:blipFill>
        <p:spPr bwMode="auto">
          <a:xfrm>
            <a:off x="2590800" y="27432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9791" r="19376" b="13542"/>
          <a:stretch>
            <a:fillRect/>
          </a:stretch>
        </p:blipFill>
        <p:spPr bwMode="auto">
          <a:xfrm>
            <a:off x="2590800" y="3733800"/>
            <a:ext cx="7696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7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573214" y="738188"/>
            <a:ext cx="60467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>
                <a:solidFill>
                  <a:prstClr val="white"/>
                </a:solidFill>
                <a:latin typeface="Bodoni MT Black" pitchFamily="18" charset="0"/>
              </a:rPr>
              <a:t>NOTASI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524001" y="5688014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1816100" y="-501649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E657DDC-C59A-4FAF-BA81-F2982709F92B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86000" y="1447801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Vektor sebagai bilangan pasangan dapat dituliskan sebagai :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	u = (a,b)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	a = komponen mendatar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	b = komponen vertikal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Vektor sebagai kombinasi vektor satuan i dan j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	u = a</a:t>
            </a:r>
            <a:r>
              <a:rPr lang="id-ID" sz="2400" b="1">
                <a:solidFill>
                  <a:prstClr val="black"/>
                </a:solidFill>
                <a:latin typeface="Palatino Linotype" panose="02040502050505030304" pitchFamily="18" charset="0"/>
              </a:rPr>
              <a:t>i</a:t>
            </a:r>
            <a:r>
              <a:rPr lang="id-ID" sz="2400">
                <a:solidFill>
                  <a:prstClr val="black"/>
                </a:solidFill>
                <a:latin typeface="Palatino Linotype" panose="02040502050505030304" pitchFamily="18" charset="0"/>
              </a:rPr>
              <a:t>+b</a:t>
            </a:r>
            <a:r>
              <a:rPr lang="id-ID" sz="2400" b="1">
                <a:solidFill>
                  <a:prstClr val="black"/>
                </a:solidFill>
                <a:latin typeface="Palatino Linotype" panose="02040502050505030304" pitchFamily="18" charset="0"/>
              </a:rPr>
              <a:t>j</a:t>
            </a: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id-ID" sz="2400" b="1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6808789" y="2259014"/>
          <a:ext cx="1076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4" imgW="507960" imgH="457200" progId="Equation.3">
                  <p:embed/>
                </p:oleObj>
              </mc:Choice>
              <mc:Fallback>
                <p:oleObj name="Equation" r:id="rId4" imgW="50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9" y="2259014"/>
                        <a:ext cx="10763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573214" y="-176212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83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3608388" y="1171436"/>
            <a:ext cx="5181599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prstClr val="white"/>
                </a:solidFill>
                <a:latin typeface="Bodoni MT Black" pitchFamily="18" charset="0"/>
              </a:rPr>
              <a:t>PANJANG VEKTOR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816100" y="5762626"/>
            <a:ext cx="896620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1816100" y="-44450"/>
            <a:ext cx="0" cy="6858000"/>
          </a:xfrm>
          <a:prstGeom prst="line">
            <a:avLst/>
          </a:prstGeom>
          <a:noFill/>
          <a:ln w="1143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062163" y="-44450"/>
            <a:ext cx="0" cy="68580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1EA90921-DB81-4E57-B6B7-B37C8AFAB1FA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 rot="10800000">
            <a:off x="585788" y="-609600"/>
            <a:ext cx="938213" cy="1752600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092824" y="2763278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360363" indent="-360363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lvl="1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Rumus untuk mencari panjang vektor adalah </a:t>
            </a:r>
          </a:p>
        </p:txBody>
      </p:sp>
      <p:pic>
        <p:nvPicPr>
          <p:cNvPr id="1618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64583" r="69376" b="29167"/>
          <a:stretch>
            <a:fillRect/>
          </a:stretch>
        </p:blipFill>
        <p:spPr bwMode="auto">
          <a:xfrm>
            <a:off x="4693023" y="3688977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9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4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6121 L 1.05122 0.06121 " pathEditMode="fixed" rAng="0" ptsTypes="AA">
                                      <p:cBhvr>
                                        <p:cTn id="36" dur="3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42" grpId="0" animBg="1"/>
      <p:bldP spid="116744" grpId="0" animBg="1"/>
      <p:bldP spid="116744" grpId="1" animBg="1"/>
      <p:bldP spid="116745" grpId="0" animBg="1"/>
      <p:bldP spid="11674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800122" y="609647"/>
            <a:ext cx="6046787" cy="40481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KOMPONEN VEKTOR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 flipH="1">
            <a:off x="2286000" y="6210300"/>
            <a:ext cx="1322388" cy="471488"/>
          </a:xfrm>
          <a:prstGeom prst="parallelogram">
            <a:avLst>
              <a:gd name="adj" fmla="val 908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flipH="1">
            <a:off x="2298701" y="5997576"/>
            <a:ext cx="1312863" cy="479425"/>
          </a:xfrm>
          <a:prstGeom prst="parallelogram">
            <a:avLst>
              <a:gd name="adj" fmla="val 88719"/>
            </a:avLst>
          </a:prstGeom>
          <a:solidFill>
            <a:schemeClr val="accent1">
              <a:lumMod val="75000"/>
              <a:alpha val="85001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4000">
              <a:solidFill>
                <a:prstClr val="black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2743200" y="6019800"/>
            <a:ext cx="463550" cy="3492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31765"/>
                  <a:invGamma/>
                </a:srgbClr>
              </a:gs>
            </a:gsLst>
            <a:lin ang="2700000" scaled="1"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E32E268-DDC9-42EF-90EE-87AB48FBEE84}" type="slidenum">
              <a:rPr lang="id-ID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d-ID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/>
            </a:endParaRPr>
          </a:p>
        </p:txBody>
      </p:sp>
      <p:pic>
        <p:nvPicPr>
          <p:cNvPr id="163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8"/>
          <a:stretch>
            <a:fillRect/>
          </a:stretch>
        </p:blipFill>
        <p:spPr bwMode="auto">
          <a:xfrm>
            <a:off x="1350711" y="1369560"/>
            <a:ext cx="3712075" cy="227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4"/>
          <a:stretch>
            <a:fillRect/>
          </a:stretch>
        </p:blipFill>
        <p:spPr bwMode="auto">
          <a:xfrm>
            <a:off x="6515100" y="1934817"/>
            <a:ext cx="3966491" cy="13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LATAR MUHAMMAD ARIEF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FBAF-7604-4FAE-BC5A-485B15BE2DA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3761019"/>
            <a:ext cx="7845286" cy="57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2" y="4496562"/>
            <a:ext cx="2586038" cy="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98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6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 animBg="1"/>
      <p:bldP spid="116742" grpId="0" animBg="1"/>
      <p:bldP spid="116745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786</TotalTime>
  <Words>1083</Words>
  <Application>Microsoft Office PowerPoint</Application>
  <PresentationFormat>Widescreen</PresentationFormat>
  <Paragraphs>355</Paragraphs>
  <Slides>33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8" baseType="lpstr">
      <vt:lpstr>Gulim</vt:lpstr>
      <vt:lpstr>Arial</vt:lpstr>
      <vt:lpstr>Arial Black</vt:lpstr>
      <vt:lpstr>Arial Narrow</vt:lpstr>
      <vt:lpstr>Bodoni MT Black</vt:lpstr>
      <vt:lpstr>Britannic Bold</vt:lpstr>
      <vt:lpstr>Calibri</vt:lpstr>
      <vt:lpstr>Comic Sans MS</vt:lpstr>
      <vt:lpstr>Franklin Gothic Book</vt:lpstr>
      <vt:lpstr>Garamond</vt:lpstr>
      <vt:lpstr>Palatino Linotype</vt:lpstr>
      <vt:lpstr>Plantagenet Cherokee</vt:lpstr>
      <vt:lpstr>Pristina</vt:lpstr>
      <vt:lpstr>Rockwell Extra Bold</vt:lpstr>
      <vt:lpstr>Staccato222 BT</vt:lpstr>
      <vt:lpstr>Symbol</vt:lpstr>
      <vt:lpstr>Times New Roman</vt:lpstr>
      <vt:lpstr>Wingdings</vt:lpstr>
      <vt:lpstr>Crop</vt:lpstr>
      <vt:lpstr>Office Theme</vt:lpstr>
      <vt:lpstr>1_Office Theme</vt:lpstr>
      <vt:lpstr>2_Office Theme</vt:lpstr>
      <vt:lpstr>Edge</vt:lpstr>
      <vt:lpstr>Equation</vt:lpstr>
      <vt:lpstr>Bitmap Image</vt:lpstr>
      <vt:lpstr>vektor</vt:lpstr>
      <vt:lpstr>PowerPoint Presentation</vt:lpstr>
      <vt:lpstr>PowerPoint Presentation</vt:lpstr>
      <vt:lpstr>CARA MENYATAKAN VEKTOR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Vektor Product (Cross Product)</vt:lpstr>
      <vt:lpstr>Aturan tangan kanan   v = a x b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</dc:title>
  <dc:creator>arif</dc:creator>
  <cp:lastModifiedBy>arif</cp:lastModifiedBy>
  <cp:revision>71</cp:revision>
  <dcterms:created xsi:type="dcterms:W3CDTF">2016-03-06T14:43:21Z</dcterms:created>
  <dcterms:modified xsi:type="dcterms:W3CDTF">2016-03-23T16:19:27Z</dcterms:modified>
</cp:coreProperties>
</file>