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0" r:id="rId2"/>
  </p:sldMasterIdLst>
  <p:notesMasterIdLst>
    <p:notesMasterId r:id="rId56"/>
  </p:notesMasterIdLst>
  <p:sldIdLst>
    <p:sldId id="256" r:id="rId3"/>
    <p:sldId id="257" r:id="rId4"/>
    <p:sldId id="261" r:id="rId5"/>
    <p:sldId id="260" r:id="rId6"/>
    <p:sldId id="263" r:id="rId7"/>
    <p:sldId id="266" r:id="rId8"/>
    <p:sldId id="267" r:id="rId9"/>
    <p:sldId id="274" r:id="rId10"/>
    <p:sldId id="275" r:id="rId11"/>
    <p:sldId id="270" r:id="rId12"/>
    <p:sldId id="298" r:id="rId13"/>
    <p:sldId id="277" r:id="rId14"/>
    <p:sldId id="300" r:id="rId15"/>
    <p:sldId id="301" r:id="rId16"/>
    <p:sldId id="271" r:id="rId17"/>
    <p:sldId id="279" r:id="rId18"/>
    <p:sldId id="280" r:id="rId19"/>
    <p:sldId id="297" r:id="rId20"/>
    <p:sldId id="335" r:id="rId21"/>
    <p:sldId id="336" r:id="rId22"/>
    <p:sldId id="337" r:id="rId23"/>
    <p:sldId id="338" r:id="rId24"/>
    <p:sldId id="339" r:id="rId25"/>
    <p:sldId id="340" r:id="rId26"/>
    <p:sldId id="322" r:id="rId27"/>
    <p:sldId id="323" r:id="rId28"/>
    <p:sldId id="324" r:id="rId29"/>
    <p:sldId id="325" r:id="rId30"/>
    <p:sldId id="326" r:id="rId31"/>
    <p:sldId id="327" r:id="rId32"/>
    <p:sldId id="328" r:id="rId33"/>
    <p:sldId id="333" r:id="rId34"/>
    <p:sldId id="329" r:id="rId35"/>
    <p:sldId id="330" r:id="rId36"/>
    <p:sldId id="316" r:id="rId37"/>
    <p:sldId id="317" r:id="rId38"/>
    <p:sldId id="318" r:id="rId39"/>
    <p:sldId id="319" r:id="rId40"/>
    <p:sldId id="320" r:id="rId41"/>
    <p:sldId id="342" r:id="rId42"/>
    <p:sldId id="281" r:id="rId43"/>
    <p:sldId id="282" r:id="rId44"/>
    <p:sldId id="284" r:id="rId45"/>
    <p:sldId id="285" r:id="rId46"/>
    <p:sldId id="286" r:id="rId47"/>
    <p:sldId id="287" r:id="rId48"/>
    <p:sldId id="289" r:id="rId49"/>
    <p:sldId id="291" r:id="rId50"/>
    <p:sldId id="292" r:id="rId51"/>
    <p:sldId id="293" r:id="rId52"/>
    <p:sldId id="294" r:id="rId53"/>
    <p:sldId id="295" r:id="rId54"/>
    <p:sldId id="343" r:id="rId5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p:scale>
          <a:sx n="50" d="100"/>
          <a:sy n="50" d="100"/>
        </p:scale>
        <p:origin x="1158"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 Id="rId4" Type="http://schemas.openxmlformats.org/officeDocument/2006/relationships/image" Target="../media/image2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0C671D-DFDE-4EC1-B859-07EBF236E75C}" type="datetimeFigureOut">
              <a:rPr lang="en-US" smtClean="0"/>
              <a:t>3/28/2016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396BE6-392F-47CC-8A0F-ED5C94F24234}" type="slidenum">
              <a:rPr lang="en-US" smtClean="0"/>
              <a:t>‹#›</a:t>
            </a:fld>
            <a:endParaRPr lang="en-US"/>
          </a:p>
        </p:txBody>
      </p:sp>
    </p:spTree>
    <p:extLst>
      <p:ext uri="{BB962C8B-B14F-4D97-AF65-F5344CB8AC3E}">
        <p14:creationId xmlns:p14="http://schemas.microsoft.com/office/powerpoint/2010/main" val="149810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396BE6-392F-47CC-8A0F-ED5C94F24234}" type="slidenum">
              <a:rPr lang="en-US" smtClean="0"/>
              <a:t>1</a:t>
            </a:fld>
            <a:endParaRPr lang="en-US"/>
          </a:p>
        </p:txBody>
      </p:sp>
    </p:spTree>
    <p:extLst>
      <p:ext uri="{BB962C8B-B14F-4D97-AF65-F5344CB8AC3E}">
        <p14:creationId xmlns:p14="http://schemas.microsoft.com/office/powerpoint/2010/main" val="3831568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id-ID"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2A6AD7A-7584-4412-B74F-D277CA9601F2}" type="slidenum">
              <a:rPr lang="id-ID"/>
              <a:pPr/>
              <a:t>30</a:t>
            </a:fld>
            <a:endParaRPr lang="id-ID"/>
          </a:p>
        </p:txBody>
      </p:sp>
    </p:spTree>
    <p:extLst>
      <p:ext uri="{BB962C8B-B14F-4D97-AF65-F5344CB8AC3E}">
        <p14:creationId xmlns:p14="http://schemas.microsoft.com/office/powerpoint/2010/main" val="1656382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77F38A14-50C4-4543-96EC-C94F7A056F06}" type="datetime1">
              <a:rPr lang="en-US" smtClean="0"/>
              <a:t>3/28/2016</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r>
              <a:rPr lang="en-US" smtClean="0"/>
              <a:t>LATAR MUHAMMAD ARIEF</a:t>
            </a:r>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5A2811-9793-4140-B1A2-C654286DB342}" type="datetime1">
              <a:rPr lang="en-US" smtClean="0"/>
              <a:t>3/28/2016</a:t>
            </a:fld>
            <a:endParaRPr lang="en-US" dirty="0"/>
          </a:p>
        </p:txBody>
      </p:sp>
      <p:sp>
        <p:nvSpPr>
          <p:cNvPr id="5" name="Footer Placeholder 4"/>
          <p:cNvSpPr>
            <a:spLocks noGrp="1"/>
          </p:cNvSpPr>
          <p:nvPr>
            <p:ph type="ftr" sz="quarter" idx="11"/>
          </p:nvPr>
        </p:nvSpPr>
        <p:spPr/>
        <p:txBody>
          <a:bodyPr/>
          <a:lstStyle/>
          <a:p>
            <a:r>
              <a:rPr lang="en-US" smtClean="0"/>
              <a:t>LATAR MUHAMMAD ARIEF</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C3A7A2-FC72-45B0-AF8C-3851447ACF90}" type="datetime1">
              <a:rPr lang="en-US" smtClean="0"/>
              <a:t>3/28/2016</a:t>
            </a:fld>
            <a:endParaRPr lang="en-US" dirty="0"/>
          </a:p>
        </p:txBody>
      </p:sp>
      <p:sp>
        <p:nvSpPr>
          <p:cNvPr id="5" name="Footer Placeholder 4"/>
          <p:cNvSpPr>
            <a:spLocks noGrp="1"/>
          </p:cNvSpPr>
          <p:nvPr>
            <p:ph type="ftr" sz="quarter" idx="11"/>
          </p:nvPr>
        </p:nvSpPr>
        <p:spPr/>
        <p:txBody>
          <a:bodyPr/>
          <a:lstStyle/>
          <a:p>
            <a:r>
              <a:rPr lang="en-US" smtClean="0"/>
              <a:t>LATAR MUHAMMAD ARIEF</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xfrm>
            <a:off x="1217084" y="6251575"/>
            <a:ext cx="2540000" cy="457200"/>
          </a:xfrm>
        </p:spPr>
        <p:txBody>
          <a:bodyPr/>
          <a:lstStyle>
            <a:lvl1pPr>
              <a:defRPr/>
            </a:lvl1pPr>
          </a:lstStyle>
          <a:p>
            <a:pPr>
              <a:defRPr/>
            </a:pPr>
            <a:fld id="{0F22C1C2-F61B-4F4A-8D6D-D3C92EF28896}" type="datetime1">
              <a:rPr lang="en-US" smtClean="0"/>
              <a:t>3/28/2016</a:t>
            </a:fld>
            <a:endParaRPr lang="en-US"/>
          </a:p>
        </p:txBody>
      </p:sp>
      <p:sp>
        <p:nvSpPr>
          <p:cNvPr id="3" name="Rectangle 14"/>
          <p:cNvSpPr>
            <a:spLocks noGrp="1" noChangeArrowheads="1"/>
          </p:cNvSpPr>
          <p:nvPr>
            <p:ph type="ftr" sz="quarter" idx="11"/>
          </p:nvPr>
        </p:nvSpPr>
        <p:spPr>
          <a:xfrm>
            <a:off x="4472517" y="6248400"/>
            <a:ext cx="3860800" cy="457200"/>
          </a:xfrm>
        </p:spPr>
        <p:txBody>
          <a:bodyPr/>
          <a:lstStyle>
            <a:lvl1pPr>
              <a:defRPr/>
            </a:lvl1pPr>
          </a:lstStyle>
          <a:p>
            <a:pPr>
              <a:defRPr/>
            </a:pPr>
            <a:r>
              <a:rPr lang="en-US" smtClean="0"/>
              <a:t>LATAR MUHAMMAD ARIEF</a:t>
            </a:r>
            <a:endParaRPr lang="en-US"/>
          </a:p>
        </p:txBody>
      </p:sp>
      <p:sp>
        <p:nvSpPr>
          <p:cNvPr id="4" name="Rectangle 15"/>
          <p:cNvSpPr>
            <a:spLocks noGrp="1" noChangeArrowheads="1"/>
          </p:cNvSpPr>
          <p:nvPr>
            <p:ph type="sldNum" sz="quarter" idx="12"/>
          </p:nvPr>
        </p:nvSpPr>
        <p:spPr/>
        <p:txBody>
          <a:bodyPr/>
          <a:lstStyle>
            <a:lvl1pPr>
              <a:defRPr/>
            </a:lvl1pPr>
          </a:lstStyle>
          <a:p>
            <a:fld id="{F7316582-9D74-4CB6-950E-D86E59F9F516}" type="slidenum">
              <a:rPr lang="en-US"/>
              <a:pPr/>
              <a:t>‹#›</a:t>
            </a:fld>
            <a:endParaRPr lang="en-US"/>
          </a:p>
        </p:txBody>
      </p:sp>
    </p:spTree>
    <p:extLst>
      <p:ext uri="{BB962C8B-B14F-4D97-AF65-F5344CB8AC3E}">
        <p14:creationId xmlns:p14="http://schemas.microsoft.com/office/powerpoint/2010/main" val="12753944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E1949AFB-AB26-49A2-BFDD-999736CE76C0}" type="datetime1">
              <a:rPr lang="en-US" smtClean="0">
                <a:solidFill>
                  <a:srgbClr val="000000"/>
                </a:solidFill>
              </a:rPr>
              <a:t>3/28/2016</a:t>
            </a:fld>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smtClean="0">
                <a:solidFill>
                  <a:srgbClr val="000000"/>
                </a:solidFill>
              </a:rPr>
              <a:t>LATAR MUHAMMAD ARIEF</a:t>
            </a: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1790E7-3964-4028-B080-AEBFC67E545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92758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71E4E11-E268-4C48-8769-ABE3E3C25F4B}" type="datetime1">
              <a:rPr lang="en-US" smtClean="0">
                <a:solidFill>
                  <a:srgbClr val="000000"/>
                </a:solidFill>
              </a:rPr>
              <a:t>3/28/2016</a:t>
            </a:fld>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smtClean="0">
                <a:solidFill>
                  <a:srgbClr val="000000"/>
                </a:solidFill>
              </a:rPr>
              <a:t>LATAR MUHAMMAD ARIEF</a:t>
            </a: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F6873A8-2648-4750-805E-A1A2882B63D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1953380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DE10DBD1-2456-4CE0-B91D-D905BB172B00}" type="datetime1">
              <a:rPr lang="en-US" smtClean="0">
                <a:solidFill>
                  <a:srgbClr val="000000"/>
                </a:solidFill>
              </a:rPr>
              <a:t>3/28/2016</a:t>
            </a:fld>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smtClean="0">
                <a:solidFill>
                  <a:srgbClr val="000000"/>
                </a:solidFill>
              </a:rPr>
              <a:t>LATAR MUHAMMAD ARIEF</a:t>
            </a: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F8FA9A6-A9FF-4BE8-9514-8245A8ACA2D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9140804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F5871DAA-120A-4641-A6BA-3934F8838803}" type="datetime1">
              <a:rPr lang="en-US" smtClean="0">
                <a:solidFill>
                  <a:srgbClr val="000000"/>
                </a:solidFill>
              </a:rPr>
              <a:t>3/28/2016</a:t>
            </a:fld>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en-US" smtClean="0">
                <a:solidFill>
                  <a:srgbClr val="000000"/>
                </a:solidFill>
              </a:rPr>
              <a:t>LATAR MUHAMMAD ARIEF</a:t>
            </a: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C742E7A-7967-4DF7-BD4C-EC4619019FD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1415052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04924BFC-65BB-411F-B9FA-416AB4BB40F5}" type="datetime1">
              <a:rPr lang="en-US" smtClean="0">
                <a:solidFill>
                  <a:srgbClr val="000000"/>
                </a:solidFill>
              </a:rPr>
              <a:t>3/28/2016</a:t>
            </a:fld>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r>
              <a:rPr lang="en-US" smtClean="0">
                <a:solidFill>
                  <a:srgbClr val="000000"/>
                </a:solidFill>
              </a:rPr>
              <a:t>LATAR MUHAMMAD ARIEF</a:t>
            </a:r>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62AC0021-955C-42D3-8B59-76A4F653FAD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99875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E1604578-3879-4679-A95C-21460F6BF1FF}" type="datetime1">
              <a:rPr lang="en-US" smtClean="0">
                <a:solidFill>
                  <a:srgbClr val="000000"/>
                </a:solidFill>
              </a:rPr>
              <a:t>3/28/2016</a:t>
            </a:fld>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r>
              <a:rPr lang="en-US" smtClean="0">
                <a:solidFill>
                  <a:srgbClr val="000000"/>
                </a:solidFill>
              </a:rPr>
              <a:t>LATAR MUHAMMAD ARIEF</a:t>
            </a:r>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AEBE7BE7-A0A4-4D87-A976-42FA6BE7F9D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427105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FC19083B-77BE-49F4-9025-354CAF3D8D32}" type="datetime1">
              <a:rPr lang="en-US" smtClean="0">
                <a:solidFill>
                  <a:srgbClr val="000000"/>
                </a:solidFill>
              </a:rPr>
              <a:t>3/28/2016</a:t>
            </a:fld>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r>
              <a:rPr lang="en-US" smtClean="0">
                <a:solidFill>
                  <a:srgbClr val="000000"/>
                </a:solidFill>
              </a:rPr>
              <a:t>LATAR MUHAMMAD ARIEF</a:t>
            </a:r>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5A55F451-A70D-45B9-87CB-98848938D7A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828861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CDF697-A5A4-44EF-B1A0-CB9B6A7A1387}" type="datetime1">
              <a:rPr lang="en-US" smtClean="0"/>
              <a:t>3/28/2016</a:t>
            </a:fld>
            <a:endParaRPr lang="en-US" dirty="0"/>
          </a:p>
        </p:txBody>
      </p:sp>
      <p:sp>
        <p:nvSpPr>
          <p:cNvPr id="5" name="Footer Placeholder 4"/>
          <p:cNvSpPr>
            <a:spLocks noGrp="1"/>
          </p:cNvSpPr>
          <p:nvPr>
            <p:ph type="ftr" sz="quarter" idx="11"/>
          </p:nvPr>
        </p:nvSpPr>
        <p:spPr/>
        <p:txBody>
          <a:bodyPr/>
          <a:lstStyle/>
          <a:p>
            <a:r>
              <a:rPr lang="en-US" smtClean="0"/>
              <a:t>LATAR MUHAMMAD ARIEF</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4E5F7F5-6B8C-40D1-BC0C-D060B1642722}" type="datetime1">
              <a:rPr lang="en-US" smtClean="0">
                <a:solidFill>
                  <a:srgbClr val="000000"/>
                </a:solidFill>
              </a:rPr>
              <a:t>3/28/2016</a:t>
            </a:fld>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en-US" smtClean="0">
                <a:solidFill>
                  <a:srgbClr val="000000"/>
                </a:solidFill>
              </a:rPr>
              <a:t>LATAR MUHAMMAD ARIEF</a:t>
            </a: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716FCC22-4A2E-48AE-8BC2-E7289498C33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360664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6D3329F-5650-4273-87FB-45C90F484292}" type="datetime1">
              <a:rPr lang="en-US" smtClean="0">
                <a:solidFill>
                  <a:srgbClr val="000000"/>
                </a:solidFill>
              </a:rPr>
              <a:t>3/28/2016</a:t>
            </a:fld>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en-US" smtClean="0">
                <a:solidFill>
                  <a:srgbClr val="000000"/>
                </a:solidFill>
              </a:rPr>
              <a:t>LATAR MUHAMMAD ARIEF</a:t>
            </a: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0CF7044-D181-413F-8C1E-BB97038F941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822141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7D3AE49-1FF3-443B-B017-E7C330A7AB57}" type="datetime1">
              <a:rPr lang="en-US" smtClean="0">
                <a:solidFill>
                  <a:srgbClr val="000000"/>
                </a:solidFill>
              </a:rPr>
              <a:t>3/28/2016</a:t>
            </a:fld>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smtClean="0">
                <a:solidFill>
                  <a:srgbClr val="000000"/>
                </a:solidFill>
              </a:rPr>
              <a:t>LATAR MUHAMMAD ARIEF</a:t>
            </a: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8FB6F68-C161-491F-A5F4-BF1F5307B1C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4303671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EE02283-4E7F-4014-8BFD-B5040B35E1D3}" type="datetime1">
              <a:rPr lang="en-US" smtClean="0">
                <a:solidFill>
                  <a:srgbClr val="000000"/>
                </a:solidFill>
              </a:rPr>
              <a:t>3/28/2016</a:t>
            </a:fld>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smtClean="0">
                <a:solidFill>
                  <a:srgbClr val="000000"/>
                </a:solidFill>
              </a:rPr>
              <a:t>LATAR MUHAMMAD ARIEF</a:t>
            </a: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14B011B-88C8-4751-A5EA-16773F47130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80158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2B7A0DA-437C-4319-9A53-A77227F2F2D8}" type="datetime1">
              <a:rPr lang="en-US" smtClean="0"/>
              <a:t>3/28/2016</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r>
              <a:rPr lang="en-US" smtClean="0"/>
              <a:t>LATAR MUHAMMAD ARIEF</a:t>
            </a:r>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2F155F9-7269-49C6-8DFB-894D2ADA777C}" type="datetime1">
              <a:rPr lang="en-US" smtClean="0"/>
              <a:t>3/28/2016</a:t>
            </a:fld>
            <a:endParaRPr lang="en-US" dirty="0"/>
          </a:p>
        </p:txBody>
      </p:sp>
      <p:sp>
        <p:nvSpPr>
          <p:cNvPr id="6" name="Footer Placeholder 5"/>
          <p:cNvSpPr>
            <a:spLocks noGrp="1"/>
          </p:cNvSpPr>
          <p:nvPr>
            <p:ph type="ftr" sz="quarter" idx="11"/>
          </p:nvPr>
        </p:nvSpPr>
        <p:spPr/>
        <p:txBody>
          <a:bodyPr/>
          <a:lstStyle/>
          <a:p>
            <a:r>
              <a:rPr lang="en-US" smtClean="0"/>
              <a:t>LATAR MUHAMMAD ARIEF</a:t>
            </a:r>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242AAEC-B03C-4515-9BCD-6BD69CF9D701}" type="datetime1">
              <a:rPr lang="en-US" smtClean="0"/>
              <a:t>3/28/2016</a:t>
            </a:fld>
            <a:endParaRPr lang="en-US" dirty="0"/>
          </a:p>
        </p:txBody>
      </p:sp>
      <p:sp>
        <p:nvSpPr>
          <p:cNvPr id="8" name="Footer Placeholder 7"/>
          <p:cNvSpPr>
            <a:spLocks noGrp="1"/>
          </p:cNvSpPr>
          <p:nvPr>
            <p:ph type="ftr" sz="quarter" idx="11"/>
          </p:nvPr>
        </p:nvSpPr>
        <p:spPr/>
        <p:txBody>
          <a:bodyPr/>
          <a:lstStyle/>
          <a:p>
            <a:r>
              <a:rPr lang="en-US" smtClean="0"/>
              <a:t>LATAR MUHAMMAD ARIEF</a:t>
            </a:r>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87410B0-3DAD-4509-934B-51535C968FCD}" type="datetime1">
              <a:rPr lang="en-US" smtClean="0"/>
              <a:t>3/28/2016</a:t>
            </a:fld>
            <a:endParaRPr lang="en-US" dirty="0"/>
          </a:p>
        </p:txBody>
      </p:sp>
      <p:sp>
        <p:nvSpPr>
          <p:cNvPr id="4" name="Footer Placeholder 3"/>
          <p:cNvSpPr>
            <a:spLocks noGrp="1"/>
          </p:cNvSpPr>
          <p:nvPr>
            <p:ph type="ftr" sz="quarter" idx="11"/>
          </p:nvPr>
        </p:nvSpPr>
        <p:spPr/>
        <p:txBody>
          <a:bodyPr/>
          <a:lstStyle/>
          <a:p>
            <a:r>
              <a:rPr lang="en-US" smtClean="0"/>
              <a:t>LATAR MUHAMMAD ARIEF</a:t>
            </a:r>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5DCCBB-6B7C-4E54-8FD2-3647C14350FF}" type="datetime1">
              <a:rPr lang="en-US" smtClean="0"/>
              <a:t>3/28/2016</a:t>
            </a:fld>
            <a:endParaRPr lang="en-US" dirty="0"/>
          </a:p>
        </p:txBody>
      </p:sp>
      <p:sp>
        <p:nvSpPr>
          <p:cNvPr id="3" name="Footer Placeholder 2"/>
          <p:cNvSpPr>
            <a:spLocks noGrp="1"/>
          </p:cNvSpPr>
          <p:nvPr>
            <p:ph type="ftr" sz="quarter" idx="11"/>
          </p:nvPr>
        </p:nvSpPr>
        <p:spPr/>
        <p:txBody>
          <a:bodyPr/>
          <a:lstStyle/>
          <a:p>
            <a:r>
              <a:rPr lang="en-US" smtClean="0"/>
              <a:t>LATAR MUHAMMAD ARIEF</a:t>
            </a:r>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310A70A-DA46-4E63-A2A7-83372C584CC0}" type="datetime1">
              <a:rPr lang="en-US" smtClean="0"/>
              <a:t>3/28/2016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smtClean="0"/>
              <a:t>LATAR MUHAMMAD ARIEF</a:t>
            </a:r>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B9754BB-869F-44CF-892C-7F04345F5210}" type="datetime1">
              <a:rPr lang="en-US" smtClean="0"/>
              <a:t>3/28/2016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smtClean="0"/>
              <a:t>LATAR MUHAMMAD ARIEF</a:t>
            </a:r>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A727CE9C-D062-49AD-BDBA-434CAA115CB5}" type="datetime1">
              <a:rPr lang="en-US" smtClean="0"/>
              <a:t>3/28/2016</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r>
              <a:rPr lang="en-US" smtClean="0"/>
              <a:t>LATAR MUHAMMAD ARIEF</a:t>
            </a:r>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hf hdr="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defTabSz="914400" eaLnBrk="0" fontAlgn="base" hangingPunct="0">
              <a:spcBef>
                <a:spcPct val="0"/>
              </a:spcBef>
              <a:spcAft>
                <a:spcPct val="0"/>
              </a:spcAft>
            </a:pPr>
            <a:fld id="{39F126EC-8500-4617-BB2E-568001E7AD93}" type="datetime1">
              <a:rPr lang="en-US" smtClean="0">
                <a:solidFill>
                  <a:srgbClr val="000000"/>
                </a:solidFill>
              </a:rPr>
              <a:t>3/28/2016</a:t>
            </a:fld>
            <a:endParaRPr lang="en-US">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defTabSz="914400" eaLnBrk="0" fontAlgn="base" hangingPunct="0">
              <a:spcBef>
                <a:spcPct val="0"/>
              </a:spcBef>
              <a:spcAft>
                <a:spcPct val="0"/>
              </a:spcAft>
            </a:pPr>
            <a:r>
              <a:rPr lang="en-US" smtClean="0">
                <a:solidFill>
                  <a:srgbClr val="000000"/>
                </a:solidFill>
              </a:rPr>
              <a:t>LATAR MUHAMMAD ARIEF</a:t>
            </a:r>
            <a:endParaRPr lang="en-US">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defTabSz="914400" eaLnBrk="0" fontAlgn="base" hangingPunct="0">
              <a:spcBef>
                <a:spcPct val="0"/>
              </a:spcBef>
              <a:spcAft>
                <a:spcPct val="0"/>
              </a:spcAft>
            </a:pPr>
            <a:fld id="{B4ECAADD-83DD-461A-AB6F-A82FE0C037F1}" type="slidenum">
              <a:rPr lang="en-US" smtClean="0">
                <a:solidFill>
                  <a:srgbClr val="000000"/>
                </a:solidFill>
              </a:rPr>
              <a:pPr defTabSz="914400" eaLnBrk="0" fontAlgn="base" hangingPunct="0">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34472563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image" Target="../media/image6.emf"/><Relationship Id="rId7" Type="http://schemas.openxmlformats.org/officeDocument/2006/relationships/image" Target="../media/image10.emf"/><Relationship Id="rId2" Type="http://schemas.openxmlformats.org/officeDocument/2006/relationships/slideLayout" Target="../slideLayouts/slideLayout9.xml"/><Relationship Id="rId1" Type="http://schemas.openxmlformats.org/officeDocument/2006/relationships/vmlDrawing" Target="../drawings/vmlDrawing1.vml"/><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7.emf"/><Relationship Id="rId9" Type="http://schemas.openxmlformats.org/officeDocument/2006/relationships/image" Target="../media/image5.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11.wmf"/></Relationships>
</file>

<file path=ppt/slides/_rels/slide14.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3.wmf"/><Relationship Id="rId5" Type="http://schemas.openxmlformats.org/officeDocument/2006/relationships/oleObject" Target="../embeddings/oleObject4.bin"/><Relationship Id="rId10" Type="http://schemas.openxmlformats.org/officeDocument/2006/relationships/image" Target="../media/image15.wmf"/><Relationship Id="rId4" Type="http://schemas.openxmlformats.org/officeDocument/2006/relationships/image" Target="../media/image12.wmf"/><Relationship Id="rId9" Type="http://schemas.openxmlformats.org/officeDocument/2006/relationships/oleObject" Target="../embeddings/oleObject6.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9.wmf"/><Relationship Id="rId5" Type="http://schemas.openxmlformats.org/officeDocument/2006/relationships/oleObject" Target="../embeddings/oleObject8.bin"/><Relationship Id="rId4" Type="http://schemas.openxmlformats.org/officeDocument/2006/relationships/image" Target="../media/image18.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21.wmf"/><Relationship Id="rId5" Type="http://schemas.openxmlformats.org/officeDocument/2006/relationships/oleObject" Target="../embeddings/oleObject10.bin"/><Relationship Id="rId4" Type="http://schemas.openxmlformats.org/officeDocument/2006/relationships/image" Target="../media/image20.wmf"/></Relationships>
</file>

<file path=ppt/slides/_rels/slide23.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23.wmf"/><Relationship Id="rId5" Type="http://schemas.openxmlformats.org/officeDocument/2006/relationships/oleObject" Target="../embeddings/oleObject12.bin"/><Relationship Id="rId10" Type="http://schemas.openxmlformats.org/officeDocument/2006/relationships/image" Target="../media/image25.wmf"/><Relationship Id="rId4" Type="http://schemas.openxmlformats.org/officeDocument/2006/relationships/image" Target="../media/image22.wmf"/><Relationship Id="rId9" Type="http://schemas.openxmlformats.org/officeDocument/2006/relationships/oleObject" Target="../embeddings/oleObject14.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27.wmf"/><Relationship Id="rId5" Type="http://schemas.openxmlformats.org/officeDocument/2006/relationships/oleObject" Target="../embeddings/oleObject16.bin"/><Relationship Id="rId4" Type="http://schemas.openxmlformats.org/officeDocument/2006/relationships/image" Target="../media/image26.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29.wmf"/><Relationship Id="rId5" Type="http://schemas.openxmlformats.org/officeDocument/2006/relationships/oleObject" Target="../embeddings/oleObject18.bin"/><Relationship Id="rId4" Type="http://schemas.openxmlformats.org/officeDocument/2006/relationships/image" Target="../media/image28.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d.wikipedia.org/w/index.php?title=Berkas:GodfreyKneller-IsaacNewton-1689.jpg&amp;filetimestamp=20090609182229" TargetMode="Externa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4.xml"/><Relationship Id="rId1" Type="http://schemas.openxmlformats.org/officeDocument/2006/relationships/vmlDrawing" Target="../drawings/vmlDrawing9.vml"/><Relationship Id="rId6" Type="http://schemas.openxmlformats.org/officeDocument/2006/relationships/image" Target="../media/image31.wmf"/><Relationship Id="rId5" Type="http://schemas.openxmlformats.org/officeDocument/2006/relationships/oleObject" Target="../embeddings/oleObject20.bin"/><Relationship Id="rId4" Type="http://schemas.openxmlformats.org/officeDocument/2006/relationships/image" Target="../media/image30.w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oleObject" Target="../embeddings/oleObject21.bin"/><Relationship Id="rId7"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33.wmf"/><Relationship Id="rId5" Type="http://schemas.openxmlformats.org/officeDocument/2006/relationships/oleObject" Target="../embeddings/oleObject22.bin"/><Relationship Id="rId4" Type="http://schemas.openxmlformats.org/officeDocument/2006/relationships/image" Target="../media/image32.w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image" Target="../media/image36.wmf"/></Relationships>
</file>

<file path=ppt/slides/_rels/slide39.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9.gif"/><Relationship Id="rId2" Type="http://schemas.openxmlformats.org/officeDocument/2006/relationships/image" Target="../media/image38.gif"/><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Hukum</a:t>
            </a:r>
            <a:r>
              <a:rPr lang="en-US" dirty="0" smtClean="0"/>
              <a:t> newton</a:t>
            </a:r>
            <a:endParaRPr lang="en-US" dirty="0"/>
          </a:p>
        </p:txBody>
      </p:sp>
      <p:sp>
        <p:nvSpPr>
          <p:cNvPr id="3" name="Subtitle 2"/>
          <p:cNvSpPr>
            <a:spLocks noGrp="1"/>
          </p:cNvSpPr>
          <p:nvPr>
            <p:ph type="subTitle" idx="1"/>
          </p:nvPr>
        </p:nvSpPr>
        <p:spPr>
          <a:xfrm>
            <a:off x="2679906" y="4360985"/>
            <a:ext cx="6831673" cy="681531"/>
          </a:xfrm>
        </p:spPr>
        <p:txBody>
          <a:bodyPr>
            <a:noAutofit/>
          </a:bodyPr>
          <a:lstStyle/>
          <a:p>
            <a:r>
              <a:rPr lang="en-US" sz="4000" dirty="0" smtClean="0"/>
              <a:t>UNIVERSITAS ESA UNGGUL</a:t>
            </a:r>
            <a:endParaRPr lang="en-US" sz="4000" dirty="0"/>
          </a:p>
        </p:txBody>
      </p:sp>
      <p:sp>
        <p:nvSpPr>
          <p:cNvPr id="4" name="Date Placeholder 3"/>
          <p:cNvSpPr>
            <a:spLocks noGrp="1"/>
          </p:cNvSpPr>
          <p:nvPr>
            <p:ph type="dt" sz="half" idx="10"/>
          </p:nvPr>
        </p:nvSpPr>
        <p:spPr/>
        <p:txBody>
          <a:bodyPr/>
          <a:lstStyle/>
          <a:p>
            <a:fld id="{D8AF31D5-3A6E-4FC0-9E24-CAB1D6962830}" type="datetime1">
              <a:rPr lang="en-US" smtClean="0"/>
              <a:t>3/28/2016</a:t>
            </a:fld>
            <a:endParaRPr lang="en-US" dirty="0"/>
          </a:p>
        </p:txBody>
      </p:sp>
      <p:sp>
        <p:nvSpPr>
          <p:cNvPr id="5" name="Footer Placeholder 4"/>
          <p:cNvSpPr>
            <a:spLocks noGrp="1"/>
          </p:cNvSpPr>
          <p:nvPr>
            <p:ph type="ftr" sz="quarter" idx="11"/>
          </p:nvPr>
        </p:nvSpPr>
        <p:spPr/>
        <p:txBody>
          <a:bodyPr/>
          <a:lstStyle/>
          <a:p>
            <a:r>
              <a:rPr lang="en-US" smtClean="0"/>
              <a:t>LATAR MUHAMMAD ARIEF</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1</a:t>
            </a:fld>
            <a:endParaRPr lang="en-US" dirty="0"/>
          </a:p>
        </p:txBody>
      </p:sp>
    </p:spTree>
    <p:extLst>
      <p:ext uri="{BB962C8B-B14F-4D97-AF65-F5344CB8AC3E}">
        <p14:creationId xmlns:p14="http://schemas.microsoft.com/office/powerpoint/2010/main" val="6665324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3850" y="685800"/>
            <a:ext cx="4255770" cy="1329888"/>
          </a:xfrm>
        </p:spPr>
        <p:txBody>
          <a:bodyPr>
            <a:normAutofit fontScale="90000"/>
          </a:bodyPr>
          <a:lstStyle/>
          <a:p>
            <a:pPr algn="ctr"/>
            <a:r>
              <a:rPr lang="en-US" sz="4400" b="1" dirty="0" smtClean="0">
                <a:solidFill>
                  <a:srgbClr val="FFFF00"/>
                </a:solidFill>
              </a:rPr>
              <a:t>3</a:t>
            </a:r>
            <a:r>
              <a:rPr lang="en-US" sz="4000" b="1" dirty="0" smtClean="0">
                <a:solidFill>
                  <a:srgbClr val="FFFF00"/>
                </a:solidFill>
              </a:rPr>
              <a:t>.  </a:t>
            </a:r>
            <a:r>
              <a:rPr lang="en-US" sz="4000" b="1" dirty="0" err="1" smtClean="0">
                <a:solidFill>
                  <a:srgbClr val="FFFF00"/>
                </a:solidFill>
              </a:rPr>
              <a:t>Hukum</a:t>
            </a:r>
            <a:r>
              <a:rPr lang="en-US" sz="4000" b="1" dirty="0" smtClean="0">
                <a:solidFill>
                  <a:srgbClr val="FFFF00"/>
                </a:solidFill>
              </a:rPr>
              <a:t>  </a:t>
            </a:r>
            <a:r>
              <a:rPr lang="en-US" sz="4000" b="1" dirty="0" err="1">
                <a:solidFill>
                  <a:srgbClr val="FFFF00"/>
                </a:solidFill>
              </a:rPr>
              <a:t>Kedua</a:t>
            </a:r>
            <a:r>
              <a:rPr lang="en-US" sz="4000" b="1" dirty="0">
                <a:solidFill>
                  <a:srgbClr val="FFFF00"/>
                </a:solidFill>
              </a:rPr>
              <a:t> </a:t>
            </a:r>
            <a:br>
              <a:rPr lang="en-US" sz="4000" b="1" dirty="0">
                <a:solidFill>
                  <a:srgbClr val="FFFF00"/>
                </a:solidFill>
              </a:rPr>
            </a:br>
            <a:r>
              <a:rPr lang="en-US" sz="4000" b="1" dirty="0">
                <a:solidFill>
                  <a:srgbClr val="FFFF00"/>
                </a:solidFill>
              </a:rPr>
              <a:t>Newton</a:t>
            </a:r>
            <a:r>
              <a:rPr lang="en-US" sz="4000" dirty="0">
                <a:solidFill>
                  <a:srgbClr val="FFFF00"/>
                </a:solidFill>
              </a:rPr>
              <a:t/>
            </a:r>
            <a:br>
              <a:rPr lang="en-US" sz="4000" dirty="0">
                <a:solidFill>
                  <a:srgbClr val="FFFF00"/>
                </a:solidFill>
              </a:rPr>
            </a:br>
            <a:endParaRPr lang="en-US" sz="4400" dirty="0">
              <a:solidFill>
                <a:srgbClr val="FFFF00"/>
              </a:solidFill>
            </a:endParaRPr>
          </a:p>
        </p:txBody>
      </p:sp>
      <p:sp>
        <p:nvSpPr>
          <p:cNvPr id="4" name="Text Placeholder 3"/>
          <p:cNvSpPr>
            <a:spLocks noGrp="1"/>
          </p:cNvSpPr>
          <p:nvPr>
            <p:ph type="body" sz="half" idx="2"/>
          </p:nvPr>
        </p:nvSpPr>
        <p:spPr>
          <a:xfrm>
            <a:off x="132523" y="2855968"/>
            <a:ext cx="4447098" cy="2471406"/>
          </a:xfrm>
        </p:spPr>
        <p:txBody>
          <a:bodyPr>
            <a:noAutofit/>
          </a:bodyPr>
          <a:lstStyle/>
          <a:p>
            <a:pPr fontAlgn="base">
              <a:spcBef>
                <a:spcPct val="0"/>
              </a:spcBef>
              <a:spcAft>
                <a:spcPct val="0"/>
              </a:spcAft>
            </a:pPr>
            <a:r>
              <a:rPr lang="id-ID" sz="3200" b="1" dirty="0">
                <a:solidFill>
                  <a:srgbClr val="FFFF00"/>
                </a:solidFill>
                <a:latin typeface="Arial Narrow" panose="020B0606020202030204" pitchFamily="34" charset="0"/>
                <a:ea typeface="Times New Roman" pitchFamily="18" charset="0"/>
                <a:cs typeface="Times New Roman" pitchFamily="18" charset="0"/>
              </a:rPr>
              <a:t>Hukum kedua Newton</a:t>
            </a:r>
            <a:endParaRPr lang="id-ID" sz="3200" dirty="0">
              <a:solidFill>
                <a:srgbClr val="FFFF00"/>
              </a:solidFill>
              <a:latin typeface="Arial Narrow" panose="020B0606020202030204" pitchFamily="34" charset="0"/>
              <a:cs typeface="Arial" pitchFamily="34" charset="0"/>
            </a:endParaRPr>
          </a:p>
          <a:p>
            <a:pPr eaLnBrk="0" fontAlgn="base" hangingPunct="0">
              <a:spcBef>
                <a:spcPct val="0"/>
              </a:spcBef>
              <a:spcAft>
                <a:spcPct val="0"/>
              </a:spcAft>
            </a:pPr>
            <a:r>
              <a:rPr lang="id-ID" sz="2400" dirty="0">
                <a:latin typeface="Arial Narrow" panose="020B0606020202030204" pitchFamily="34" charset="0"/>
                <a:ea typeface="Times New Roman" pitchFamily="18" charset="0"/>
                <a:cs typeface="Times New Roman" pitchFamily="18" charset="0"/>
              </a:rPr>
              <a:t>Hukum kedua menyatakan bahwa total gaya pada sebuah partikel sama dengan banyaknya </a:t>
            </a:r>
            <a:r>
              <a:rPr lang="id-ID" sz="2400" dirty="0">
                <a:latin typeface="Arial Narrow" panose="020B0606020202030204" pitchFamily="34" charset="0"/>
                <a:ea typeface="Times New Roman" pitchFamily="18" charset="0"/>
                <a:cs typeface="Calibri" pitchFamily="34" charset="0"/>
              </a:rPr>
              <a:t>perubahan momentum linear </a:t>
            </a:r>
            <a:r>
              <a:rPr lang="id-ID" sz="2400" b="1" dirty="0">
                <a:latin typeface="Arial Narrow" panose="020B0606020202030204" pitchFamily="34" charset="0"/>
                <a:ea typeface="Times New Roman" pitchFamily="18" charset="0"/>
                <a:cs typeface="Calibri" pitchFamily="34" charset="0"/>
              </a:rPr>
              <a:t>p</a:t>
            </a:r>
            <a:r>
              <a:rPr lang="id-ID" sz="2400" dirty="0">
                <a:latin typeface="Arial Narrow" panose="020B0606020202030204" pitchFamily="34" charset="0"/>
                <a:ea typeface="Times New Roman" pitchFamily="18" charset="0"/>
                <a:cs typeface="Calibri" pitchFamily="34" charset="0"/>
              </a:rPr>
              <a:t> terhadap waktu :</a:t>
            </a:r>
            <a:endParaRPr lang="id-ID" sz="2400" dirty="0">
              <a:latin typeface="Arial Narrow" panose="020B0606020202030204" pitchFamily="34" charset="0"/>
              <a:cs typeface="Arial" pitchFamily="34" charset="0"/>
            </a:endParaRPr>
          </a:p>
          <a:p>
            <a:pPr eaLnBrk="0" fontAlgn="base" hangingPunct="0">
              <a:spcBef>
                <a:spcPct val="0"/>
              </a:spcBef>
              <a:spcAft>
                <a:spcPct val="0"/>
              </a:spcAft>
            </a:pPr>
            <a:endParaRPr lang="id-ID" sz="2400" dirty="0">
              <a:latin typeface="Arial Narrow" panose="020B0606020202030204" pitchFamily="34" charset="0"/>
              <a:cs typeface="Arial" pitchFamily="34" charset="0"/>
            </a:endParaRPr>
          </a:p>
          <a:p>
            <a:endParaRPr lang="en-US" sz="2400" dirty="0">
              <a:latin typeface="Arial Narrow" panose="020B0606020202030204" pitchFamily="34" charset="0"/>
            </a:endParaRPr>
          </a:p>
        </p:txBody>
      </p:sp>
      <p:pic>
        <p:nvPicPr>
          <p:cNvPr id="5" name="Picture 4" descr="\mathbf{F} = m\,\frac{\mathrm{d}\mathbf{v}}{\mathrm{d}t} = m\mathbf{a},"/>
          <p:cNvPicPr>
            <a:picLocks noChangeAspect="1" noChangeArrowheads="1"/>
          </p:cNvPicPr>
          <p:nvPr/>
        </p:nvPicPr>
        <p:blipFill>
          <a:blip r:embed="rId2"/>
          <a:srcRect/>
          <a:stretch>
            <a:fillRect/>
          </a:stretch>
        </p:blipFill>
        <p:spPr bwMode="auto">
          <a:xfrm>
            <a:off x="7129864" y="685799"/>
            <a:ext cx="2729473" cy="785191"/>
          </a:xfrm>
          <a:prstGeom prst="rect">
            <a:avLst/>
          </a:prstGeom>
          <a:solidFill>
            <a:srgbClr val="FFFF00"/>
          </a:solidFill>
        </p:spPr>
      </p:pic>
      <p:sp>
        <p:nvSpPr>
          <p:cNvPr id="6" name="Rectangle 5"/>
          <p:cNvSpPr/>
          <p:nvPr/>
        </p:nvSpPr>
        <p:spPr>
          <a:xfrm>
            <a:off x="5632175" y="2015687"/>
            <a:ext cx="6559825" cy="1323439"/>
          </a:xfrm>
          <a:prstGeom prst="rect">
            <a:avLst/>
          </a:prstGeom>
        </p:spPr>
        <p:txBody>
          <a:bodyPr wrap="square">
            <a:spAutoFit/>
          </a:bodyPr>
          <a:lstStyle/>
          <a:p>
            <a:r>
              <a:rPr lang="id-ID" sz="2000" dirty="0">
                <a:latin typeface="Calibri" pitchFamily="34" charset="0"/>
                <a:ea typeface="Times New Roman" pitchFamily="18" charset="0"/>
                <a:cs typeface="Calibri" pitchFamily="34" charset="0"/>
              </a:rPr>
              <a:t>Karena hukumnya hanya berlaku untuk sistem dengan massa konstan,</a:t>
            </a:r>
            <a:r>
              <a:rPr lang="id-ID" sz="2000" baseline="30000" dirty="0">
                <a:latin typeface="Calibri" pitchFamily="34" charset="0"/>
                <a:ea typeface="Times New Roman" pitchFamily="18" charset="0"/>
                <a:cs typeface="Calibri" pitchFamily="34" charset="0"/>
              </a:rPr>
              <a:t> </a:t>
            </a:r>
            <a:r>
              <a:rPr lang="id-ID" sz="2000" dirty="0">
                <a:latin typeface="Calibri" pitchFamily="34" charset="0"/>
                <a:ea typeface="Times New Roman" pitchFamily="18" charset="0"/>
                <a:cs typeface="Calibri" pitchFamily="34" charset="0"/>
              </a:rPr>
              <a:t>variabel massa (sebuah konstan) dapat dikeluarkan dari operator diferensial dengan menggunakan aturan deferensiasi. Maka</a:t>
            </a:r>
            <a:endParaRPr lang="en-US" sz="2000" dirty="0"/>
          </a:p>
        </p:txBody>
      </p:sp>
      <p:pic>
        <p:nvPicPr>
          <p:cNvPr id="7" name="Picture 3" descr="\mathbf{F} = \frac{\mathrm{d}\mathbf{p}}{\mathrm{d}t} = \frac{\mathrm{d}(m\mathbf v)}{\mathrm{d}t},"/>
          <p:cNvPicPr>
            <a:picLocks noChangeAspect="1" noChangeArrowheads="1"/>
          </p:cNvPicPr>
          <p:nvPr/>
        </p:nvPicPr>
        <p:blipFill>
          <a:blip r:embed="rId3"/>
          <a:srcRect/>
          <a:stretch>
            <a:fillRect/>
          </a:stretch>
        </p:blipFill>
        <p:spPr bwMode="auto">
          <a:xfrm>
            <a:off x="7129864" y="3705111"/>
            <a:ext cx="2889992" cy="773119"/>
          </a:xfrm>
          <a:prstGeom prst="rect">
            <a:avLst/>
          </a:prstGeom>
          <a:solidFill>
            <a:srgbClr val="FFFF00"/>
          </a:solidFill>
        </p:spPr>
      </p:pic>
      <p:sp>
        <p:nvSpPr>
          <p:cNvPr id="8" name="Rectangle 5"/>
          <p:cNvSpPr>
            <a:spLocks noChangeArrowheads="1"/>
          </p:cNvSpPr>
          <p:nvPr/>
        </p:nvSpPr>
        <p:spPr bwMode="auto">
          <a:xfrm>
            <a:off x="5711687" y="5040124"/>
            <a:ext cx="6400800" cy="1323439"/>
          </a:xfrm>
          <a:prstGeom prst="rect">
            <a:avLst/>
          </a:prstGeom>
          <a:ln>
            <a:noFill/>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r>
              <a:rPr lang="id-ID" sz="2000" dirty="0">
                <a:latin typeface="Arial Narrow" panose="020B0606020202030204" pitchFamily="34" charset="0"/>
                <a:ea typeface="Times New Roman" pitchFamily="18" charset="0"/>
                <a:cs typeface="Calibri" pitchFamily="34" charset="0"/>
              </a:rPr>
              <a:t>Dengan </a:t>
            </a:r>
            <a:r>
              <a:rPr lang="id-ID" sz="2000" b="1" dirty="0">
                <a:latin typeface="Arial Narrow" panose="020B0606020202030204" pitchFamily="34" charset="0"/>
                <a:ea typeface="Times New Roman" pitchFamily="18" charset="0"/>
                <a:cs typeface="Calibri" pitchFamily="34" charset="0"/>
              </a:rPr>
              <a:t>F</a:t>
            </a:r>
            <a:r>
              <a:rPr lang="id-ID" sz="2000" dirty="0">
                <a:latin typeface="Arial Narrow" panose="020B0606020202030204" pitchFamily="34" charset="0"/>
                <a:ea typeface="Times New Roman" pitchFamily="18" charset="0"/>
                <a:cs typeface="Calibri" pitchFamily="34" charset="0"/>
              </a:rPr>
              <a:t> adalah total gaya yang bekerja, m adalah massa benda, dan </a:t>
            </a:r>
            <a:r>
              <a:rPr lang="id-ID" sz="2000" b="1" dirty="0">
                <a:latin typeface="Arial Narrow" panose="020B0606020202030204" pitchFamily="34" charset="0"/>
                <a:ea typeface="Times New Roman" pitchFamily="18" charset="0"/>
                <a:cs typeface="Calibri" pitchFamily="34" charset="0"/>
              </a:rPr>
              <a:t>a</a:t>
            </a:r>
            <a:r>
              <a:rPr lang="id-ID" sz="2000" dirty="0">
                <a:latin typeface="Arial Narrow" panose="020B0606020202030204" pitchFamily="34" charset="0"/>
                <a:ea typeface="Times New Roman" pitchFamily="18" charset="0"/>
                <a:cs typeface="Calibri" pitchFamily="34" charset="0"/>
              </a:rPr>
              <a:t> adalah percepatan benda. Maka total gaya yang bekerja pada suatu benda menghasilkan percepatan yang berbanding lurus.</a:t>
            </a:r>
            <a:endParaRPr lang="id-ID" sz="2000" dirty="0">
              <a:latin typeface="Arial Narrow" panose="020B0606020202030204" pitchFamily="34" charset="0"/>
              <a:cs typeface="Arial" pitchFamily="34" charset="0"/>
            </a:endParaRPr>
          </a:p>
        </p:txBody>
      </p:sp>
      <p:sp>
        <p:nvSpPr>
          <p:cNvPr id="3" name="Date Placeholder 2"/>
          <p:cNvSpPr>
            <a:spLocks noGrp="1"/>
          </p:cNvSpPr>
          <p:nvPr>
            <p:ph type="dt" sz="half" idx="10"/>
          </p:nvPr>
        </p:nvSpPr>
        <p:spPr/>
        <p:txBody>
          <a:bodyPr/>
          <a:lstStyle/>
          <a:p>
            <a:fld id="{91F69BE3-FA5F-43A2-AEB0-CC7CAF5134D4}" type="datetime1">
              <a:rPr lang="en-US" smtClean="0"/>
              <a:t>3/28/2016</a:t>
            </a:fld>
            <a:endParaRPr lang="en-US" dirty="0"/>
          </a:p>
        </p:txBody>
      </p:sp>
      <p:sp>
        <p:nvSpPr>
          <p:cNvPr id="9" name="Footer Placeholder 8"/>
          <p:cNvSpPr>
            <a:spLocks noGrp="1"/>
          </p:cNvSpPr>
          <p:nvPr>
            <p:ph type="ftr" sz="quarter" idx="11"/>
          </p:nvPr>
        </p:nvSpPr>
        <p:spPr/>
        <p:txBody>
          <a:bodyPr/>
          <a:lstStyle/>
          <a:p>
            <a:r>
              <a:rPr lang="en-US" smtClean="0"/>
              <a:t>LATAR MUHAMMAD ARIEF</a:t>
            </a:r>
            <a:endParaRPr lang="en-US" dirty="0"/>
          </a:p>
        </p:txBody>
      </p:sp>
      <p:sp>
        <p:nvSpPr>
          <p:cNvPr id="10" name="Slide Number Placeholder 9"/>
          <p:cNvSpPr>
            <a:spLocks noGrp="1"/>
          </p:cNvSpPr>
          <p:nvPr>
            <p:ph type="sldNum" sz="quarter" idx="12"/>
          </p:nvPr>
        </p:nvSpPr>
        <p:spPr/>
        <p:txBody>
          <a:bodyPr/>
          <a:lstStyle/>
          <a:p>
            <a:fld id="{69E57DC2-970A-4B3E-BB1C-7A09969E49DF}" type="slidenum">
              <a:rPr lang="en-US" smtClean="0"/>
              <a:pPr/>
              <a:t>10</a:t>
            </a:fld>
            <a:endParaRPr lang="en-US" dirty="0"/>
          </a:p>
        </p:txBody>
      </p:sp>
    </p:spTree>
    <p:extLst>
      <p:ext uri="{BB962C8B-B14F-4D97-AF65-F5344CB8AC3E}">
        <p14:creationId xmlns:p14="http://schemas.microsoft.com/office/powerpoint/2010/main" val="1771799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114259" y="1024456"/>
            <a:ext cx="2691622" cy="788145"/>
          </a:xfrm>
          <a:prstGeom prst="rect">
            <a:avLst/>
          </a:prstGeom>
        </p:spPr>
      </p:pic>
      <p:pic>
        <p:nvPicPr>
          <p:cNvPr id="6" name="Picture 5"/>
          <p:cNvPicPr>
            <a:picLocks noChangeAspect="1"/>
          </p:cNvPicPr>
          <p:nvPr/>
        </p:nvPicPr>
        <p:blipFill>
          <a:blip r:embed="rId4"/>
          <a:stretch>
            <a:fillRect/>
          </a:stretch>
        </p:blipFill>
        <p:spPr>
          <a:xfrm>
            <a:off x="863567" y="2321584"/>
            <a:ext cx="2161125" cy="583740"/>
          </a:xfrm>
          <a:prstGeom prst="rect">
            <a:avLst/>
          </a:prstGeom>
        </p:spPr>
      </p:pic>
      <p:pic>
        <p:nvPicPr>
          <p:cNvPr id="8" name="Picture 7"/>
          <p:cNvPicPr>
            <a:picLocks noChangeAspect="1"/>
          </p:cNvPicPr>
          <p:nvPr/>
        </p:nvPicPr>
        <p:blipFill>
          <a:blip r:embed="rId5"/>
          <a:stretch>
            <a:fillRect/>
          </a:stretch>
        </p:blipFill>
        <p:spPr>
          <a:xfrm>
            <a:off x="863567" y="3060964"/>
            <a:ext cx="2402698" cy="706685"/>
          </a:xfrm>
          <a:prstGeom prst="rect">
            <a:avLst/>
          </a:prstGeom>
        </p:spPr>
      </p:pic>
      <p:sp>
        <p:nvSpPr>
          <p:cNvPr id="9" name="Text Box 12"/>
          <p:cNvSpPr txBox="1">
            <a:spLocks noChangeArrowheads="1"/>
          </p:cNvSpPr>
          <p:nvPr/>
        </p:nvSpPr>
        <p:spPr bwMode="auto">
          <a:xfrm>
            <a:off x="6140450" y="1187546"/>
            <a:ext cx="35687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r>
              <a:rPr lang="en-US">
                <a:latin typeface="Candara" panose="020E0502030303020204" pitchFamily="34" charset="0"/>
              </a:rPr>
              <a:t>Satuan Gaya : newton (N) </a:t>
            </a:r>
          </a:p>
        </p:txBody>
      </p:sp>
      <p:pic>
        <p:nvPicPr>
          <p:cNvPr id="11" name="Picture 10"/>
          <p:cNvPicPr>
            <a:picLocks noChangeAspect="1"/>
          </p:cNvPicPr>
          <p:nvPr/>
        </p:nvPicPr>
        <p:blipFill>
          <a:blip r:embed="rId6"/>
          <a:stretch>
            <a:fillRect/>
          </a:stretch>
        </p:blipFill>
        <p:spPr>
          <a:xfrm>
            <a:off x="6450150" y="2321584"/>
            <a:ext cx="2949300" cy="583740"/>
          </a:xfrm>
          <a:prstGeom prst="rect">
            <a:avLst/>
          </a:prstGeom>
        </p:spPr>
      </p:pic>
      <p:pic>
        <p:nvPicPr>
          <p:cNvPr id="12" name="Picture 11"/>
          <p:cNvPicPr>
            <a:picLocks noChangeAspect="1"/>
          </p:cNvPicPr>
          <p:nvPr/>
        </p:nvPicPr>
        <p:blipFill>
          <a:blip r:embed="rId7"/>
          <a:stretch>
            <a:fillRect/>
          </a:stretch>
        </p:blipFill>
        <p:spPr>
          <a:xfrm>
            <a:off x="6208612" y="3291874"/>
            <a:ext cx="3432375" cy="571050"/>
          </a:xfrm>
          <a:prstGeom prst="rect">
            <a:avLst/>
          </a:prstGeom>
        </p:spPr>
      </p:pic>
      <p:graphicFrame>
        <p:nvGraphicFramePr>
          <p:cNvPr id="10" name="Object 13"/>
          <p:cNvGraphicFramePr>
            <a:graphicFrameLocks noChangeAspect="1"/>
          </p:cNvGraphicFramePr>
          <p:nvPr>
            <p:extLst>
              <p:ext uri="{D42A27DB-BD31-4B8C-83A1-F6EECF244321}">
                <p14:modId xmlns:p14="http://schemas.microsoft.com/office/powerpoint/2010/main" val="3257840527"/>
              </p:ext>
            </p:extLst>
          </p:nvPr>
        </p:nvGraphicFramePr>
        <p:xfrm>
          <a:off x="863567" y="4616450"/>
          <a:ext cx="3497418" cy="1315427"/>
        </p:xfrm>
        <a:graphic>
          <a:graphicData uri="http://schemas.openxmlformats.org/presentationml/2006/ole">
            <mc:AlternateContent xmlns:mc="http://schemas.openxmlformats.org/markup-compatibility/2006">
              <mc:Choice xmlns:v="urn:schemas-microsoft-com:vml" Requires="v">
                <p:oleObj spid="_x0000_s11276" name="Equation" r:id="rId8" imgW="507960" imgH="393480" progId="Equation.3">
                  <p:embed/>
                </p:oleObj>
              </mc:Choice>
              <mc:Fallback>
                <p:oleObj name="Equation" r:id="rId8" imgW="507960" imgH="39348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63567" y="4616450"/>
                        <a:ext cx="3497418" cy="1315427"/>
                      </a:xfrm>
                      <a:prstGeom prst="rect">
                        <a:avLst/>
                      </a:prstGeom>
                      <a:solidFill>
                        <a:schemeClr val="accent1"/>
                      </a:solidFill>
                      <a:ln w="19050">
                        <a:solidFill>
                          <a:schemeClr val="tx1"/>
                        </a:solidFill>
                        <a:miter lim="800000"/>
                        <a:headEnd/>
                        <a:tailEnd/>
                      </a:ln>
                    </p:spPr>
                  </p:pic>
                </p:oleObj>
              </mc:Fallback>
            </mc:AlternateContent>
          </a:graphicData>
        </a:graphic>
      </p:graphicFrame>
      <p:sp>
        <p:nvSpPr>
          <p:cNvPr id="2" name="Date Placeholder 1"/>
          <p:cNvSpPr>
            <a:spLocks noGrp="1"/>
          </p:cNvSpPr>
          <p:nvPr>
            <p:ph type="dt" sz="half" idx="10"/>
          </p:nvPr>
        </p:nvSpPr>
        <p:spPr/>
        <p:txBody>
          <a:bodyPr/>
          <a:lstStyle/>
          <a:p>
            <a:fld id="{DDF65807-67D2-4F45-A3E8-B9C25464CA40}" type="datetime1">
              <a:rPr lang="en-US" smtClean="0"/>
              <a:t>3/28/2016</a:t>
            </a:fld>
            <a:endParaRPr lang="en-US" dirty="0"/>
          </a:p>
        </p:txBody>
      </p:sp>
      <p:sp>
        <p:nvSpPr>
          <p:cNvPr id="3" name="Footer Placeholder 2"/>
          <p:cNvSpPr>
            <a:spLocks noGrp="1"/>
          </p:cNvSpPr>
          <p:nvPr>
            <p:ph type="ftr" sz="quarter" idx="11"/>
          </p:nvPr>
        </p:nvSpPr>
        <p:spPr/>
        <p:txBody>
          <a:bodyPr/>
          <a:lstStyle/>
          <a:p>
            <a:r>
              <a:rPr lang="en-US" smtClean="0"/>
              <a:t>LATAR MUHAMMAD ARIEF</a:t>
            </a:r>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pPr/>
              <a:t>11</a:t>
            </a:fld>
            <a:endParaRPr lang="en-US" dirty="0"/>
          </a:p>
        </p:txBody>
      </p:sp>
    </p:spTree>
    <p:extLst>
      <p:ext uri="{BB962C8B-B14F-4D97-AF65-F5344CB8AC3E}">
        <p14:creationId xmlns:p14="http://schemas.microsoft.com/office/powerpoint/2010/main" val="1087717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1497496" y="1235678"/>
            <a:ext cx="9342782" cy="4093428"/>
          </a:xfrm>
          <a:prstGeom prst="rect">
            <a:avLst/>
          </a:prstGeom>
          <a:ln>
            <a:noFill/>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algn="just" defTabSz="914400" fontAlgn="base">
              <a:spcBef>
                <a:spcPct val="0"/>
              </a:spcBef>
              <a:spcAft>
                <a:spcPct val="0"/>
              </a:spcAft>
            </a:pPr>
            <a:r>
              <a:rPr lang="id-ID" sz="2000" dirty="0">
                <a:latin typeface="Arial Narrow" panose="020B0606020202030204" pitchFamily="34" charset="0"/>
                <a:ea typeface="Times New Roman" pitchFamily="18" charset="0"/>
                <a:cs typeface="Calibri" pitchFamily="34" charset="0"/>
              </a:rPr>
              <a:t>Massa yang bertambah atau berkurang dari suatu sistem akan mengakibatkan perubahan dalam momentum. Perubahan momentum ini bukanlah akibat dari gaya. </a:t>
            </a:r>
            <a:endParaRPr lang="en-US" sz="2000" dirty="0" smtClean="0">
              <a:latin typeface="Arial Narrow" panose="020B0606020202030204" pitchFamily="34" charset="0"/>
              <a:ea typeface="Times New Roman" pitchFamily="18" charset="0"/>
              <a:cs typeface="Calibri" pitchFamily="34" charset="0"/>
            </a:endParaRPr>
          </a:p>
          <a:p>
            <a:pPr algn="just" defTabSz="914400" fontAlgn="base">
              <a:spcBef>
                <a:spcPct val="0"/>
              </a:spcBef>
              <a:spcAft>
                <a:spcPct val="0"/>
              </a:spcAft>
            </a:pPr>
            <a:r>
              <a:rPr lang="id-ID" sz="2000" dirty="0" smtClean="0">
                <a:latin typeface="Arial Narrow" panose="020B0606020202030204" pitchFamily="34" charset="0"/>
                <a:ea typeface="Times New Roman" pitchFamily="18" charset="0"/>
                <a:cs typeface="Calibri" pitchFamily="34" charset="0"/>
              </a:rPr>
              <a:t>Untuk </a:t>
            </a:r>
            <a:r>
              <a:rPr lang="id-ID" sz="2000" dirty="0">
                <a:latin typeface="Arial Narrow" panose="020B0606020202030204" pitchFamily="34" charset="0"/>
                <a:ea typeface="Times New Roman" pitchFamily="18" charset="0"/>
                <a:cs typeface="Calibri" pitchFamily="34" charset="0"/>
              </a:rPr>
              <a:t>menghitung sistem dengan massa yang bisa berubah-ubah, diperlukan persamaan yang berbeda.</a:t>
            </a:r>
            <a:endParaRPr lang="id-ID" sz="2000" dirty="0">
              <a:latin typeface="Arial Narrow" panose="020B0606020202030204" pitchFamily="34" charset="0"/>
              <a:cs typeface="Arial" pitchFamily="34" charset="0"/>
            </a:endParaRPr>
          </a:p>
          <a:p>
            <a:pPr algn="just" defTabSz="914400" eaLnBrk="0" fontAlgn="base" hangingPunct="0">
              <a:spcBef>
                <a:spcPct val="0"/>
              </a:spcBef>
              <a:spcAft>
                <a:spcPct val="0"/>
              </a:spcAft>
            </a:pPr>
            <a:r>
              <a:rPr lang="id-ID" sz="2000" dirty="0">
                <a:latin typeface="Arial Narrow" panose="020B0606020202030204" pitchFamily="34" charset="0"/>
                <a:ea typeface="Times New Roman" pitchFamily="18" charset="0"/>
                <a:cs typeface="Calibri" pitchFamily="34" charset="0"/>
              </a:rPr>
              <a:t>Sesuai dengan hukum pertama, turunan momentum terhadap waktu tidak nol ketika terjadi perubahan arah, walaupun tidak terjadi perubahan besaran. </a:t>
            </a:r>
            <a:endParaRPr lang="en-US" sz="2000" dirty="0" smtClean="0">
              <a:latin typeface="Arial Narrow" panose="020B0606020202030204" pitchFamily="34" charset="0"/>
              <a:ea typeface="Times New Roman" pitchFamily="18" charset="0"/>
              <a:cs typeface="Calibri" pitchFamily="34" charset="0"/>
            </a:endParaRPr>
          </a:p>
          <a:p>
            <a:pPr algn="just" defTabSz="914400" eaLnBrk="0" fontAlgn="base" hangingPunct="0">
              <a:spcBef>
                <a:spcPct val="0"/>
              </a:spcBef>
              <a:spcAft>
                <a:spcPct val="0"/>
              </a:spcAft>
            </a:pPr>
            <a:endParaRPr lang="en-US" sz="2000" dirty="0">
              <a:latin typeface="Arial Narrow" panose="020B0606020202030204" pitchFamily="34" charset="0"/>
              <a:ea typeface="Times New Roman" pitchFamily="18" charset="0"/>
              <a:cs typeface="Calibri" pitchFamily="34" charset="0"/>
            </a:endParaRPr>
          </a:p>
          <a:p>
            <a:pPr algn="just" defTabSz="914400" eaLnBrk="0" fontAlgn="base" hangingPunct="0">
              <a:spcBef>
                <a:spcPct val="0"/>
              </a:spcBef>
              <a:spcAft>
                <a:spcPct val="0"/>
              </a:spcAft>
            </a:pPr>
            <a:r>
              <a:rPr lang="id-ID" sz="2000" dirty="0" smtClean="0">
                <a:latin typeface="Arial Narrow" panose="020B0606020202030204" pitchFamily="34" charset="0"/>
                <a:ea typeface="Times New Roman" pitchFamily="18" charset="0"/>
                <a:cs typeface="Calibri" pitchFamily="34" charset="0"/>
              </a:rPr>
              <a:t>Contohnya </a:t>
            </a:r>
            <a:r>
              <a:rPr lang="id-ID" sz="2000" dirty="0">
                <a:latin typeface="Arial Narrow" panose="020B0606020202030204" pitchFamily="34" charset="0"/>
                <a:ea typeface="Times New Roman" pitchFamily="18" charset="0"/>
                <a:cs typeface="Calibri" pitchFamily="34" charset="0"/>
              </a:rPr>
              <a:t>adalah gerak melingkar beraturan. Hubungan ini juga secara tidak langsung menyatakan kekekalan momentum: Ketika resultan gaya yang bekerja pada benda nol, momentum benda tersebut konstan. Setiap perubahan gaya berbanding lurus dengan perubahan momentum tiap satuan waktu.</a:t>
            </a:r>
            <a:endParaRPr lang="id-ID" sz="2000" dirty="0">
              <a:latin typeface="Arial Narrow" panose="020B0606020202030204" pitchFamily="34" charset="0"/>
              <a:cs typeface="Arial" pitchFamily="34" charset="0"/>
            </a:endParaRPr>
          </a:p>
          <a:p>
            <a:pPr algn="just" defTabSz="914400" eaLnBrk="0" fontAlgn="base" hangingPunct="0">
              <a:spcBef>
                <a:spcPct val="0"/>
              </a:spcBef>
              <a:spcAft>
                <a:spcPct val="0"/>
              </a:spcAft>
            </a:pPr>
            <a:r>
              <a:rPr lang="id-ID" sz="2000" dirty="0">
                <a:latin typeface="Arial Narrow" panose="020B0606020202030204" pitchFamily="34" charset="0"/>
                <a:ea typeface="Times New Roman" pitchFamily="18" charset="0"/>
                <a:cs typeface="Calibri" pitchFamily="34" charset="0"/>
              </a:rPr>
              <a:t>Hukum kedua ini perlu perubahan jika relativitas khusus diperhitungkan, karena dalam kecepatan sangat tinggi hasil kali massa dengan kecepatan tidak mendekati momentum sebenarnya.</a:t>
            </a:r>
            <a:endParaRPr lang="id-ID" sz="2000" dirty="0">
              <a:latin typeface="Arial Narrow" panose="020B0606020202030204" pitchFamily="34" charset="0"/>
              <a:cs typeface="Arial" pitchFamily="34" charset="0"/>
            </a:endParaRPr>
          </a:p>
        </p:txBody>
      </p:sp>
      <p:sp>
        <p:nvSpPr>
          <p:cNvPr id="3" name="Rectangle 2"/>
          <p:cNvSpPr/>
          <p:nvPr/>
        </p:nvSpPr>
        <p:spPr>
          <a:xfrm>
            <a:off x="6096000" y="357166"/>
            <a:ext cx="2631234" cy="369332"/>
          </a:xfrm>
          <a:prstGeom prst="rect">
            <a:avLst/>
          </a:prstGeom>
        </p:spPr>
        <p:txBody>
          <a:bodyPr wrap="none">
            <a:spAutoFit/>
          </a:bodyPr>
          <a:lstStyle/>
          <a:p>
            <a:pPr algn="ctr"/>
            <a:r>
              <a:rPr lang="id-ID" dirty="0">
                <a:latin typeface="Copperplate Gothic Bold" pitchFamily="34" charset="0"/>
                <a:cs typeface="Times New Roman" pitchFamily="18" charset="0"/>
              </a:rPr>
              <a:t>HUKUM II NEWTON</a:t>
            </a:r>
          </a:p>
        </p:txBody>
      </p:sp>
      <p:sp>
        <p:nvSpPr>
          <p:cNvPr id="2" name="Date Placeholder 1"/>
          <p:cNvSpPr>
            <a:spLocks noGrp="1"/>
          </p:cNvSpPr>
          <p:nvPr>
            <p:ph type="dt" sz="half" idx="10"/>
          </p:nvPr>
        </p:nvSpPr>
        <p:spPr/>
        <p:txBody>
          <a:bodyPr/>
          <a:lstStyle/>
          <a:p>
            <a:fld id="{C5605393-3CCC-46AD-826C-BF74B4FE8B6F}" type="datetime1">
              <a:rPr lang="en-US" smtClean="0"/>
              <a:t>3/28/2016</a:t>
            </a:fld>
            <a:endParaRPr lang="en-US" dirty="0"/>
          </a:p>
        </p:txBody>
      </p:sp>
      <p:sp>
        <p:nvSpPr>
          <p:cNvPr id="4" name="Footer Placeholder 3"/>
          <p:cNvSpPr>
            <a:spLocks noGrp="1"/>
          </p:cNvSpPr>
          <p:nvPr>
            <p:ph type="ftr" sz="quarter" idx="11"/>
          </p:nvPr>
        </p:nvSpPr>
        <p:spPr/>
        <p:txBody>
          <a:bodyPr/>
          <a:lstStyle/>
          <a:p>
            <a:r>
              <a:rPr lang="en-US" smtClean="0"/>
              <a:t>LATAR MUHAMMAD ARIEF</a:t>
            </a:r>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12</a:t>
            </a:fld>
            <a:endParaRPr lang="en-US" dirty="0"/>
          </a:p>
        </p:txBody>
      </p:sp>
    </p:spTree>
    <p:extLst>
      <p:ext uri="{BB962C8B-B14F-4D97-AF65-F5344CB8AC3E}">
        <p14:creationId xmlns:p14="http://schemas.microsoft.com/office/powerpoint/2010/main" val="36651575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099" name="Oval 4"/>
          <p:cNvSpPr>
            <a:spLocks noChangeArrowheads="1"/>
          </p:cNvSpPr>
          <p:nvPr/>
        </p:nvSpPr>
        <p:spPr bwMode="auto">
          <a:xfrm>
            <a:off x="4976446" y="2210119"/>
            <a:ext cx="457200" cy="457200"/>
          </a:xfrm>
          <a:prstGeom prst="ellipse">
            <a:avLst/>
          </a:prstGeom>
          <a:solidFill>
            <a:schemeClr val="bg2"/>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atin typeface="Candara" panose="020E0502030303020204" pitchFamily="34" charset="0"/>
            </a:endParaRPr>
          </a:p>
        </p:txBody>
      </p:sp>
      <p:sp>
        <p:nvSpPr>
          <p:cNvPr id="4100" name="Line 5"/>
          <p:cNvSpPr>
            <a:spLocks noChangeShapeType="1"/>
          </p:cNvSpPr>
          <p:nvPr/>
        </p:nvSpPr>
        <p:spPr bwMode="auto">
          <a:xfrm>
            <a:off x="5205046" y="2770823"/>
            <a:ext cx="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01" name="Text Box 6"/>
          <p:cNvSpPr txBox="1">
            <a:spLocks noChangeArrowheads="1"/>
          </p:cNvSpPr>
          <p:nvPr/>
        </p:nvSpPr>
        <p:spPr bwMode="auto">
          <a:xfrm>
            <a:off x="4460631" y="3880963"/>
            <a:ext cx="2743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dirty="0">
                <a:latin typeface="Candara" panose="020E0502030303020204" pitchFamily="34" charset="0"/>
              </a:rPr>
              <a:t>W = m g</a:t>
            </a:r>
          </a:p>
        </p:txBody>
      </p:sp>
      <p:sp>
        <p:nvSpPr>
          <p:cNvPr id="4102" name="Arc 7"/>
          <p:cNvSpPr>
            <a:spLocks/>
          </p:cNvSpPr>
          <p:nvPr/>
        </p:nvSpPr>
        <p:spPr bwMode="auto">
          <a:xfrm>
            <a:off x="1593166" y="4936077"/>
            <a:ext cx="8181975" cy="2590800"/>
          </a:xfrm>
          <a:custGeom>
            <a:avLst/>
            <a:gdLst>
              <a:gd name="T0" fmla="*/ 0 w 40295"/>
              <a:gd name="T1" fmla="*/ 2147483647 h 21600"/>
              <a:gd name="T2" fmla="*/ 2147483647 w 40295"/>
              <a:gd name="T3" fmla="*/ 2147483647 h 21600"/>
              <a:gd name="T4" fmla="*/ 2147483647 w 40295"/>
              <a:gd name="T5" fmla="*/ 2147483647 h 21600"/>
              <a:gd name="T6" fmla="*/ 0 60000 65536"/>
              <a:gd name="T7" fmla="*/ 0 60000 65536"/>
              <a:gd name="T8" fmla="*/ 0 60000 65536"/>
              <a:gd name="T9" fmla="*/ 0 w 40295"/>
              <a:gd name="T10" fmla="*/ 0 h 21600"/>
              <a:gd name="T11" fmla="*/ 40295 w 40295"/>
              <a:gd name="T12" fmla="*/ 21600 h 21600"/>
            </a:gdLst>
            <a:ahLst/>
            <a:cxnLst>
              <a:cxn ang="T6">
                <a:pos x="T0" y="T1"/>
              </a:cxn>
              <a:cxn ang="T7">
                <a:pos x="T2" y="T3"/>
              </a:cxn>
              <a:cxn ang="T8">
                <a:pos x="T4" y="T5"/>
              </a:cxn>
            </a:cxnLst>
            <a:rect l="T9" t="T10" r="T11" b="T12"/>
            <a:pathLst>
              <a:path w="40295" h="21600" fill="none" extrusionOk="0">
                <a:moveTo>
                  <a:pt x="-1" y="13148"/>
                </a:moveTo>
                <a:cubicBezTo>
                  <a:pt x="3389" y="5176"/>
                  <a:pt x="11214" y="-1"/>
                  <a:pt x="19878" y="0"/>
                </a:cubicBezTo>
                <a:cubicBezTo>
                  <a:pt x="29090" y="0"/>
                  <a:pt x="37288" y="5842"/>
                  <a:pt x="40295" y="14549"/>
                </a:cubicBezTo>
              </a:path>
              <a:path w="40295" h="21600" stroke="0" extrusionOk="0">
                <a:moveTo>
                  <a:pt x="-1" y="13148"/>
                </a:moveTo>
                <a:cubicBezTo>
                  <a:pt x="3389" y="5176"/>
                  <a:pt x="11214" y="-1"/>
                  <a:pt x="19878" y="0"/>
                </a:cubicBezTo>
                <a:cubicBezTo>
                  <a:pt x="29090" y="0"/>
                  <a:pt x="37288" y="5842"/>
                  <a:pt x="40295" y="14549"/>
                </a:cubicBezTo>
                <a:lnTo>
                  <a:pt x="19878" y="2160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sp>
        <p:nvSpPr>
          <p:cNvPr id="4103" name="Text Box 8"/>
          <p:cNvSpPr txBox="1">
            <a:spLocks noChangeArrowheads="1"/>
          </p:cNvSpPr>
          <p:nvPr/>
        </p:nvSpPr>
        <p:spPr bwMode="auto">
          <a:xfrm>
            <a:off x="4876800" y="5265736"/>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t>Bumi</a:t>
            </a:r>
          </a:p>
        </p:txBody>
      </p:sp>
      <p:sp>
        <p:nvSpPr>
          <p:cNvPr id="4104" name="Line 9"/>
          <p:cNvSpPr>
            <a:spLocks noChangeShapeType="1"/>
          </p:cNvSpPr>
          <p:nvPr/>
        </p:nvSpPr>
        <p:spPr bwMode="auto">
          <a:xfrm>
            <a:off x="8188569" y="2546621"/>
            <a:ext cx="0" cy="1600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05" name="Text Box 10"/>
          <p:cNvSpPr txBox="1">
            <a:spLocks noChangeArrowheads="1"/>
          </p:cNvSpPr>
          <p:nvPr/>
        </p:nvSpPr>
        <p:spPr bwMode="auto">
          <a:xfrm>
            <a:off x="6629400" y="4146821"/>
            <a:ext cx="403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dirty="0">
                <a:latin typeface="Candara" panose="020E0502030303020204" pitchFamily="34" charset="0"/>
              </a:rPr>
              <a:t>g = </a:t>
            </a:r>
            <a:r>
              <a:rPr lang="en-US" dirty="0" err="1">
                <a:latin typeface="Candara" panose="020E0502030303020204" pitchFamily="34" charset="0"/>
              </a:rPr>
              <a:t>percepatan</a:t>
            </a:r>
            <a:r>
              <a:rPr lang="en-US" dirty="0">
                <a:latin typeface="Candara" panose="020E0502030303020204" pitchFamily="34" charset="0"/>
              </a:rPr>
              <a:t> </a:t>
            </a:r>
            <a:r>
              <a:rPr lang="en-US" dirty="0" err="1">
                <a:latin typeface="Candara" panose="020E0502030303020204" pitchFamily="34" charset="0"/>
              </a:rPr>
              <a:t>gravitasi</a:t>
            </a:r>
            <a:endParaRPr lang="en-US" dirty="0">
              <a:latin typeface="Candara" panose="020E0502030303020204" pitchFamily="34" charset="0"/>
            </a:endParaRPr>
          </a:p>
        </p:txBody>
      </p:sp>
      <p:graphicFrame>
        <p:nvGraphicFramePr>
          <p:cNvPr id="4098" name="Object 10"/>
          <p:cNvGraphicFramePr>
            <a:graphicFrameLocks noChangeAspect="1"/>
          </p:cNvGraphicFramePr>
          <p:nvPr>
            <p:extLst>
              <p:ext uri="{D42A27DB-BD31-4B8C-83A1-F6EECF244321}">
                <p14:modId xmlns:p14="http://schemas.microsoft.com/office/powerpoint/2010/main" val="1412601929"/>
              </p:ext>
            </p:extLst>
          </p:nvPr>
        </p:nvGraphicFramePr>
        <p:xfrm>
          <a:off x="1657350" y="2776685"/>
          <a:ext cx="2000250" cy="1485900"/>
        </p:xfrm>
        <a:graphic>
          <a:graphicData uri="http://schemas.openxmlformats.org/presentationml/2006/ole">
            <mc:AlternateContent xmlns:mc="http://schemas.openxmlformats.org/markup-compatibility/2006">
              <mc:Choice xmlns:v="urn:schemas-microsoft-com:vml" Requires="v">
                <p:oleObj spid="_x0000_s1045" name="Equation" r:id="rId3" imgW="888840" imgH="660240" progId="Equation.3">
                  <p:embed/>
                </p:oleObj>
              </mc:Choice>
              <mc:Fallback>
                <p:oleObj name="Equation" r:id="rId3" imgW="888840" imgH="660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7350" y="2776685"/>
                        <a:ext cx="200025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7" name="TextBox 10"/>
          <p:cNvSpPr txBox="1">
            <a:spLocks noChangeArrowheads="1"/>
          </p:cNvSpPr>
          <p:nvPr/>
        </p:nvSpPr>
        <p:spPr bwMode="auto">
          <a:xfrm>
            <a:off x="1617093" y="1404788"/>
            <a:ext cx="1094935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dirty="0" err="1">
                <a:latin typeface="Candara" panose="020E0502030303020204" pitchFamily="34" charset="0"/>
              </a:rPr>
              <a:t>Semua</a:t>
            </a:r>
            <a:r>
              <a:rPr lang="en-US" dirty="0">
                <a:latin typeface="Candara" panose="020E0502030303020204" pitchFamily="34" charset="0"/>
              </a:rPr>
              <a:t> </a:t>
            </a:r>
            <a:r>
              <a:rPr lang="en-US" dirty="0" err="1">
                <a:latin typeface="Candara" panose="020E0502030303020204" pitchFamily="34" charset="0"/>
              </a:rPr>
              <a:t>benda</a:t>
            </a:r>
            <a:r>
              <a:rPr lang="en-US" dirty="0">
                <a:latin typeface="Candara" panose="020E0502030303020204" pitchFamily="34" charset="0"/>
              </a:rPr>
              <a:t> yang </a:t>
            </a:r>
            <a:r>
              <a:rPr lang="en-US" dirty="0" err="1">
                <a:latin typeface="Candara" panose="020E0502030303020204" pitchFamily="34" charset="0"/>
              </a:rPr>
              <a:t>berada</a:t>
            </a:r>
            <a:r>
              <a:rPr lang="en-US" dirty="0">
                <a:latin typeface="Candara" panose="020E0502030303020204" pitchFamily="34" charset="0"/>
              </a:rPr>
              <a:t>  </a:t>
            </a:r>
            <a:r>
              <a:rPr lang="en-US" dirty="0" err="1">
                <a:latin typeface="Candara" panose="020E0502030303020204" pitchFamily="34" charset="0"/>
              </a:rPr>
              <a:t>dalam</a:t>
            </a:r>
            <a:r>
              <a:rPr lang="en-US" dirty="0">
                <a:latin typeface="Candara" panose="020E0502030303020204" pitchFamily="34" charset="0"/>
              </a:rPr>
              <a:t> (</a:t>
            </a:r>
            <a:r>
              <a:rPr lang="en-US" dirty="0" err="1">
                <a:latin typeface="Candara" panose="020E0502030303020204" pitchFamily="34" charset="0"/>
              </a:rPr>
              <a:t>dipengaruhi</a:t>
            </a:r>
            <a:r>
              <a:rPr lang="en-US" dirty="0">
                <a:latin typeface="Candara" panose="020E0502030303020204" pitchFamily="34" charset="0"/>
              </a:rPr>
              <a:t> </a:t>
            </a:r>
            <a:r>
              <a:rPr lang="en-US" dirty="0" err="1">
                <a:latin typeface="Candara" panose="020E0502030303020204" pitchFamily="34" charset="0"/>
              </a:rPr>
              <a:t>oleh</a:t>
            </a:r>
            <a:r>
              <a:rPr lang="en-US" dirty="0">
                <a:latin typeface="Candara" panose="020E0502030303020204" pitchFamily="34" charset="0"/>
              </a:rPr>
              <a:t>) </a:t>
            </a:r>
            <a:r>
              <a:rPr lang="en-US" dirty="0" err="1">
                <a:latin typeface="Candara" panose="020E0502030303020204" pitchFamily="34" charset="0"/>
              </a:rPr>
              <a:t>medan</a:t>
            </a:r>
            <a:r>
              <a:rPr lang="en-US" dirty="0">
                <a:latin typeface="Candara" panose="020E0502030303020204" pitchFamily="34" charset="0"/>
              </a:rPr>
              <a:t> </a:t>
            </a:r>
            <a:r>
              <a:rPr lang="en-US" dirty="0" err="1">
                <a:latin typeface="Candara" panose="020E0502030303020204" pitchFamily="34" charset="0"/>
              </a:rPr>
              <a:t>gravitasi</a:t>
            </a:r>
            <a:r>
              <a:rPr lang="en-US" dirty="0">
                <a:latin typeface="Candara" panose="020E0502030303020204" pitchFamily="34" charset="0"/>
              </a:rPr>
              <a:t> </a:t>
            </a:r>
            <a:r>
              <a:rPr lang="en-US" dirty="0" err="1">
                <a:latin typeface="Candara" panose="020E0502030303020204" pitchFamily="34" charset="0"/>
              </a:rPr>
              <a:t>bumi</a:t>
            </a:r>
            <a:r>
              <a:rPr lang="en-US" dirty="0">
                <a:latin typeface="Candara" panose="020E0502030303020204" pitchFamily="34" charset="0"/>
              </a:rPr>
              <a:t> </a:t>
            </a:r>
            <a:r>
              <a:rPr lang="en-US" dirty="0" err="1">
                <a:latin typeface="Candara" panose="020E0502030303020204" pitchFamily="34" charset="0"/>
              </a:rPr>
              <a:t>akan</a:t>
            </a:r>
            <a:r>
              <a:rPr lang="en-US" dirty="0">
                <a:latin typeface="Candara" panose="020E0502030303020204" pitchFamily="34" charset="0"/>
              </a:rPr>
              <a:t> </a:t>
            </a:r>
            <a:r>
              <a:rPr lang="en-US" dirty="0" err="1">
                <a:latin typeface="Candara" panose="020E0502030303020204" pitchFamily="34" charset="0"/>
              </a:rPr>
              <a:t>ditarik</a:t>
            </a:r>
            <a:r>
              <a:rPr lang="en-US" dirty="0">
                <a:latin typeface="Candara" panose="020E0502030303020204" pitchFamily="34" charset="0"/>
              </a:rPr>
              <a:t> </a:t>
            </a:r>
            <a:r>
              <a:rPr lang="en-US" dirty="0" err="1">
                <a:latin typeface="Candara" panose="020E0502030303020204" pitchFamily="34" charset="0"/>
              </a:rPr>
              <a:t>ke</a:t>
            </a:r>
            <a:r>
              <a:rPr lang="en-US" dirty="0">
                <a:latin typeface="Candara" panose="020E0502030303020204" pitchFamily="34" charset="0"/>
              </a:rPr>
              <a:t> </a:t>
            </a:r>
            <a:r>
              <a:rPr lang="en-US" dirty="0" err="1">
                <a:latin typeface="Candara" panose="020E0502030303020204" pitchFamily="34" charset="0"/>
              </a:rPr>
              <a:t>bawah</a:t>
            </a:r>
            <a:r>
              <a:rPr lang="en-US" dirty="0">
                <a:latin typeface="Candara" panose="020E0502030303020204" pitchFamily="34" charset="0"/>
              </a:rPr>
              <a:t> </a:t>
            </a:r>
            <a:r>
              <a:rPr lang="en-US" dirty="0" err="1">
                <a:latin typeface="Candara" panose="020E0502030303020204" pitchFamily="34" charset="0"/>
              </a:rPr>
              <a:t>dengan</a:t>
            </a:r>
            <a:r>
              <a:rPr lang="en-US" dirty="0">
                <a:latin typeface="Candara" panose="020E0502030303020204" pitchFamily="34" charset="0"/>
              </a:rPr>
              <a:t> </a:t>
            </a:r>
            <a:r>
              <a:rPr lang="en-US" dirty="0" err="1">
                <a:latin typeface="Candara" panose="020E0502030303020204" pitchFamily="34" charset="0"/>
              </a:rPr>
              <a:t>percepatan</a:t>
            </a:r>
            <a:r>
              <a:rPr lang="en-US" dirty="0">
                <a:latin typeface="Candara" panose="020E0502030303020204" pitchFamily="34" charset="0"/>
              </a:rPr>
              <a:t> </a:t>
            </a:r>
            <a:r>
              <a:rPr lang="en-US" dirty="0" err="1">
                <a:latin typeface="Candara" panose="020E0502030303020204" pitchFamily="34" charset="0"/>
              </a:rPr>
              <a:t>gravitasi</a:t>
            </a:r>
            <a:r>
              <a:rPr lang="en-US" dirty="0">
                <a:latin typeface="Candara" panose="020E0502030303020204" pitchFamily="34" charset="0"/>
              </a:rPr>
              <a:t> </a:t>
            </a:r>
          </a:p>
        </p:txBody>
      </p:sp>
      <p:sp>
        <p:nvSpPr>
          <p:cNvPr id="4108" name="TextBox 11"/>
          <p:cNvSpPr txBox="1">
            <a:spLocks noChangeArrowheads="1"/>
          </p:cNvSpPr>
          <p:nvPr/>
        </p:nvSpPr>
        <p:spPr bwMode="auto">
          <a:xfrm>
            <a:off x="1567962" y="2118876"/>
            <a:ext cx="3048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dirty="0" err="1">
                <a:latin typeface="Candara" panose="020E0502030303020204" pitchFamily="34" charset="0"/>
              </a:rPr>
              <a:t>Hukum</a:t>
            </a:r>
            <a:r>
              <a:rPr lang="en-US" dirty="0">
                <a:latin typeface="Candara" panose="020E0502030303020204" pitchFamily="34" charset="0"/>
              </a:rPr>
              <a:t> Newton II :</a:t>
            </a:r>
          </a:p>
        </p:txBody>
      </p:sp>
      <p:sp>
        <p:nvSpPr>
          <p:cNvPr id="4109" name="TextBox 12"/>
          <p:cNvSpPr txBox="1">
            <a:spLocks noChangeArrowheads="1"/>
          </p:cNvSpPr>
          <p:nvPr/>
        </p:nvSpPr>
        <p:spPr bwMode="auto">
          <a:xfrm>
            <a:off x="1524000" y="4308086"/>
            <a:ext cx="2667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dirty="0">
                <a:latin typeface="Candara" panose="020E0502030303020204" pitchFamily="34" charset="0"/>
              </a:rPr>
              <a:t>W = </a:t>
            </a:r>
            <a:r>
              <a:rPr lang="en-US" dirty="0" err="1">
                <a:latin typeface="Candara" panose="020E0502030303020204" pitchFamily="34" charset="0"/>
              </a:rPr>
              <a:t>Berat</a:t>
            </a:r>
            <a:r>
              <a:rPr lang="en-US" dirty="0">
                <a:latin typeface="Candara" panose="020E0502030303020204" pitchFamily="34" charset="0"/>
              </a:rPr>
              <a:t> </a:t>
            </a:r>
            <a:r>
              <a:rPr lang="en-US" dirty="0" err="1">
                <a:latin typeface="Candara" panose="020E0502030303020204" pitchFamily="34" charset="0"/>
              </a:rPr>
              <a:t>benda</a:t>
            </a:r>
            <a:endParaRPr lang="en-US" dirty="0">
              <a:latin typeface="Candara" panose="020E0502030303020204" pitchFamily="34" charset="0"/>
            </a:endParaRPr>
          </a:p>
        </p:txBody>
      </p:sp>
      <p:sp>
        <p:nvSpPr>
          <p:cNvPr id="2" name="TextBox 1"/>
          <p:cNvSpPr txBox="1"/>
          <p:nvPr/>
        </p:nvSpPr>
        <p:spPr>
          <a:xfrm>
            <a:off x="2582137" y="353772"/>
            <a:ext cx="4509632" cy="707886"/>
          </a:xfrm>
          <a:prstGeom prst="rect">
            <a:avLst/>
          </a:prstGeom>
          <a:solidFill>
            <a:schemeClr val="tx1">
              <a:lumMod val="95000"/>
              <a:lumOff val="5000"/>
            </a:schemeClr>
          </a:solidFill>
        </p:spPr>
        <p:txBody>
          <a:bodyPr wrap="none" rtlCol="0">
            <a:spAutoFit/>
          </a:bodyPr>
          <a:lstStyle/>
          <a:p>
            <a:r>
              <a:rPr lang="en-US" sz="4000" dirty="0" smtClean="0">
                <a:solidFill>
                  <a:srgbClr val="FFFF00"/>
                </a:solidFill>
                <a:latin typeface="Arial Narrow" panose="020B0606020202030204" pitchFamily="34" charset="0"/>
              </a:rPr>
              <a:t>4.    GAYA  GRAFITASI</a:t>
            </a:r>
            <a:endParaRPr lang="en-US" sz="4000" dirty="0">
              <a:solidFill>
                <a:srgbClr val="FFFF00"/>
              </a:solidFill>
              <a:latin typeface="Arial Narrow" panose="020B0606020202030204" pitchFamily="34" charset="0"/>
            </a:endParaRPr>
          </a:p>
        </p:txBody>
      </p:sp>
      <p:sp>
        <p:nvSpPr>
          <p:cNvPr id="3" name="Date Placeholder 2"/>
          <p:cNvSpPr>
            <a:spLocks noGrp="1"/>
          </p:cNvSpPr>
          <p:nvPr>
            <p:ph type="dt" sz="half" idx="10"/>
          </p:nvPr>
        </p:nvSpPr>
        <p:spPr/>
        <p:txBody>
          <a:bodyPr/>
          <a:lstStyle/>
          <a:p>
            <a:fld id="{621BC3A9-89AA-490B-8D9B-8B0843071CA2}" type="datetime1">
              <a:rPr lang="en-US" smtClean="0"/>
              <a:t>3/28/2016</a:t>
            </a:fld>
            <a:endParaRPr lang="en-US" dirty="0"/>
          </a:p>
        </p:txBody>
      </p:sp>
      <p:sp>
        <p:nvSpPr>
          <p:cNvPr id="4" name="Footer Placeholder 3"/>
          <p:cNvSpPr>
            <a:spLocks noGrp="1"/>
          </p:cNvSpPr>
          <p:nvPr>
            <p:ph type="ftr" sz="quarter" idx="11"/>
          </p:nvPr>
        </p:nvSpPr>
        <p:spPr/>
        <p:txBody>
          <a:bodyPr/>
          <a:lstStyle/>
          <a:p>
            <a:r>
              <a:rPr lang="en-US" smtClean="0"/>
              <a:t>LATAR MUHAMMAD ARIEF</a:t>
            </a:r>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13</a:t>
            </a:fld>
            <a:endParaRPr lang="en-US" dirty="0"/>
          </a:p>
        </p:txBody>
      </p:sp>
    </p:spTree>
    <p:extLst>
      <p:ext uri="{BB962C8B-B14F-4D97-AF65-F5344CB8AC3E}">
        <p14:creationId xmlns:p14="http://schemas.microsoft.com/office/powerpoint/2010/main" val="10208717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2"/>
          <p:cNvSpPr>
            <a:spLocks noGrp="1" noChangeArrowheads="1"/>
          </p:cNvSpPr>
          <p:nvPr>
            <p:ph type="title"/>
          </p:nvPr>
        </p:nvSpPr>
        <p:spPr>
          <a:xfrm>
            <a:off x="1524000" y="0"/>
            <a:ext cx="3624775" cy="685800"/>
          </a:xfrm>
        </p:spPr>
        <p:style>
          <a:lnRef idx="2">
            <a:schemeClr val="dk1">
              <a:shade val="50000"/>
            </a:schemeClr>
          </a:lnRef>
          <a:fillRef idx="1">
            <a:schemeClr val="dk1"/>
          </a:fillRef>
          <a:effectRef idx="0">
            <a:schemeClr val="dk1"/>
          </a:effectRef>
          <a:fontRef idx="minor">
            <a:schemeClr val="lt1"/>
          </a:fontRef>
        </p:style>
        <p:txBody>
          <a:bodyPr/>
          <a:lstStyle/>
          <a:p>
            <a:pPr algn="l" eaLnBrk="1" hangingPunct="1">
              <a:buFont typeface="Wingdings" panose="05000000000000000000" pitchFamily="2" charset="2"/>
              <a:buChar char="§"/>
            </a:pPr>
            <a:r>
              <a:rPr lang="en-US" sz="2800" b="1">
                <a:solidFill>
                  <a:schemeClr val="accent2"/>
                </a:solidFill>
                <a:latin typeface="Candara" panose="020E0502030303020204" pitchFamily="34" charset="0"/>
              </a:rPr>
              <a:t> TEGANGAN TALI</a:t>
            </a:r>
          </a:p>
        </p:txBody>
      </p:sp>
      <p:grpSp>
        <p:nvGrpSpPr>
          <p:cNvPr id="5127" name="Group 28"/>
          <p:cNvGrpSpPr>
            <a:grpSpLocks/>
          </p:cNvGrpSpPr>
          <p:nvPr/>
        </p:nvGrpSpPr>
        <p:grpSpPr bwMode="auto">
          <a:xfrm>
            <a:off x="1676400" y="1219200"/>
            <a:ext cx="3124200" cy="4038600"/>
            <a:chOff x="1524000" y="1828800"/>
            <a:chExt cx="3124200" cy="4038600"/>
          </a:xfrm>
        </p:grpSpPr>
        <p:sp>
          <p:nvSpPr>
            <p:cNvPr id="5132" name="Line 4"/>
            <p:cNvSpPr>
              <a:spLocks noChangeShapeType="1"/>
            </p:cNvSpPr>
            <p:nvPr/>
          </p:nvSpPr>
          <p:spPr bwMode="auto">
            <a:xfrm>
              <a:off x="1524000" y="2209800"/>
              <a:ext cx="2743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3" name="Line 5"/>
            <p:cNvSpPr>
              <a:spLocks noChangeShapeType="1"/>
            </p:cNvSpPr>
            <p:nvPr/>
          </p:nvSpPr>
          <p:spPr bwMode="auto">
            <a:xfrm>
              <a:off x="2971800" y="2209800"/>
              <a:ext cx="0" cy="1905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4" name="Oval 6"/>
            <p:cNvSpPr>
              <a:spLocks noChangeArrowheads="1"/>
            </p:cNvSpPr>
            <p:nvPr/>
          </p:nvSpPr>
          <p:spPr bwMode="auto">
            <a:xfrm>
              <a:off x="2667000" y="4114800"/>
              <a:ext cx="609600" cy="609600"/>
            </a:xfrm>
            <a:prstGeom prst="ellipse">
              <a:avLst/>
            </a:prstGeom>
            <a:solidFill>
              <a:schemeClr val="bg2"/>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atin typeface="Candara" panose="020E0502030303020204" pitchFamily="34" charset="0"/>
              </a:endParaRPr>
            </a:p>
          </p:txBody>
        </p:sp>
        <p:sp>
          <p:nvSpPr>
            <p:cNvPr id="5135" name="Line 7"/>
            <p:cNvSpPr>
              <a:spLocks noChangeShapeType="1"/>
            </p:cNvSpPr>
            <p:nvPr/>
          </p:nvSpPr>
          <p:spPr bwMode="auto">
            <a:xfrm flipV="1">
              <a:off x="2971800" y="3124200"/>
              <a:ext cx="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6" name="Text Box 8"/>
            <p:cNvSpPr txBox="1">
              <a:spLocks noChangeArrowheads="1"/>
            </p:cNvSpPr>
            <p:nvPr/>
          </p:nvSpPr>
          <p:spPr bwMode="auto">
            <a:xfrm>
              <a:off x="3200400" y="29718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atin typeface="Candara" panose="020E0502030303020204" pitchFamily="34" charset="0"/>
                </a:rPr>
                <a:t>T</a:t>
              </a:r>
            </a:p>
          </p:txBody>
        </p:sp>
        <p:sp>
          <p:nvSpPr>
            <p:cNvPr id="5137" name="Line 9"/>
            <p:cNvSpPr>
              <a:spLocks noChangeShapeType="1"/>
            </p:cNvSpPr>
            <p:nvPr/>
          </p:nvSpPr>
          <p:spPr bwMode="auto">
            <a:xfrm flipV="1">
              <a:off x="1524000" y="1828800"/>
              <a:ext cx="3810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8" name="Line 10"/>
            <p:cNvSpPr>
              <a:spLocks noChangeShapeType="1"/>
            </p:cNvSpPr>
            <p:nvPr/>
          </p:nvSpPr>
          <p:spPr bwMode="auto">
            <a:xfrm flipV="1">
              <a:off x="1828800" y="1828800"/>
              <a:ext cx="3810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9" name="Line 11"/>
            <p:cNvSpPr>
              <a:spLocks noChangeShapeType="1"/>
            </p:cNvSpPr>
            <p:nvPr/>
          </p:nvSpPr>
          <p:spPr bwMode="auto">
            <a:xfrm flipV="1">
              <a:off x="2133600" y="1828800"/>
              <a:ext cx="3810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0" name="Line 12"/>
            <p:cNvSpPr>
              <a:spLocks noChangeShapeType="1"/>
            </p:cNvSpPr>
            <p:nvPr/>
          </p:nvSpPr>
          <p:spPr bwMode="auto">
            <a:xfrm flipV="1">
              <a:off x="2438400" y="1828800"/>
              <a:ext cx="3810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1" name="Line 13"/>
            <p:cNvSpPr>
              <a:spLocks noChangeShapeType="1"/>
            </p:cNvSpPr>
            <p:nvPr/>
          </p:nvSpPr>
          <p:spPr bwMode="auto">
            <a:xfrm flipV="1">
              <a:off x="2743200" y="1828800"/>
              <a:ext cx="3810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2" name="Line 14"/>
            <p:cNvSpPr>
              <a:spLocks noChangeShapeType="1"/>
            </p:cNvSpPr>
            <p:nvPr/>
          </p:nvSpPr>
          <p:spPr bwMode="auto">
            <a:xfrm flipV="1">
              <a:off x="3048000" y="1828800"/>
              <a:ext cx="3810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3" name="Line 15"/>
            <p:cNvSpPr>
              <a:spLocks noChangeShapeType="1"/>
            </p:cNvSpPr>
            <p:nvPr/>
          </p:nvSpPr>
          <p:spPr bwMode="auto">
            <a:xfrm flipV="1">
              <a:off x="3352800" y="1828800"/>
              <a:ext cx="3810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4" name="Line 16"/>
            <p:cNvSpPr>
              <a:spLocks noChangeShapeType="1"/>
            </p:cNvSpPr>
            <p:nvPr/>
          </p:nvSpPr>
          <p:spPr bwMode="auto">
            <a:xfrm flipV="1">
              <a:off x="3657600" y="1828800"/>
              <a:ext cx="3810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5" name="Line 17"/>
            <p:cNvSpPr>
              <a:spLocks noChangeShapeType="1"/>
            </p:cNvSpPr>
            <p:nvPr/>
          </p:nvSpPr>
          <p:spPr bwMode="auto">
            <a:xfrm flipV="1">
              <a:off x="3962400" y="1828800"/>
              <a:ext cx="3810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6" name="Line 18"/>
            <p:cNvSpPr>
              <a:spLocks noChangeShapeType="1"/>
            </p:cNvSpPr>
            <p:nvPr/>
          </p:nvSpPr>
          <p:spPr bwMode="auto">
            <a:xfrm flipV="1">
              <a:off x="4267200" y="1828800"/>
              <a:ext cx="3810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7" name="Line 19"/>
            <p:cNvSpPr>
              <a:spLocks noChangeShapeType="1"/>
            </p:cNvSpPr>
            <p:nvPr/>
          </p:nvSpPr>
          <p:spPr bwMode="auto">
            <a:xfrm>
              <a:off x="2971800" y="4724400"/>
              <a:ext cx="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48" name="Text Box 20"/>
            <p:cNvSpPr txBox="1">
              <a:spLocks noChangeArrowheads="1"/>
            </p:cNvSpPr>
            <p:nvPr/>
          </p:nvSpPr>
          <p:spPr bwMode="auto">
            <a:xfrm>
              <a:off x="3200400" y="54102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atin typeface="Candara" panose="020E0502030303020204" pitchFamily="34" charset="0"/>
                </a:rPr>
                <a:t>W</a:t>
              </a:r>
            </a:p>
          </p:txBody>
        </p:sp>
      </p:grpSp>
      <p:graphicFrame>
        <p:nvGraphicFramePr>
          <p:cNvPr id="5122" name="Object 21"/>
          <p:cNvGraphicFramePr>
            <a:graphicFrameLocks noGrp="1" noChangeAspect="1"/>
          </p:cNvGraphicFramePr>
          <p:nvPr>
            <p:ph idx="1"/>
          </p:nvPr>
        </p:nvGraphicFramePr>
        <p:xfrm>
          <a:off x="5019676" y="1830388"/>
          <a:ext cx="2151063" cy="4064000"/>
        </p:xfrm>
        <a:graphic>
          <a:graphicData uri="http://schemas.openxmlformats.org/presentationml/2006/ole">
            <mc:AlternateContent xmlns:mc="http://schemas.openxmlformats.org/markup-compatibility/2006">
              <mc:Choice xmlns:v="urn:schemas-microsoft-com:vml" Requires="v">
                <p:oleObj spid="_x0000_s2102" name="Equation" r:id="rId3" imgW="114120" imgH="215640" progId="Equation.3">
                  <p:embed/>
                </p:oleObj>
              </mc:Choice>
              <mc:Fallback>
                <p:oleObj name="Equation" r:id="rId3" imgW="114120" imgH="215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19676" y="1830388"/>
                        <a:ext cx="2151063" cy="406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8" name="TextBox 21"/>
          <p:cNvSpPr txBox="1">
            <a:spLocks noChangeArrowheads="1"/>
          </p:cNvSpPr>
          <p:nvPr/>
        </p:nvSpPr>
        <p:spPr bwMode="auto">
          <a:xfrm>
            <a:off x="5334000" y="685801"/>
            <a:ext cx="5029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atin typeface="Candara" panose="020E0502030303020204" pitchFamily="34" charset="0"/>
              </a:rPr>
              <a:t>Bila benda bergerak ke atas dengan percepatan a, maka : </a:t>
            </a:r>
          </a:p>
        </p:txBody>
      </p:sp>
      <p:graphicFrame>
        <p:nvGraphicFramePr>
          <p:cNvPr id="5123" name="Object 22"/>
          <p:cNvGraphicFramePr>
            <a:graphicFrameLocks noChangeAspect="1"/>
          </p:cNvGraphicFramePr>
          <p:nvPr/>
        </p:nvGraphicFramePr>
        <p:xfrm>
          <a:off x="5638801" y="1600200"/>
          <a:ext cx="3178175" cy="457200"/>
        </p:xfrm>
        <a:graphic>
          <a:graphicData uri="http://schemas.openxmlformats.org/presentationml/2006/ole">
            <mc:AlternateContent xmlns:mc="http://schemas.openxmlformats.org/markup-compatibility/2006">
              <mc:Choice xmlns:v="urn:schemas-microsoft-com:vml" Requires="v">
                <p:oleObj spid="_x0000_s2103" name="Equation" r:id="rId5" imgW="1765080" imgH="253800" progId="Equation.3">
                  <p:embed/>
                </p:oleObj>
              </mc:Choice>
              <mc:Fallback>
                <p:oleObj name="Equation" r:id="rId5" imgW="1765080" imgH="253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38801" y="1600200"/>
                        <a:ext cx="317817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9" name="TextBox 23"/>
          <p:cNvSpPr txBox="1">
            <a:spLocks noChangeArrowheads="1"/>
          </p:cNvSpPr>
          <p:nvPr/>
        </p:nvSpPr>
        <p:spPr bwMode="auto">
          <a:xfrm>
            <a:off x="5334000" y="2209801"/>
            <a:ext cx="5105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atin typeface="Candara" panose="020E0502030303020204" pitchFamily="34" charset="0"/>
              </a:rPr>
              <a:t>Bila benda bergerak ke bawah dengan percepatan a, maka : </a:t>
            </a:r>
          </a:p>
        </p:txBody>
      </p:sp>
      <p:graphicFrame>
        <p:nvGraphicFramePr>
          <p:cNvPr id="5124" name="Object 23"/>
          <p:cNvGraphicFramePr>
            <a:graphicFrameLocks noChangeAspect="1"/>
          </p:cNvGraphicFramePr>
          <p:nvPr/>
        </p:nvGraphicFramePr>
        <p:xfrm>
          <a:off x="5791201" y="3124200"/>
          <a:ext cx="3178175" cy="457200"/>
        </p:xfrm>
        <a:graphic>
          <a:graphicData uri="http://schemas.openxmlformats.org/presentationml/2006/ole">
            <mc:AlternateContent xmlns:mc="http://schemas.openxmlformats.org/markup-compatibility/2006">
              <mc:Choice xmlns:v="urn:schemas-microsoft-com:vml" Requires="v">
                <p:oleObj spid="_x0000_s2104" name="Equation" r:id="rId7" imgW="1765080" imgH="253800" progId="Equation.3">
                  <p:embed/>
                </p:oleObj>
              </mc:Choice>
              <mc:Fallback>
                <p:oleObj name="Equation" r:id="rId7" imgW="1765080" imgH="2538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91201" y="3124200"/>
                        <a:ext cx="317817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30" name="TextBox 25"/>
          <p:cNvSpPr txBox="1">
            <a:spLocks noChangeArrowheads="1"/>
          </p:cNvSpPr>
          <p:nvPr/>
        </p:nvSpPr>
        <p:spPr bwMode="auto">
          <a:xfrm>
            <a:off x="5486400" y="3657600"/>
            <a:ext cx="49530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atin typeface="Candara" panose="020E0502030303020204" pitchFamily="34" charset="0"/>
              </a:rPr>
              <a:t>Bila benda diam atau bergerak ke  atas atau ke bawah dengan kecepatan konstan (percepatan = 0), maka : </a:t>
            </a:r>
          </a:p>
        </p:txBody>
      </p:sp>
      <p:graphicFrame>
        <p:nvGraphicFramePr>
          <p:cNvPr id="5125" name="Object 24"/>
          <p:cNvGraphicFramePr>
            <a:graphicFrameLocks noChangeAspect="1"/>
          </p:cNvGraphicFramePr>
          <p:nvPr/>
        </p:nvGraphicFramePr>
        <p:xfrm>
          <a:off x="5867401" y="5334000"/>
          <a:ext cx="4551363" cy="457200"/>
        </p:xfrm>
        <a:graphic>
          <a:graphicData uri="http://schemas.openxmlformats.org/presentationml/2006/ole">
            <mc:AlternateContent xmlns:mc="http://schemas.openxmlformats.org/markup-compatibility/2006">
              <mc:Choice xmlns:v="urn:schemas-microsoft-com:vml" Requires="v">
                <p:oleObj spid="_x0000_s2105" name="Equation" r:id="rId9" imgW="2527200" imgH="253800" progId="Equation.3">
                  <p:embed/>
                </p:oleObj>
              </mc:Choice>
              <mc:Fallback>
                <p:oleObj name="Equation" r:id="rId9" imgW="2527200" imgH="2538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867401" y="5334000"/>
                        <a:ext cx="455136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31" name="TextBox 27"/>
          <p:cNvSpPr txBox="1">
            <a:spLocks noChangeArrowheads="1"/>
          </p:cNvSpPr>
          <p:nvPr/>
        </p:nvSpPr>
        <p:spPr bwMode="auto">
          <a:xfrm>
            <a:off x="2438400" y="6019801"/>
            <a:ext cx="3962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atin typeface="Candara" panose="020E0502030303020204" pitchFamily="34" charset="0"/>
              </a:rPr>
              <a:t>Hukum Newton I </a:t>
            </a:r>
            <a:r>
              <a:rPr lang="en-US">
                <a:latin typeface="Candara" panose="020E0502030303020204" pitchFamily="34" charset="0"/>
                <a:sym typeface="Wingdings" panose="05000000000000000000" pitchFamily="2" charset="2"/>
              </a:rPr>
              <a:t> </a:t>
            </a:r>
            <a:r>
              <a:rPr lang="en-US">
                <a:latin typeface="Candara" panose="020E0502030303020204" pitchFamily="34" charset="0"/>
                <a:sym typeface="Symbol" panose="05050102010706020507" pitchFamily="18" charset="2"/>
              </a:rPr>
              <a:t>F = 0</a:t>
            </a:r>
            <a:endParaRPr lang="en-US">
              <a:latin typeface="Candara" panose="020E0502030303020204" pitchFamily="34" charset="0"/>
            </a:endParaRPr>
          </a:p>
        </p:txBody>
      </p:sp>
      <p:sp>
        <p:nvSpPr>
          <p:cNvPr id="2" name="Date Placeholder 1"/>
          <p:cNvSpPr>
            <a:spLocks noGrp="1"/>
          </p:cNvSpPr>
          <p:nvPr>
            <p:ph type="dt" sz="half" idx="10"/>
          </p:nvPr>
        </p:nvSpPr>
        <p:spPr/>
        <p:txBody>
          <a:bodyPr/>
          <a:lstStyle/>
          <a:p>
            <a:fld id="{FDA63D08-049D-4847-A110-92362769AB6C}" type="datetime1">
              <a:rPr lang="en-US" smtClean="0"/>
              <a:t>3/28/2016</a:t>
            </a:fld>
            <a:endParaRPr lang="en-US" dirty="0"/>
          </a:p>
        </p:txBody>
      </p:sp>
      <p:sp>
        <p:nvSpPr>
          <p:cNvPr id="3" name="Footer Placeholder 2"/>
          <p:cNvSpPr>
            <a:spLocks noGrp="1"/>
          </p:cNvSpPr>
          <p:nvPr>
            <p:ph type="ftr" sz="quarter" idx="11"/>
          </p:nvPr>
        </p:nvSpPr>
        <p:spPr/>
        <p:txBody>
          <a:bodyPr/>
          <a:lstStyle/>
          <a:p>
            <a:r>
              <a:rPr lang="en-US" smtClean="0"/>
              <a:t>LATAR MUHAMMAD ARIEF</a:t>
            </a:r>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14</a:t>
            </a:fld>
            <a:endParaRPr lang="en-US" dirty="0"/>
          </a:p>
        </p:txBody>
      </p:sp>
    </p:spTree>
    <p:extLst>
      <p:ext uri="{BB962C8B-B14F-4D97-AF65-F5344CB8AC3E}">
        <p14:creationId xmlns:p14="http://schemas.microsoft.com/office/powerpoint/2010/main" val="32764186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7366" y="685800"/>
            <a:ext cx="4278702" cy="1522562"/>
          </a:xfrm>
        </p:spPr>
        <p:txBody>
          <a:bodyPr>
            <a:normAutofit fontScale="90000"/>
          </a:bodyPr>
          <a:lstStyle/>
          <a:p>
            <a:r>
              <a:rPr lang="en-US" b="1" dirty="0" smtClean="0">
                <a:solidFill>
                  <a:srgbClr val="FFFF00"/>
                </a:solidFill>
                <a:latin typeface="Arial Rounded MT Bold" panose="020F0704030504030204" pitchFamily="34" charset="0"/>
              </a:rPr>
              <a:t>5. </a:t>
            </a:r>
            <a:r>
              <a:rPr lang="en-US" b="1" dirty="0" err="1" smtClean="0">
                <a:solidFill>
                  <a:srgbClr val="FFFF00"/>
                </a:solidFill>
                <a:latin typeface="Arial Rounded MT Bold" panose="020F0704030504030204" pitchFamily="34" charset="0"/>
              </a:rPr>
              <a:t>Hukum</a:t>
            </a:r>
            <a:r>
              <a:rPr lang="en-US" b="1" dirty="0" smtClean="0">
                <a:solidFill>
                  <a:srgbClr val="FFFF00"/>
                </a:solidFill>
                <a:latin typeface="Arial Rounded MT Bold" panose="020F0704030504030204" pitchFamily="34" charset="0"/>
              </a:rPr>
              <a:t> </a:t>
            </a:r>
            <a:r>
              <a:rPr lang="en-US" b="1" dirty="0" err="1">
                <a:solidFill>
                  <a:srgbClr val="FFFF00"/>
                </a:solidFill>
                <a:latin typeface="Arial Rounded MT Bold" panose="020F0704030504030204" pitchFamily="34" charset="0"/>
              </a:rPr>
              <a:t>Ketiga</a:t>
            </a:r>
            <a:r>
              <a:rPr lang="en-US" b="1" dirty="0">
                <a:solidFill>
                  <a:srgbClr val="FFFF00"/>
                </a:solidFill>
                <a:latin typeface="Arial Rounded MT Bold" panose="020F0704030504030204" pitchFamily="34" charset="0"/>
              </a:rPr>
              <a:t> Newton</a:t>
            </a:r>
          </a:p>
        </p:txBody>
      </p:sp>
      <p:sp>
        <p:nvSpPr>
          <p:cNvPr id="4" name="Text Placeholder 3"/>
          <p:cNvSpPr>
            <a:spLocks noGrp="1"/>
          </p:cNvSpPr>
          <p:nvPr>
            <p:ph type="body" sz="half" idx="2"/>
          </p:nvPr>
        </p:nvSpPr>
        <p:spPr>
          <a:xfrm>
            <a:off x="255611" y="2945168"/>
            <a:ext cx="4691269" cy="2459300"/>
          </a:xfrm>
        </p:spPr>
        <p:txBody>
          <a:bodyPr>
            <a:normAutofit/>
          </a:bodyPr>
          <a:lstStyle/>
          <a:p>
            <a:r>
              <a:rPr lang="id-ID" sz="3200" i="1" dirty="0">
                <a:solidFill>
                  <a:srgbClr val="FFFF00"/>
                </a:solidFill>
                <a:latin typeface="Arial Narrow" panose="020B0606020202030204" pitchFamily="34" charset="0"/>
              </a:rPr>
              <a:t>hukum ketiga</a:t>
            </a:r>
            <a:r>
              <a:rPr lang="id-ID" sz="2400" i="1" dirty="0">
                <a:latin typeface="Arial Narrow" panose="020B0606020202030204" pitchFamily="34" charset="0"/>
              </a:rPr>
              <a:t> : Untuk setiap aksi selalu ada reaksi yang sama besar dan berlawanan arah: atau gaya dari dua benda pada satu sama lain selalu sama besar dan berlawanan arah</a:t>
            </a:r>
            <a:endParaRPr lang="id-ID" sz="2400" dirty="0">
              <a:latin typeface="Arial Narrow" panose="020B0606020202030204" pitchFamily="34" charset="0"/>
            </a:endParaRPr>
          </a:p>
        </p:txBody>
      </p:sp>
      <p:sp>
        <p:nvSpPr>
          <p:cNvPr id="5" name="Rectangle 4"/>
          <p:cNvSpPr/>
          <p:nvPr/>
        </p:nvSpPr>
        <p:spPr>
          <a:xfrm>
            <a:off x="5859500" y="535360"/>
            <a:ext cx="6096000" cy="2308324"/>
          </a:xfrm>
          <a:prstGeom prst="rect">
            <a:avLst/>
          </a:prstGeom>
        </p:spPr>
        <p:txBody>
          <a:bodyPr>
            <a:spAutoFit/>
          </a:bodyPr>
          <a:lstStyle/>
          <a:p>
            <a:pPr algn="just"/>
            <a:r>
              <a:rPr lang="id-ID" dirty="0">
                <a:latin typeface="Calibri" pitchFamily="34" charset="0"/>
                <a:ea typeface="Times New Roman" pitchFamily="18" charset="0"/>
                <a:cs typeface="Times New Roman" pitchFamily="18" charset="0"/>
              </a:rPr>
              <a:t>Benda apapun yang menekan atau menarik benda lain mengalami tekanan atau tarikan yang sama dari benda yang ditekan atau ditarik. Kalau anda menekan sebuah batu dengan jari anda, jari anda juga ditekan oleh batu. Jika seekor kuda menarik sebuah batu dengan menggunakan tali, maka kuda tersebut juga "tertarik" ke arah batu: untuk tali yang digunakan, juga akan menarik sang kuda ke arah batu sebesar ia menarik sang batu ke arah kuda.</a:t>
            </a:r>
            <a:endParaRPr lang="en-US" dirty="0"/>
          </a:p>
        </p:txBody>
      </p:sp>
      <p:grpSp>
        <p:nvGrpSpPr>
          <p:cNvPr id="15" name="Group 28"/>
          <p:cNvGrpSpPr>
            <a:grpSpLocks/>
          </p:cNvGrpSpPr>
          <p:nvPr/>
        </p:nvGrpSpPr>
        <p:grpSpPr bwMode="auto">
          <a:xfrm>
            <a:off x="5555789" y="3778736"/>
            <a:ext cx="3240087" cy="1584325"/>
            <a:chOff x="521" y="1071"/>
            <a:chExt cx="2041" cy="998"/>
          </a:xfrm>
        </p:grpSpPr>
        <p:sp>
          <p:nvSpPr>
            <p:cNvPr id="16" name="Line 6"/>
            <p:cNvSpPr>
              <a:spLocks noChangeShapeType="1"/>
            </p:cNvSpPr>
            <p:nvPr/>
          </p:nvSpPr>
          <p:spPr bwMode="auto">
            <a:xfrm>
              <a:off x="702" y="1593"/>
              <a:ext cx="186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7"/>
            <p:cNvSpPr>
              <a:spLocks noChangeArrowheads="1"/>
            </p:cNvSpPr>
            <p:nvPr/>
          </p:nvSpPr>
          <p:spPr bwMode="auto">
            <a:xfrm>
              <a:off x="1156" y="1222"/>
              <a:ext cx="816" cy="362"/>
            </a:xfrm>
            <a:prstGeom prst="rect">
              <a:avLst/>
            </a:prstGeom>
            <a:solidFill>
              <a:srgbClr val="C2002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atin typeface="Times New Roman" panose="02020603050405020304" pitchFamily="18" charset="0"/>
                  <a:cs typeface="Times New Roman" panose="02020603050405020304" pitchFamily="18" charset="0"/>
                </a:rPr>
                <a:t>m</a:t>
              </a:r>
            </a:p>
          </p:txBody>
        </p:sp>
        <p:sp>
          <p:nvSpPr>
            <p:cNvPr id="18" name="Line 8"/>
            <p:cNvSpPr>
              <a:spLocks noChangeShapeType="1"/>
            </p:cNvSpPr>
            <p:nvPr/>
          </p:nvSpPr>
          <p:spPr bwMode="auto">
            <a:xfrm flipV="1">
              <a:off x="1065" y="1161"/>
              <a:ext cx="1" cy="43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 name="Line 10"/>
            <p:cNvSpPr>
              <a:spLocks noChangeShapeType="1"/>
            </p:cNvSpPr>
            <p:nvPr/>
          </p:nvSpPr>
          <p:spPr bwMode="auto">
            <a:xfrm>
              <a:off x="702" y="1640"/>
              <a:ext cx="186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 name="Text Box 13"/>
            <p:cNvSpPr txBox="1">
              <a:spLocks noChangeArrowheads="1"/>
            </p:cNvSpPr>
            <p:nvPr/>
          </p:nvSpPr>
          <p:spPr bwMode="auto">
            <a:xfrm>
              <a:off x="521" y="1071"/>
              <a:ext cx="54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spcBef>
                  <a:spcPct val="50000"/>
                </a:spcBef>
              </a:pPr>
              <a:r>
                <a:rPr lang="en-US" sz="2000" b="1">
                  <a:latin typeface="Times New Roman" panose="02020603050405020304" pitchFamily="18" charset="0"/>
                  <a:cs typeface="Times New Roman" panose="02020603050405020304" pitchFamily="18" charset="0"/>
                </a:rPr>
                <a:t>F</a:t>
              </a:r>
              <a:r>
                <a:rPr lang="en-US" sz="2000" b="1" baseline="-25000">
                  <a:latin typeface="Times New Roman" panose="02020603050405020304" pitchFamily="18" charset="0"/>
                  <a:cs typeface="Times New Roman" panose="02020603050405020304" pitchFamily="18" charset="0"/>
                </a:rPr>
                <a:t>reaksi</a:t>
              </a:r>
            </a:p>
          </p:txBody>
        </p:sp>
        <p:sp>
          <p:nvSpPr>
            <p:cNvPr id="21" name="Text Box 14"/>
            <p:cNvSpPr txBox="1">
              <a:spLocks noChangeArrowheads="1"/>
            </p:cNvSpPr>
            <p:nvPr/>
          </p:nvSpPr>
          <p:spPr bwMode="auto">
            <a:xfrm>
              <a:off x="1564" y="1819"/>
              <a:ext cx="45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2000" b="1">
                  <a:latin typeface="Times New Roman" panose="02020603050405020304" pitchFamily="18" charset="0"/>
                  <a:cs typeface="Times New Roman" panose="02020603050405020304" pitchFamily="18" charset="0"/>
                </a:rPr>
                <a:t>F</a:t>
              </a:r>
              <a:r>
                <a:rPr lang="en-US" sz="2000" b="1" baseline="-25000">
                  <a:latin typeface="Times New Roman" panose="02020603050405020304" pitchFamily="18" charset="0"/>
                  <a:cs typeface="Times New Roman" panose="02020603050405020304" pitchFamily="18" charset="0"/>
                </a:rPr>
                <a:t>aksi</a:t>
              </a:r>
            </a:p>
          </p:txBody>
        </p:sp>
        <p:sp>
          <p:nvSpPr>
            <p:cNvPr id="22" name="Line 26"/>
            <p:cNvSpPr>
              <a:spLocks noChangeShapeType="1"/>
            </p:cNvSpPr>
            <p:nvPr/>
          </p:nvSpPr>
          <p:spPr bwMode="auto">
            <a:xfrm>
              <a:off x="1576" y="1584"/>
              <a:ext cx="0" cy="336"/>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23" name="AutoShape 16"/>
          <p:cNvSpPr>
            <a:spLocks noChangeArrowheads="1"/>
          </p:cNvSpPr>
          <p:nvPr/>
        </p:nvSpPr>
        <p:spPr bwMode="auto">
          <a:xfrm>
            <a:off x="8669737" y="3921611"/>
            <a:ext cx="686448" cy="506414"/>
          </a:xfrm>
          <a:custGeom>
            <a:avLst/>
            <a:gdLst>
              <a:gd name="T0" fmla="*/ 1026319 w 21600"/>
              <a:gd name="T1" fmla="*/ 0 h 21600"/>
              <a:gd name="T2" fmla="*/ 0 w 21600"/>
              <a:gd name="T3" fmla="*/ 251619 h 21600"/>
              <a:gd name="T4" fmla="*/ 1026319 w 21600"/>
              <a:gd name="T5" fmla="*/ 503238 h 21600"/>
              <a:gd name="T6" fmla="*/ 1368425 w 21600"/>
              <a:gd name="T7" fmla="*/ 25161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bg2"/>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atin typeface="Times New Roman" panose="02020603050405020304" pitchFamily="18" charset="0"/>
              <a:cs typeface="Times New Roman" panose="02020603050405020304" pitchFamily="18" charset="0"/>
            </a:endParaRPr>
          </a:p>
        </p:txBody>
      </p:sp>
      <p:sp>
        <p:nvSpPr>
          <p:cNvPr id="24" name="Text Box 12"/>
          <p:cNvSpPr txBox="1">
            <a:spLocks noChangeArrowheads="1"/>
          </p:cNvSpPr>
          <p:nvPr/>
        </p:nvSpPr>
        <p:spPr bwMode="auto">
          <a:xfrm>
            <a:off x="9605501" y="4473815"/>
            <a:ext cx="2447925" cy="466725"/>
          </a:xfrm>
          <a:prstGeom prst="rect">
            <a:avLst/>
          </a:prstGeom>
          <a:solidFill>
            <a:schemeClr val="accent1"/>
          </a:solidFill>
          <a:ln w="19050">
            <a:solidFill>
              <a:schemeClr val="tx1"/>
            </a:solidFill>
            <a:miter lim="800000"/>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sz="2400" b="1">
                <a:latin typeface="Times New Roman" panose="02020603050405020304" pitchFamily="18" charset="0"/>
                <a:cs typeface="Times New Roman" panose="02020603050405020304" pitchFamily="18" charset="0"/>
              </a:rPr>
              <a:t>F</a:t>
            </a:r>
            <a:r>
              <a:rPr lang="en-US" sz="2400" b="1" baseline="-25000">
                <a:latin typeface="Times New Roman" panose="02020603050405020304" pitchFamily="18" charset="0"/>
                <a:cs typeface="Times New Roman" panose="02020603050405020304" pitchFamily="18" charset="0"/>
              </a:rPr>
              <a:t>aksi   </a:t>
            </a:r>
            <a:r>
              <a:rPr lang="en-US" sz="2400" b="1">
                <a:latin typeface="Times New Roman" panose="02020603050405020304" pitchFamily="18" charset="0"/>
                <a:cs typeface="Times New Roman" panose="02020603050405020304" pitchFamily="18" charset="0"/>
              </a:rPr>
              <a:t>= - F</a:t>
            </a:r>
            <a:r>
              <a:rPr lang="en-US" sz="2400" b="1" baseline="-25000">
                <a:latin typeface="Times New Roman" panose="02020603050405020304" pitchFamily="18" charset="0"/>
                <a:cs typeface="Times New Roman" panose="02020603050405020304" pitchFamily="18" charset="0"/>
              </a:rPr>
              <a:t>reaksi</a:t>
            </a:r>
          </a:p>
        </p:txBody>
      </p:sp>
      <p:sp>
        <p:nvSpPr>
          <p:cNvPr id="3" name="Date Placeholder 2"/>
          <p:cNvSpPr>
            <a:spLocks noGrp="1"/>
          </p:cNvSpPr>
          <p:nvPr>
            <p:ph type="dt" sz="half" idx="10"/>
          </p:nvPr>
        </p:nvSpPr>
        <p:spPr/>
        <p:txBody>
          <a:bodyPr/>
          <a:lstStyle/>
          <a:p>
            <a:fld id="{380AB882-B3C0-45CA-BB6B-0F3CDF445F31}" type="datetime1">
              <a:rPr lang="en-US" smtClean="0"/>
              <a:t>3/28/2016</a:t>
            </a:fld>
            <a:endParaRPr lang="en-US" dirty="0"/>
          </a:p>
        </p:txBody>
      </p:sp>
      <p:sp>
        <p:nvSpPr>
          <p:cNvPr id="6" name="Footer Placeholder 5"/>
          <p:cNvSpPr>
            <a:spLocks noGrp="1"/>
          </p:cNvSpPr>
          <p:nvPr>
            <p:ph type="ftr" sz="quarter" idx="11"/>
          </p:nvPr>
        </p:nvSpPr>
        <p:spPr/>
        <p:txBody>
          <a:bodyPr/>
          <a:lstStyle/>
          <a:p>
            <a:r>
              <a:rPr lang="en-US" smtClean="0"/>
              <a:t>LATAR MUHAMMAD ARIEF</a:t>
            </a:r>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15</a:t>
            </a:fld>
            <a:endParaRPr lang="en-US" dirty="0"/>
          </a:p>
        </p:txBody>
      </p:sp>
    </p:spTree>
    <p:extLst>
      <p:ext uri="{BB962C8B-B14F-4D97-AF65-F5344CB8AC3E}">
        <p14:creationId xmlns:p14="http://schemas.microsoft.com/office/powerpoint/2010/main" val="39460956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ChangeArrowheads="1"/>
          </p:cNvSpPr>
          <p:nvPr/>
        </p:nvSpPr>
        <p:spPr bwMode="auto">
          <a:xfrm>
            <a:off x="1981201" y="67258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defTabSz="914400" fontAlgn="base">
              <a:spcBef>
                <a:spcPct val="0"/>
              </a:spcBef>
              <a:spcAft>
                <a:spcPct val="0"/>
              </a:spcAft>
            </a:pPr>
            <a:endParaRPr lang="id-ID">
              <a:latin typeface="Arial" pitchFamily="34" charset="0"/>
              <a:cs typeface="Arial" pitchFamily="34" charset="0"/>
            </a:endParaRPr>
          </a:p>
        </p:txBody>
      </p:sp>
      <p:sp>
        <p:nvSpPr>
          <p:cNvPr id="4102" name="Rectangle 6"/>
          <p:cNvSpPr>
            <a:spLocks noChangeArrowheads="1"/>
          </p:cNvSpPr>
          <p:nvPr/>
        </p:nvSpPr>
        <p:spPr bwMode="auto">
          <a:xfrm>
            <a:off x="1981201" y="67258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defTabSz="914400" fontAlgn="base">
              <a:spcBef>
                <a:spcPct val="0"/>
              </a:spcBef>
              <a:spcAft>
                <a:spcPct val="0"/>
              </a:spcAft>
            </a:pPr>
            <a:endParaRPr lang="id-ID">
              <a:latin typeface="Arial" pitchFamily="34" charset="0"/>
              <a:cs typeface="Arial" pitchFamily="34" charset="0"/>
            </a:endParaRPr>
          </a:p>
        </p:txBody>
      </p:sp>
      <p:sp>
        <p:nvSpPr>
          <p:cNvPr id="4106" name="Rectangle 10"/>
          <p:cNvSpPr>
            <a:spLocks noChangeArrowheads="1"/>
          </p:cNvSpPr>
          <p:nvPr/>
        </p:nvSpPr>
        <p:spPr bwMode="auto">
          <a:xfrm>
            <a:off x="1111718" y="3017856"/>
            <a:ext cx="9527253" cy="1323439"/>
          </a:xfrm>
          <a:prstGeom prst="rect">
            <a:avLst/>
          </a:prstGeom>
          <a:ln>
            <a:noFill/>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r>
              <a:rPr lang="id-ID" sz="2000" dirty="0">
                <a:latin typeface="Arial Narrow" panose="020B0606020202030204" pitchFamily="34" charset="0"/>
                <a:ea typeface="Times New Roman" pitchFamily="18" charset="0"/>
                <a:cs typeface="Times New Roman" pitchFamily="18" charset="0"/>
              </a:rPr>
              <a:t>Walaupun gaya yang diberikan sama, percepatan yang terjadi tidak sama. Peluncur yang massanya lebih kecil akan mendapat percepatan yang lebih besar karena hukum kedua Newton. Dua gaya yang bekerja pada hukum ketiga ini adalah gaya yang bertipe sama. Misalnya antara roda dengan jalan sama-sama memberikan gaya gesek.</a:t>
            </a:r>
            <a:endParaRPr lang="id-ID" sz="2000" dirty="0">
              <a:latin typeface="Arial Narrow" panose="020B0606020202030204" pitchFamily="34" charset="0"/>
              <a:cs typeface="Arial" pitchFamily="34" charset="0"/>
            </a:endParaRPr>
          </a:p>
        </p:txBody>
      </p:sp>
      <p:sp>
        <p:nvSpPr>
          <p:cNvPr id="9" name="Rectangle 8"/>
          <p:cNvSpPr/>
          <p:nvPr/>
        </p:nvSpPr>
        <p:spPr>
          <a:xfrm>
            <a:off x="812644" y="255982"/>
            <a:ext cx="2706575" cy="369332"/>
          </a:xfrm>
          <a:prstGeom prst="rect">
            <a:avLst/>
          </a:prstGeom>
        </p:spPr>
        <p:txBody>
          <a:bodyPr wrap="none">
            <a:spAutoFit/>
          </a:bodyPr>
          <a:lstStyle/>
          <a:p>
            <a:pPr algn="ctr"/>
            <a:r>
              <a:rPr lang="id-ID" dirty="0">
                <a:latin typeface="Copperplate Gothic Bold" pitchFamily="34" charset="0"/>
                <a:cs typeface="Times New Roman" pitchFamily="18" charset="0"/>
              </a:rPr>
              <a:t>HUKUM III NEWTON</a:t>
            </a:r>
          </a:p>
        </p:txBody>
      </p:sp>
      <p:sp>
        <p:nvSpPr>
          <p:cNvPr id="12" name="Rectangle 1"/>
          <p:cNvSpPr>
            <a:spLocks noChangeArrowheads="1"/>
          </p:cNvSpPr>
          <p:nvPr/>
        </p:nvSpPr>
        <p:spPr bwMode="auto">
          <a:xfrm>
            <a:off x="1275920" y="4748310"/>
            <a:ext cx="10654823" cy="1569660"/>
          </a:xfrm>
          <a:prstGeom prst="rect">
            <a:avLst/>
          </a:prstGeom>
          <a:ln>
            <a:noFill/>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r>
              <a:rPr lang="id-ID" sz="2400" dirty="0">
                <a:latin typeface="Arial Narrow" panose="020B0606020202030204" pitchFamily="34" charset="0"/>
                <a:ea typeface="Times New Roman" pitchFamily="18" charset="0"/>
                <a:cs typeface="Times New Roman" pitchFamily="18" charset="0"/>
              </a:rPr>
              <a:t>Secara sederhananya, sebuah gaya selalu bekerja pada sepasang benda, dan tidak pernah hanya pada sebuah benda. Jadi untuk setiap gaya selalu memiliki dua ujung. Setiap ujung gaya ini sama kecuali arahnya yang berlawanan. Atau sebuah ujung gaya adalah cerminan dari ujung lainnya.</a:t>
            </a:r>
            <a:endParaRPr lang="id-ID" sz="2400" dirty="0">
              <a:latin typeface="Arial Narrow" panose="020B0606020202030204" pitchFamily="34" charset="0"/>
              <a:cs typeface="Arial" pitchFamily="34" charset="0"/>
            </a:endParaRPr>
          </a:p>
        </p:txBody>
      </p:sp>
      <p:sp>
        <p:nvSpPr>
          <p:cNvPr id="7" name="Rectangle 6"/>
          <p:cNvSpPr/>
          <p:nvPr/>
        </p:nvSpPr>
        <p:spPr>
          <a:xfrm>
            <a:off x="929508" y="1133513"/>
            <a:ext cx="11262491" cy="1477328"/>
          </a:xfrm>
          <a:prstGeom prst="rect">
            <a:avLst/>
          </a:prstGeom>
        </p:spPr>
        <p:txBody>
          <a:bodyPr wrap="square">
            <a:spAutoFit/>
          </a:bodyPr>
          <a:lstStyle/>
          <a:p>
            <a:pPr algn="just"/>
            <a:r>
              <a:rPr lang="id-ID" dirty="0"/>
              <a:t>hukum ketiga ini menjelaskan bahwa semua gaya adalah </a:t>
            </a:r>
            <a:r>
              <a:rPr lang="id-ID" i="1" dirty="0"/>
              <a:t>interaksi</a:t>
            </a:r>
            <a:r>
              <a:rPr lang="id-ID" dirty="0"/>
              <a:t> antara benda-benda yang berbeda, maka tidak ada gaya yang bekerja hanya pada satu benda. Jika benda </a:t>
            </a:r>
            <a:r>
              <a:rPr lang="id-ID" i="1" dirty="0"/>
              <a:t>A</a:t>
            </a:r>
            <a:r>
              <a:rPr lang="id-ID" dirty="0"/>
              <a:t> mengerjakan gaya pada benda </a:t>
            </a:r>
            <a:r>
              <a:rPr lang="id-ID" i="1" dirty="0"/>
              <a:t>B</a:t>
            </a:r>
            <a:r>
              <a:rPr lang="id-ID" dirty="0"/>
              <a:t>, benda </a:t>
            </a:r>
            <a:r>
              <a:rPr lang="id-ID" i="1" dirty="0"/>
              <a:t>B</a:t>
            </a:r>
            <a:r>
              <a:rPr lang="id-ID" dirty="0"/>
              <a:t> secara bersamaan akan mengerjakan gaya dengan besar yang sama pada benda </a:t>
            </a:r>
            <a:r>
              <a:rPr lang="id-ID" i="1" dirty="0"/>
              <a:t>A</a:t>
            </a:r>
            <a:r>
              <a:rPr lang="id-ID" dirty="0"/>
              <a:t> dan kedua gaya segaris. Seperti yang ditunjukan di diagram, para peluncur es (Ice skater) memberikan gaya satu sama lain dengan besar yang sama, tapi arah yang berlawanan</a:t>
            </a:r>
          </a:p>
        </p:txBody>
      </p:sp>
      <p:sp>
        <p:nvSpPr>
          <p:cNvPr id="2" name="Date Placeholder 1"/>
          <p:cNvSpPr>
            <a:spLocks noGrp="1"/>
          </p:cNvSpPr>
          <p:nvPr>
            <p:ph type="dt" sz="half" idx="10"/>
          </p:nvPr>
        </p:nvSpPr>
        <p:spPr/>
        <p:txBody>
          <a:bodyPr/>
          <a:lstStyle/>
          <a:p>
            <a:fld id="{BB468944-7E18-4C28-8CA0-E39F02453E82}" type="datetime1">
              <a:rPr lang="en-US" smtClean="0"/>
              <a:t>3/28/2016</a:t>
            </a:fld>
            <a:endParaRPr lang="en-US" dirty="0"/>
          </a:p>
        </p:txBody>
      </p:sp>
      <p:sp>
        <p:nvSpPr>
          <p:cNvPr id="3" name="Footer Placeholder 2"/>
          <p:cNvSpPr>
            <a:spLocks noGrp="1"/>
          </p:cNvSpPr>
          <p:nvPr>
            <p:ph type="ftr" sz="quarter" idx="11"/>
          </p:nvPr>
        </p:nvSpPr>
        <p:spPr/>
        <p:txBody>
          <a:bodyPr/>
          <a:lstStyle/>
          <a:p>
            <a:r>
              <a:rPr lang="en-US" smtClean="0"/>
              <a:t>LATAR MUHAMMAD ARIEF</a:t>
            </a:r>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16</a:t>
            </a:fld>
            <a:endParaRPr lang="en-US" dirty="0"/>
          </a:p>
        </p:txBody>
      </p:sp>
    </p:spTree>
    <p:extLst>
      <p:ext uri="{BB962C8B-B14F-4D97-AF65-F5344CB8AC3E}">
        <p14:creationId xmlns:p14="http://schemas.microsoft.com/office/powerpoint/2010/main" val="35673234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219200" y="963586"/>
            <a:ext cx="9886121" cy="707886"/>
          </a:xfrm>
          <a:prstGeom prst="rect">
            <a:avLst/>
          </a:prstGeom>
          <a:ln>
            <a:noFill/>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r>
              <a:rPr lang="id-ID" sz="2000" dirty="0">
                <a:latin typeface="Arial Narrow" panose="020B0606020202030204" pitchFamily="34" charset="0"/>
                <a:ea typeface="Times New Roman" pitchFamily="18" charset="0"/>
                <a:cs typeface="Times New Roman" pitchFamily="18" charset="0"/>
              </a:rPr>
              <a:t>Secara matematis, hukum ketiga ini berupa persamaan vektor satu dimensi, yang bisa dituliskan sebagai berikut. Asumsikan benda A dan benda B memberikan gaya terhadap satu sama lain.</a:t>
            </a:r>
            <a:endParaRPr lang="id-ID" sz="2000" dirty="0">
              <a:latin typeface="Arial Narrow" panose="020B0606020202030204" pitchFamily="34" charset="0"/>
              <a:cs typeface="Arial" pitchFamily="34" charset="0"/>
            </a:endParaRPr>
          </a:p>
        </p:txBody>
      </p:sp>
      <p:pic>
        <p:nvPicPr>
          <p:cNvPr id="6" name="Picture 5" descr="&#10;\sum \mathbf{F}_{a,b}  = - \sum \mathbf{F}_{b,a} &#10;"/>
          <p:cNvPicPr/>
          <p:nvPr/>
        </p:nvPicPr>
        <p:blipFill>
          <a:blip r:embed="rId2"/>
          <a:srcRect/>
          <a:stretch>
            <a:fillRect/>
          </a:stretch>
        </p:blipFill>
        <p:spPr bwMode="auto">
          <a:xfrm>
            <a:off x="4611758" y="2308669"/>
            <a:ext cx="2091450" cy="610006"/>
          </a:xfrm>
          <a:prstGeom prst="rect">
            <a:avLst/>
          </a:prstGeom>
          <a:noFill/>
          <a:ln w="9525">
            <a:noFill/>
            <a:miter lim="800000"/>
            <a:headEnd/>
            <a:tailEnd/>
          </a:ln>
        </p:spPr>
      </p:pic>
      <p:sp>
        <p:nvSpPr>
          <p:cNvPr id="3075" name="Rectangle 3"/>
          <p:cNvSpPr>
            <a:spLocks noChangeArrowheads="1"/>
          </p:cNvSpPr>
          <p:nvPr/>
        </p:nvSpPr>
        <p:spPr bwMode="auto">
          <a:xfrm>
            <a:off x="1921565" y="3260720"/>
            <a:ext cx="6520070" cy="1015663"/>
          </a:xfrm>
          <a:prstGeom prst="rect">
            <a:avLst/>
          </a:prstGeom>
          <a:ln>
            <a:noFill/>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r>
              <a:rPr lang="id-ID" sz="2000" dirty="0">
                <a:latin typeface="Arial Narrow" panose="020B0606020202030204" pitchFamily="34" charset="0"/>
                <a:ea typeface="Times New Roman" pitchFamily="18" charset="0"/>
                <a:cs typeface="Times New Roman" pitchFamily="18" charset="0"/>
              </a:rPr>
              <a:t>Dengan</a:t>
            </a:r>
            <a:endParaRPr lang="id-ID" sz="2000" dirty="0">
              <a:latin typeface="Arial Narrow" panose="020B0606020202030204" pitchFamily="34" charset="0"/>
              <a:cs typeface="Arial" pitchFamily="34" charset="0"/>
            </a:endParaRPr>
          </a:p>
          <a:p>
            <a:pPr defTabSz="914400" eaLnBrk="0" fontAlgn="base" hangingPunct="0">
              <a:spcBef>
                <a:spcPct val="0"/>
              </a:spcBef>
              <a:spcAft>
                <a:spcPct val="0"/>
              </a:spcAft>
            </a:pPr>
            <a:r>
              <a:rPr lang="id-ID" sz="2000" b="1" dirty="0">
                <a:latin typeface="Arial Narrow" panose="020B0606020202030204" pitchFamily="34" charset="0"/>
                <a:ea typeface="Times New Roman" pitchFamily="18" charset="0"/>
                <a:cs typeface="Times New Roman" pitchFamily="18" charset="0"/>
              </a:rPr>
              <a:t>F</a:t>
            </a:r>
            <a:r>
              <a:rPr lang="id-ID" sz="2000" baseline="-30000" dirty="0">
                <a:latin typeface="Arial Narrow" panose="020B0606020202030204" pitchFamily="34" charset="0"/>
                <a:ea typeface="Times New Roman" pitchFamily="18" charset="0"/>
                <a:cs typeface="Times New Roman" pitchFamily="18" charset="0"/>
              </a:rPr>
              <a:t>a,b</a:t>
            </a:r>
            <a:r>
              <a:rPr lang="id-ID" sz="2000" dirty="0">
                <a:latin typeface="Arial Narrow" panose="020B0606020202030204" pitchFamily="34" charset="0"/>
                <a:ea typeface="Times New Roman" pitchFamily="18" charset="0"/>
                <a:cs typeface="Times New Roman" pitchFamily="18" charset="0"/>
              </a:rPr>
              <a:t> adalah gaya-gaya yang bekerja pada A oleh B, dan</a:t>
            </a:r>
            <a:endParaRPr lang="id-ID" sz="2000" dirty="0">
              <a:latin typeface="Arial Narrow" panose="020B0606020202030204" pitchFamily="34" charset="0"/>
              <a:cs typeface="Arial" pitchFamily="34" charset="0"/>
            </a:endParaRPr>
          </a:p>
          <a:p>
            <a:pPr defTabSz="914400" eaLnBrk="0" fontAlgn="base" hangingPunct="0">
              <a:spcBef>
                <a:spcPct val="0"/>
              </a:spcBef>
              <a:spcAft>
                <a:spcPct val="0"/>
              </a:spcAft>
            </a:pPr>
            <a:r>
              <a:rPr lang="id-ID" sz="2000" b="1" dirty="0">
                <a:latin typeface="Arial Narrow" panose="020B0606020202030204" pitchFamily="34" charset="0"/>
                <a:ea typeface="Times New Roman" pitchFamily="18" charset="0"/>
                <a:cs typeface="Times New Roman" pitchFamily="18" charset="0"/>
              </a:rPr>
              <a:t>F</a:t>
            </a:r>
            <a:r>
              <a:rPr lang="id-ID" sz="2000" baseline="-30000" dirty="0">
                <a:latin typeface="Arial Narrow" panose="020B0606020202030204" pitchFamily="34" charset="0"/>
                <a:ea typeface="Times New Roman" pitchFamily="18" charset="0"/>
                <a:cs typeface="Times New Roman" pitchFamily="18" charset="0"/>
              </a:rPr>
              <a:t>b,a</a:t>
            </a:r>
            <a:r>
              <a:rPr lang="id-ID" sz="2000" dirty="0">
                <a:latin typeface="Arial Narrow" panose="020B0606020202030204" pitchFamily="34" charset="0"/>
                <a:ea typeface="Times New Roman" pitchFamily="18" charset="0"/>
                <a:cs typeface="Times New Roman" pitchFamily="18" charset="0"/>
              </a:rPr>
              <a:t> adalah gaya-gaya yang bekerja pada B oleh A.</a:t>
            </a:r>
            <a:endParaRPr lang="id-ID" sz="2000" dirty="0">
              <a:latin typeface="Arial Narrow" panose="020B0606020202030204" pitchFamily="34" charset="0"/>
              <a:cs typeface="Arial" pitchFamily="34" charset="0"/>
            </a:endParaRPr>
          </a:p>
        </p:txBody>
      </p:sp>
      <p:sp>
        <p:nvSpPr>
          <p:cNvPr id="8" name="Rectangle 7"/>
          <p:cNvSpPr/>
          <p:nvPr/>
        </p:nvSpPr>
        <p:spPr>
          <a:xfrm>
            <a:off x="1000539" y="4757531"/>
            <a:ext cx="10966174" cy="1323439"/>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a:spAutoFit/>
          </a:bodyPr>
          <a:lstStyle/>
          <a:p>
            <a:r>
              <a:rPr lang="id-ID" sz="2000" dirty="0">
                <a:latin typeface="Arial Narrow" panose="020B0606020202030204" pitchFamily="34" charset="0"/>
              </a:rPr>
              <a:t>Newton menggunakan hukum ketiga untuk menurunkan hukum kekekalan momentum ,namun dengan pengamatan yang lebih dalam, kekekalan momentum adalah ide yang lebih mendasar (diturunkan melalui teorema teother  dari relativitas Galileo, dibandingkan hukum ketiga, dan tetap berlaku pada kasus yang membuat hukum ketiga newton seakan-akan tidak berlaku. Misalnya ketika medan gaya  memiliki momentum, dan dalam mekanika kuantum</a:t>
            </a:r>
          </a:p>
        </p:txBody>
      </p:sp>
      <p:sp>
        <p:nvSpPr>
          <p:cNvPr id="7" name="Rectangle 6"/>
          <p:cNvSpPr/>
          <p:nvPr/>
        </p:nvSpPr>
        <p:spPr>
          <a:xfrm>
            <a:off x="1000539" y="238566"/>
            <a:ext cx="2706575" cy="369332"/>
          </a:xfrm>
          <a:prstGeom prst="rect">
            <a:avLst/>
          </a:prstGeom>
        </p:spPr>
        <p:txBody>
          <a:bodyPr wrap="none">
            <a:spAutoFit/>
          </a:bodyPr>
          <a:lstStyle/>
          <a:p>
            <a:pPr algn="ctr"/>
            <a:r>
              <a:rPr lang="id-ID" dirty="0">
                <a:latin typeface="Copperplate Gothic Bold" pitchFamily="34" charset="0"/>
                <a:cs typeface="Times New Roman" pitchFamily="18" charset="0"/>
              </a:rPr>
              <a:t>HUKUM III NEWTON</a:t>
            </a:r>
          </a:p>
        </p:txBody>
      </p:sp>
      <p:sp>
        <p:nvSpPr>
          <p:cNvPr id="2" name="Date Placeholder 1"/>
          <p:cNvSpPr>
            <a:spLocks noGrp="1"/>
          </p:cNvSpPr>
          <p:nvPr>
            <p:ph type="dt" sz="half" idx="10"/>
          </p:nvPr>
        </p:nvSpPr>
        <p:spPr/>
        <p:txBody>
          <a:bodyPr/>
          <a:lstStyle/>
          <a:p>
            <a:fld id="{AE53D4B4-4367-4B6B-A29A-77DB2D6FD942}" type="datetime1">
              <a:rPr lang="en-US" smtClean="0"/>
              <a:t>3/28/2016</a:t>
            </a:fld>
            <a:endParaRPr lang="en-US" dirty="0"/>
          </a:p>
        </p:txBody>
      </p:sp>
      <p:sp>
        <p:nvSpPr>
          <p:cNvPr id="3" name="Footer Placeholder 2"/>
          <p:cNvSpPr>
            <a:spLocks noGrp="1"/>
          </p:cNvSpPr>
          <p:nvPr>
            <p:ph type="ftr" sz="quarter" idx="11"/>
          </p:nvPr>
        </p:nvSpPr>
        <p:spPr/>
        <p:txBody>
          <a:bodyPr/>
          <a:lstStyle/>
          <a:p>
            <a:r>
              <a:rPr lang="en-US" smtClean="0"/>
              <a:t>LATAR MUHAMMAD ARIEF</a:t>
            </a:r>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17</a:t>
            </a:fld>
            <a:endParaRPr lang="en-US" dirty="0"/>
          </a:p>
        </p:txBody>
      </p:sp>
    </p:spTree>
    <p:extLst>
      <p:ext uri="{BB962C8B-B14F-4D97-AF65-F5344CB8AC3E}">
        <p14:creationId xmlns:p14="http://schemas.microsoft.com/office/powerpoint/2010/main" val="3106845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81" name="Rectangle 65"/>
          <p:cNvSpPr>
            <a:spLocks noChangeArrowheads="1"/>
          </p:cNvSpPr>
          <p:nvPr/>
        </p:nvSpPr>
        <p:spPr bwMode="auto">
          <a:xfrm>
            <a:off x="1261952" y="2275118"/>
            <a:ext cx="7503886" cy="13716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9311" name="Group 95"/>
          <p:cNvGrpSpPr>
            <a:grpSpLocks/>
          </p:cNvGrpSpPr>
          <p:nvPr/>
        </p:nvGrpSpPr>
        <p:grpSpPr bwMode="auto">
          <a:xfrm>
            <a:off x="4572000" y="2743200"/>
            <a:ext cx="3429000" cy="431800"/>
            <a:chOff x="2256" y="2016"/>
            <a:chExt cx="2160" cy="272"/>
          </a:xfrm>
        </p:grpSpPr>
        <p:grpSp>
          <p:nvGrpSpPr>
            <p:cNvPr id="9254" name="Group 38"/>
            <p:cNvGrpSpPr>
              <a:grpSpLocks/>
            </p:cNvGrpSpPr>
            <p:nvPr/>
          </p:nvGrpSpPr>
          <p:grpSpPr bwMode="auto">
            <a:xfrm>
              <a:off x="2256" y="2016"/>
              <a:ext cx="1584" cy="272"/>
              <a:chOff x="6840" y="14220"/>
              <a:chExt cx="2051" cy="201"/>
            </a:xfrm>
          </p:grpSpPr>
          <p:grpSp>
            <p:nvGrpSpPr>
              <p:cNvPr id="9255" name="Group 39"/>
              <p:cNvGrpSpPr>
                <a:grpSpLocks/>
              </p:cNvGrpSpPr>
              <p:nvPr/>
            </p:nvGrpSpPr>
            <p:grpSpPr bwMode="auto">
              <a:xfrm rot="60000">
                <a:off x="8100" y="14220"/>
                <a:ext cx="791" cy="201"/>
                <a:chOff x="3267" y="3309"/>
                <a:chExt cx="1182" cy="335"/>
              </a:xfrm>
            </p:grpSpPr>
            <p:sp>
              <p:nvSpPr>
                <p:cNvPr id="9256" name="Arc 40"/>
                <p:cNvSpPr>
                  <a:spLocks/>
                </p:cNvSpPr>
                <p:nvPr/>
              </p:nvSpPr>
              <p:spPr bwMode="auto">
                <a:xfrm rot="5651720">
                  <a:off x="4229" y="3388"/>
                  <a:ext cx="299" cy="141"/>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57" name="Arc 41"/>
                <p:cNvSpPr>
                  <a:spLocks/>
                </p:cNvSpPr>
                <p:nvPr/>
              </p:nvSpPr>
              <p:spPr bwMode="auto">
                <a:xfrm rot="5651720">
                  <a:off x="4131" y="3388"/>
                  <a:ext cx="299" cy="141"/>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58" name="Arc 42"/>
                <p:cNvSpPr>
                  <a:spLocks/>
                </p:cNvSpPr>
                <p:nvPr/>
              </p:nvSpPr>
              <p:spPr bwMode="auto">
                <a:xfrm rot="5651720">
                  <a:off x="4031" y="3395"/>
                  <a:ext cx="299" cy="142"/>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59" name="Arc 43"/>
                <p:cNvSpPr>
                  <a:spLocks/>
                </p:cNvSpPr>
                <p:nvPr/>
              </p:nvSpPr>
              <p:spPr bwMode="auto">
                <a:xfrm rot="5651720">
                  <a:off x="3938" y="3404"/>
                  <a:ext cx="299" cy="141"/>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60" name="Arc 44"/>
                <p:cNvSpPr>
                  <a:spLocks/>
                </p:cNvSpPr>
                <p:nvPr/>
              </p:nvSpPr>
              <p:spPr bwMode="auto">
                <a:xfrm rot="5651720">
                  <a:off x="3844" y="3413"/>
                  <a:ext cx="299" cy="141"/>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61" name="Arc 45"/>
                <p:cNvSpPr>
                  <a:spLocks/>
                </p:cNvSpPr>
                <p:nvPr/>
              </p:nvSpPr>
              <p:spPr bwMode="auto">
                <a:xfrm rot="5651720">
                  <a:off x="3750" y="3396"/>
                  <a:ext cx="299" cy="142"/>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62" name="Arc 46"/>
                <p:cNvSpPr>
                  <a:spLocks/>
                </p:cNvSpPr>
                <p:nvPr/>
              </p:nvSpPr>
              <p:spPr bwMode="auto">
                <a:xfrm rot="5651720">
                  <a:off x="3657" y="3405"/>
                  <a:ext cx="299" cy="141"/>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63" name="Arc 47"/>
                <p:cNvSpPr>
                  <a:spLocks/>
                </p:cNvSpPr>
                <p:nvPr/>
              </p:nvSpPr>
              <p:spPr bwMode="auto">
                <a:xfrm rot="5651720">
                  <a:off x="3563" y="3414"/>
                  <a:ext cx="299" cy="141"/>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64" name="Arc 48"/>
                <p:cNvSpPr>
                  <a:spLocks/>
                </p:cNvSpPr>
                <p:nvPr/>
              </p:nvSpPr>
              <p:spPr bwMode="auto">
                <a:xfrm rot="5651720">
                  <a:off x="3469" y="3423"/>
                  <a:ext cx="299" cy="141"/>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65" name="Arc 49"/>
                <p:cNvSpPr>
                  <a:spLocks/>
                </p:cNvSpPr>
                <p:nvPr/>
              </p:nvSpPr>
              <p:spPr bwMode="auto">
                <a:xfrm rot="5651720">
                  <a:off x="3375" y="3406"/>
                  <a:ext cx="299" cy="142"/>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66" name="Arc 50"/>
                <p:cNvSpPr>
                  <a:spLocks/>
                </p:cNvSpPr>
                <p:nvPr/>
              </p:nvSpPr>
              <p:spPr bwMode="auto">
                <a:xfrm rot="5651720">
                  <a:off x="3282" y="3415"/>
                  <a:ext cx="299" cy="141"/>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67" name="Arc 51"/>
                <p:cNvSpPr>
                  <a:spLocks/>
                </p:cNvSpPr>
                <p:nvPr/>
              </p:nvSpPr>
              <p:spPr bwMode="auto">
                <a:xfrm rot="5651720">
                  <a:off x="3188" y="3424"/>
                  <a:ext cx="299" cy="141"/>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9268" name="Group 52"/>
              <p:cNvGrpSpPr>
                <a:grpSpLocks/>
              </p:cNvGrpSpPr>
              <p:nvPr/>
            </p:nvGrpSpPr>
            <p:grpSpPr bwMode="auto">
              <a:xfrm rot="60000">
                <a:off x="6840" y="14220"/>
                <a:ext cx="1246" cy="201"/>
                <a:chOff x="1308" y="3331"/>
                <a:chExt cx="1863" cy="335"/>
              </a:xfrm>
            </p:grpSpPr>
            <p:sp>
              <p:nvSpPr>
                <p:cNvPr id="9269" name="Arc 53"/>
                <p:cNvSpPr>
                  <a:spLocks/>
                </p:cNvSpPr>
                <p:nvPr/>
              </p:nvSpPr>
              <p:spPr bwMode="auto">
                <a:xfrm rot="5651720">
                  <a:off x="2910" y="3369"/>
                  <a:ext cx="299" cy="223"/>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70" name="Arc 54"/>
                <p:cNvSpPr>
                  <a:spLocks/>
                </p:cNvSpPr>
                <p:nvPr/>
              </p:nvSpPr>
              <p:spPr bwMode="auto">
                <a:xfrm rot="5651720">
                  <a:off x="2755" y="3370"/>
                  <a:ext cx="299" cy="222"/>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71" name="Arc 55"/>
                <p:cNvSpPr>
                  <a:spLocks/>
                </p:cNvSpPr>
                <p:nvPr/>
              </p:nvSpPr>
              <p:spPr bwMode="auto">
                <a:xfrm rot="5651720">
                  <a:off x="2599" y="3376"/>
                  <a:ext cx="299" cy="223"/>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72" name="Arc 56"/>
                <p:cNvSpPr>
                  <a:spLocks/>
                </p:cNvSpPr>
                <p:nvPr/>
              </p:nvSpPr>
              <p:spPr bwMode="auto">
                <a:xfrm rot="5651720">
                  <a:off x="2451" y="3386"/>
                  <a:ext cx="299" cy="222"/>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73" name="Arc 57"/>
                <p:cNvSpPr>
                  <a:spLocks/>
                </p:cNvSpPr>
                <p:nvPr/>
              </p:nvSpPr>
              <p:spPr bwMode="auto">
                <a:xfrm rot="5651720">
                  <a:off x="2304" y="3394"/>
                  <a:ext cx="299" cy="223"/>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74" name="Arc 58"/>
                <p:cNvSpPr>
                  <a:spLocks/>
                </p:cNvSpPr>
                <p:nvPr/>
              </p:nvSpPr>
              <p:spPr bwMode="auto">
                <a:xfrm rot="5651720">
                  <a:off x="2156" y="3377"/>
                  <a:ext cx="299" cy="223"/>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75" name="Arc 59"/>
                <p:cNvSpPr>
                  <a:spLocks/>
                </p:cNvSpPr>
                <p:nvPr/>
              </p:nvSpPr>
              <p:spPr bwMode="auto">
                <a:xfrm rot="5651720">
                  <a:off x="2008" y="3387"/>
                  <a:ext cx="299" cy="222"/>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76" name="Arc 60"/>
                <p:cNvSpPr>
                  <a:spLocks/>
                </p:cNvSpPr>
                <p:nvPr/>
              </p:nvSpPr>
              <p:spPr bwMode="auto">
                <a:xfrm rot="5651720">
                  <a:off x="1860" y="3396"/>
                  <a:ext cx="299" cy="222"/>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77" name="Arc 61"/>
                <p:cNvSpPr>
                  <a:spLocks/>
                </p:cNvSpPr>
                <p:nvPr/>
              </p:nvSpPr>
              <p:spPr bwMode="auto">
                <a:xfrm rot="5651720">
                  <a:off x="1713" y="3404"/>
                  <a:ext cx="299" cy="223"/>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78" name="Arc 62"/>
                <p:cNvSpPr>
                  <a:spLocks/>
                </p:cNvSpPr>
                <p:nvPr/>
              </p:nvSpPr>
              <p:spPr bwMode="auto">
                <a:xfrm rot="5651720">
                  <a:off x="1565" y="3387"/>
                  <a:ext cx="299" cy="223"/>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79" name="Arc 63"/>
                <p:cNvSpPr>
                  <a:spLocks/>
                </p:cNvSpPr>
                <p:nvPr/>
              </p:nvSpPr>
              <p:spPr bwMode="auto">
                <a:xfrm rot="5651720">
                  <a:off x="1417" y="3397"/>
                  <a:ext cx="299" cy="222"/>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80" name="Arc 64"/>
                <p:cNvSpPr>
                  <a:spLocks/>
                </p:cNvSpPr>
                <p:nvPr/>
              </p:nvSpPr>
              <p:spPr bwMode="auto">
                <a:xfrm rot="5651720">
                  <a:off x="1270" y="3405"/>
                  <a:ext cx="299" cy="223"/>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sp>
          <p:nvSpPr>
            <p:cNvPr id="9309" name="Line 93"/>
            <p:cNvSpPr>
              <a:spLocks noChangeShapeType="1"/>
            </p:cNvSpPr>
            <p:nvPr/>
          </p:nvSpPr>
          <p:spPr bwMode="auto">
            <a:xfrm>
              <a:off x="3840" y="2112"/>
              <a:ext cx="576" cy="0"/>
            </a:xfrm>
            <a:prstGeom prst="line">
              <a:avLst/>
            </a:prstGeom>
            <a:noFill/>
            <a:ln w="571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312" name="Group 96"/>
          <p:cNvGrpSpPr>
            <a:grpSpLocks/>
          </p:cNvGrpSpPr>
          <p:nvPr/>
        </p:nvGrpSpPr>
        <p:grpSpPr bwMode="auto">
          <a:xfrm>
            <a:off x="2667000" y="2743200"/>
            <a:ext cx="3429000" cy="431800"/>
            <a:chOff x="1056" y="2016"/>
            <a:chExt cx="2160" cy="272"/>
          </a:xfrm>
        </p:grpSpPr>
        <p:grpSp>
          <p:nvGrpSpPr>
            <p:cNvPr id="9282" name="Group 66"/>
            <p:cNvGrpSpPr>
              <a:grpSpLocks/>
            </p:cNvGrpSpPr>
            <p:nvPr/>
          </p:nvGrpSpPr>
          <p:grpSpPr bwMode="auto">
            <a:xfrm rot="10800000">
              <a:off x="1632" y="2016"/>
              <a:ext cx="1584" cy="272"/>
              <a:chOff x="6840" y="14220"/>
              <a:chExt cx="2051" cy="201"/>
            </a:xfrm>
          </p:grpSpPr>
          <p:grpSp>
            <p:nvGrpSpPr>
              <p:cNvPr id="9283" name="Group 67"/>
              <p:cNvGrpSpPr>
                <a:grpSpLocks/>
              </p:cNvGrpSpPr>
              <p:nvPr/>
            </p:nvGrpSpPr>
            <p:grpSpPr bwMode="auto">
              <a:xfrm rot="60000">
                <a:off x="8100" y="14220"/>
                <a:ext cx="791" cy="201"/>
                <a:chOff x="3267" y="3309"/>
                <a:chExt cx="1182" cy="335"/>
              </a:xfrm>
            </p:grpSpPr>
            <p:sp>
              <p:nvSpPr>
                <p:cNvPr id="9284" name="Arc 68"/>
                <p:cNvSpPr>
                  <a:spLocks/>
                </p:cNvSpPr>
                <p:nvPr/>
              </p:nvSpPr>
              <p:spPr bwMode="auto">
                <a:xfrm rot="5651720">
                  <a:off x="4229" y="3388"/>
                  <a:ext cx="299" cy="141"/>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85" name="Arc 69"/>
                <p:cNvSpPr>
                  <a:spLocks/>
                </p:cNvSpPr>
                <p:nvPr/>
              </p:nvSpPr>
              <p:spPr bwMode="auto">
                <a:xfrm rot="5651720">
                  <a:off x="4131" y="3388"/>
                  <a:ext cx="299" cy="141"/>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86" name="Arc 70"/>
                <p:cNvSpPr>
                  <a:spLocks/>
                </p:cNvSpPr>
                <p:nvPr/>
              </p:nvSpPr>
              <p:spPr bwMode="auto">
                <a:xfrm rot="5651720">
                  <a:off x="4031" y="3395"/>
                  <a:ext cx="299" cy="142"/>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87" name="Arc 71"/>
                <p:cNvSpPr>
                  <a:spLocks/>
                </p:cNvSpPr>
                <p:nvPr/>
              </p:nvSpPr>
              <p:spPr bwMode="auto">
                <a:xfrm rot="5651720">
                  <a:off x="3938" y="3404"/>
                  <a:ext cx="299" cy="141"/>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88" name="Arc 72"/>
                <p:cNvSpPr>
                  <a:spLocks/>
                </p:cNvSpPr>
                <p:nvPr/>
              </p:nvSpPr>
              <p:spPr bwMode="auto">
                <a:xfrm rot="5651720">
                  <a:off x="3844" y="3413"/>
                  <a:ext cx="299" cy="141"/>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89" name="Arc 73"/>
                <p:cNvSpPr>
                  <a:spLocks/>
                </p:cNvSpPr>
                <p:nvPr/>
              </p:nvSpPr>
              <p:spPr bwMode="auto">
                <a:xfrm rot="5651720">
                  <a:off x="3750" y="3396"/>
                  <a:ext cx="299" cy="142"/>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90" name="Arc 74"/>
                <p:cNvSpPr>
                  <a:spLocks/>
                </p:cNvSpPr>
                <p:nvPr/>
              </p:nvSpPr>
              <p:spPr bwMode="auto">
                <a:xfrm rot="5651720">
                  <a:off x="3657" y="3405"/>
                  <a:ext cx="299" cy="141"/>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91" name="Arc 75"/>
                <p:cNvSpPr>
                  <a:spLocks/>
                </p:cNvSpPr>
                <p:nvPr/>
              </p:nvSpPr>
              <p:spPr bwMode="auto">
                <a:xfrm rot="5651720">
                  <a:off x="3563" y="3414"/>
                  <a:ext cx="299" cy="141"/>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92" name="Arc 76"/>
                <p:cNvSpPr>
                  <a:spLocks/>
                </p:cNvSpPr>
                <p:nvPr/>
              </p:nvSpPr>
              <p:spPr bwMode="auto">
                <a:xfrm rot="5651720">
                  <a:off x="3469" y="3423"/>
                  <a:ext cx="299" cy="141"/>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93" name="Arc 77"/>
                <p:cNvSpPr>
                  <a:spLocks/>
                </p:cNvSpPr>
                <p:nvPr/>
              </p:nvSpPr>
              <p:spPr bwMode="auto">
                <a:xfrm rot="5651720">
                  <a:off x="3375" y="3406"/>
                  <a:ext cx="299" cy="142"/>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94" name="Arc 78"/>
                <p:cNvSpPr>
                  <a:spLocks/>
                </p:cNvSpPr>
                <p:nvPr/>
              </p:nvSpPr>
              <p:spPr bwMode="auto">
                <a:xfrm rot="5651720">
                  <a:off x="3282" y="3415"/>
                  <a:ext cx="299" cy="141"/>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95" name="Arc 79"/>
                <p:cNvSpPr>
                  <a:spLocks/>
                </p:cNvSpPr>
                <p:nvPr/>
              </p:nvSpPr>
              <p:spPr bwMode="auto">
                <a:xfrm rot="5651720">
                  <a:off x="3188" y="3424"/>
                  <a:ext cx="299" cy="141"/>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9296" name="Group 80"/>
              <p:cNvGrpSpPr>
                <a:grpSpLocks/>
              </p:cNvGrpSpPr>
              <p:nvPr/>
            </p:nvGrpSpPr>
            <p:grpSpPr bwMode="auto">
              <a:xfrm rot="60000">
                <a:off x="6840" y="14220"/>
                <a:ext cx="1246" cy="201"/>
                <a:chOff x="1308" y="3331"/>
                <a:chExt cx="1863" cy="335"/>
              </a:xfrm>
            </p:grpSpPr>
            <p:sp>
              <p:nvSpPr>
                <p:cNvPr id="9297" name="Arc 81"/>
                <p:cNvSpPr>
                  <a:spLocks/>
                </p:cNvSpPr>
                <p:nvPr/>
              </p:nvSpPr>
              <p:spPr bwMode="auto">
                <a:xfrm rot="5651720">
                  <a:off x="2910" y="3369"/>
                  <a:ext cx="299" cy="223"/>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98" name="Arc 82"/>
                <p:cNvSpPr>
                  <a:spLocks/>
                </p:cNvSpPr>
                <p:nvPr/>
              </p:nvSpPr>
              <p:spPr bwMode="auto">
                <a:xfrm rot="5651720">
                  <a:off x="2755" y="3370"/>
                  <a:ext cx="299" cy="222"/>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99" name="Arc 83"/>
                <p:cNvSpPr>
                  <a:spLocks/>
                </p:cNvSpPr>
                <p:nvPr/>
              </p:nvSpPr>
              <p:spPr bwMode="auto">
                <a:xfrm rot="5651720">
                  <a:off x="2599" y="3376"/>
                  <a:ext cx="299" cy="223"/>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300" name="Arc 84"/>
                <p:cNvSpPr>
                  <a:spLocks/>
                </p:cNvSpPr>
                <p:nvPr/>
              </p:nvSpPr>
              <p:spPr bwMode="auto">
                <a:xfrm rot="5651720">
                  <a:off x="2451" y="3386"/>
                  <a:ext cx="299" cy="222"/>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301" name="Arc 85"/>
                <p:cNvSpPr>
                  <a:spLocks/>
                </p:cNvSpPr>
                <p:nvPr/>
              </p:nvSpPr>
              <p:spPr bwMode="auto">
                <a:xfrm rot="5651720">
                  <a:off x="2304" y="3394"/>
                  <a:ext cx="299" cy="223"/>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302" name="Arc 86"/>
                <p:cNvSpPr>
                  <a:spLocks/>
                </p:cNvSpPr>
                <p:nvPr/>
              </p:nvSpPr>
              <p:spPr bwMode="auto">
                <a:xfrm rot="5651720">
                  <a:off x="2156" y="3377"/>
                  <a:ext cx="299" cy="223"/>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303" name="Arc 87"/>
                <p:cNvSpPr>
                  <a:spLocks/>
                </p:cNvSpPr>
                <p:nvPr/>
              </p:nvSpPr>
              <p:spPr bwMode="auto">
                <a:xfrm rot="5651720">
                  <a:off x="2008" y="3387"/>
                  <a:ext cx="299" cy="222"/>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304" name="Arc 88"/>
                <p:cNvSpPr>
                  <a:spLocks/>
                </p:cNvSpPr>
                <p:nvPr/>
              </p:nvSpPr>
              <p:spPr bwMode="auto">
                <a:xfrm rot="5651720">
                  <a:off x="1860" y="3396"/>
                  <a:ext cx="299" cy="222"/>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305" name="Arc 89"/>
                <p:cNvSpPr>
                  <a:spLocks/>
                </p:cNvSpPr>
                <p:nvPr/>
              </p:nvSpPr>
              <p:spPr bwMode="auto">
                <a:xfrm rot="5651720">
                  <a:off x="1713" y="3404"/>
                  <a:ext cx="299" cy="223"/>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306" name="Arc 90"/>
                <p:cNvSpPr>
                  <a:spLocks/>
                </p:cNvSpPr>
                <p:nvPr/>
              </p:nvSpPr>
              <p:spPr bwMode="auto">
                <a:xfrm rot="5651720">
                  <a:off x="1565" y="3387"/>
                  <a:ext cx="299" cy="223"/>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307" name="Arc 91"/>
                <p:cNvSpPr>
                  <a:spLocks/>
                </p:cNvSpPr>
                <p:nvPr/>
              </p:nvSpPr>
              <p:spPr bwMode="auto">
                <a:xfrm rot="5651720">
                  <a:off x="1417" y="3397"/>
                  <a:ext cx="299" cy="222"/>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308" name="Arc 92"/>
                <p:cNvSpPr>
                  <a:spLocks/>
                </p:cNvSpPr>
                <p:nvPr/>
              </p:nvSpPr>
              <p:spPr bwMode="auto">
                <a:xfrm rot="5651720">
                  <a:off x="1270" y="3405"/>
                  <a:ext cx="299" cy="223"/>
                </a:xfrm>
                <a:custGeom>
                  <a:avLst/>
                  <a:gdLst>
                    <a:gd name="G0" fmla="+- 16370 0 0"/>
                    <a:gd name="G1" fmla="+- 21600 0 0"/>
                    <a:gd name="G2" fmla="+- 21600 0 0"/>
                    <a:gd name="T0" fmla="*/ 0 w 37970"/>
                    <a:gd name="T1" fmla="*/ 7508 h 43200"/>
                    <a:gd name="T2" fmla="*/ 1877 w 37970"/>
                    <a:gd name="T3" fmla="*/ 37616 h 43200"/>
                    <a:gd name="T4" fmla="*/ 16370 w 37970"/>
                    <a:gd name="T5" fmla="*/ 21600 h 43200"/>
                  </a:gdLst>
                  <a:ahLst/>
                  <a:cxnLst>
                    <a:cxn ang="0">
                      <a:pos x="T0" y="T1"/>
                    </a:cxn>
                    <a:cxn ang="0">
                      <a:pos x="T2" y="T3"/>
                    </a:cxn>
                    <a:cxn ang="0">
                      <a:pos x="T4" y="T5"/>
                    </a:cxn>
                  </a:cxnLst>
                  <a:rect l="0" t="0" r="r" b="b"/>
                  <a:pathLst>
                    <a:path w="37970" h="43200" fill="none"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path>
                    <a:path w="37970" h="43200" stroke="0" extrusionOk="0">
                      <a:moveTo>
                        <a:pt x="0" y="7508"/>
                      </a:moveTo>
                      <a:cubicBezTo>
                        <a:pt x="4103" y="2741"/>
                        <a:pt x="10080" y="0"/>
                        <a:pt x="16370" y="0"/>
                      </a:cubicBezTo>
                      <a:cubicBezTo>
                        <a:pt x="28299" y="0"/>
                        <a:pt x="37970" y="9670"/>
                        <a:pt x="37970" y="21600"/>
                      </a:cubicBezTo>
                      <a:cubicBezTo>
                        <a:pt x="37970" y="33529"/>
                        <a:pt x="28299" y="43200"/>
                        <a:pt x="16370" y="43200"/>
                      </a:cubicBezTo>
                      <a:cubicBezTo>
                        <a:pt x="11013" y="43200"/>
                        <a:pt x="5848" y="41209"/>
                        <a:pt x="1876" y="37616"/>
                      </a:cubicBezTo>
                      <a:lnTo>
                        <a:pt x="16370" y="21600"/>
                      </a:lnTo>
                      <a:close/>
                    </a:path>
                  </a:pathLst>
                </a:custGeom>
                <a:noFill/>
                <a:ln w="9525">
                  <a:solidFill>
                    <a:schemeClr val="bg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sp>
          <p:nvSpPr>
            <p:cNvPr id="9310" name="Line 94"/>
            <p:cNvSpPr>
              <a:spLocks noChangeShapeType="1"/>
            </p:cNvSpPr>
            <p:nvPr/>
          </p:nvSpPr>
          <p:spPr bwMode="auto">
            <a:xfrm flipH="1">
              <a:off x="1056" y="2160"/>
              <a:ext cx="576" cy="0"/>
            </a:xfrm>
            <a:prstGeom prst="line">
              <a:avLst/>
            </a:prstGeom>
            <a:noFill/>
            <a:ln w="571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313" name="Text Box 97"/>
          <p:cNvSpPr txBox="1">
            <a:spLocks noChangeArrowheads="1"/>
          </p:cNvSpPr>
          <p:nvPr/>
        </p:nvSpPr>
        <p:spPr bwMode="auto">
          <a:xfrm>
            <a:off x="4371532" y="663878"/>
            <a:ext cx="3483689"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dirty="0"/>
              <a:t>PERCOBAAN H NEWTON III</a:t>
            </a:r>
          </a:p>
        </p:txBody>
      </p:sp>
      <p:sp>
        <p:nvSpPr>
          <p:cNvPr id="9314" name="Text Box 98"/>
          <p:cNvSpPr txBox="1">
            <a:spLocks noChangeArrowheads="1"/>
          </p:cNvSpPr>
          <p:nvPr/>
        </p:nvSpPr>
        <p:spPr bwMode="auto">
          <a:xfrm>
            <a:off x="1928174" y="1503927"/>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dirty="0"/>
              <a:t>KEDUA PEGAS DITARIK , GAYA AKSI F DAN REAKSI  F’ SAMA BESAR</a:t>
            </a:r>
          </a:p>
        </p:txBody>
      </p:sp>
      <p:sp>
        <p:nvSpPr>
          <p:cNvPr id="9315" name="Text Box 99"/>
          <p:cNvSpPr txBox="1">
            <a:spLocks noChangeArrowheads="1"/>
          </p:cNvSpPr>
          <p:nvPr/>
        </p:nvSpPr>
        <p:spPr bwMode="auto">
          <a:xfrm>
            <a:off x="8153400" y="2438401"/>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solidFill>
                  <a:schemeClr val="bg2"/>
                </a:solidFill>
              </a:rPr>
              <a:t>F</a:t>
            </a:r>
          </a:p>
        </p:txBody>
      </p:sp>
      <p:sp>
        <p:nvSpPr>
          <p:cNvPr id="9316" name="Text Box 100"/>
          <p:cNvSpPr txBox="1">
            <a:spLocks noChangeArrowheads="1"/>
          </p:cNvSpPr>
          <p:nvPr/>
        </p:nvSpPr>
        <p:spPr bwMode="auto">
          <a:xfrm>
            <a:off x="1959399" y="2479652"/>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dirty="0">
                <a:solidFill>
                  <a:schemeClr val="bg2"/>
                </a:solidFill>
              </a:rPr>
              <a:t>F</a:t>
            </a:r>
            <a:r>
              <a:rPr lang="en-US" baseline="30000" dirty="0">
                <a:solidFill>
                  <a:schemeClr val="bg2"/>
                </a:solidFill>
              </a:rPr>
              <a:t>’</a:t>
            </a:r>
            <a:endParaRPr lang="en-US" dirty="0">
              <a:solidFill>
                <a:schemeClr val="bg2"/>
              </a:solidFill>
            </a:endParaRPr>
          </a:p>
        </p:txBody>
      </p:sp>
      <p:sp>
        <p:nvSpPr>
          <p:cNvPr id="69" name="Text Box 12"/>
          <p:cNvSpPr txBox="1">
            <a:spLocks noChangeArrowheads="1"/>
          </p:cNvSpPr>
          <p:nvPr/>
        </p:nvSpPr>
        <p:spPr bwMode="auto">
          <a:xfrm>
            <a:off x="4468228" y="4295924"/>
            <a:ext cx="2447925" cy="466725"/>
          </a:xfrm>
          <a:prstGeom prst="rect">
            <a:avLst/>
          </a:prstGeom>
          <a:solidFill>
            <a:schemeClr val="accent1"/>
          </a:solidFill>
          <a:ln w="19050">
            <a:solidFill>
              <a:schemeClr val="tx1"/>
            </a:solidFill>
            <a:miter lim="800000"/>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sz="2400" b="1">
                <a:latin typeface="Times New Roman" panose="02020603050405020304" pitchFamily="18" charset="0"/>
                <a:cs typeface="Times New Roman" panose="02020603050405020304" pitchFamily="18" charset="0"/>
              </a:rPr>
              <a:t>F</a:t>
            </a:r>
            <a:r>
              <a:rPr lang="en-US" sz="2400" b="1" baseline="-25000">
                <a:latin typeface="Times New Roman" panose="02020603050405020304" pitchFamily="18" charset="0"/>
                <a:cs typeface="Times New Roman" panose="02020603050405020304" pitchFamily="18" charset="0"/>
              </a:rPr>
              <a:t>aksi   </a:t>
            </a:r>
            <a:r>
              <a:rPr lang="en-US" sz="2400" b="1">
                <a:latin typeface="Times New Roman" panose="02020603050405020304" pitchFamily="18" charset="0"/>
                <a:cs typeface="Times New Roman" panose="02020603050405020304" pitchFamily="18" charset="0"/>
              </a:rPr>
              <a:t>= - F</a:t>
            </a:r>
            <a:r>
              <a:rPr lang="en-US" sz="2400" b="1" baseline="-25000">
                <a:latin typeface="Times New Roman" panose="02020603050405020304" pitchFamily="18" charset="0"/>
                <a:cs typeface="Times New Roman" panose="02020603050405020304" pitchFamily="18" charset="0"/>
              </a:rPr>
              <a:t>reaksi</a:t>
            </a:r>
          </a:p>
        </p:txBody>
      </p:sp>
      <p:sp>
        <p:nvSpPr>
          <p:cNvPr id="2" name="Date Placeholder 1"/>
          <p:cNvSpPr>
            <a:spLocks noGrp="1"/>
          </p:cNvSpPr>
          <p:nvPr>
            <p:ph type="dt" sz="half" idx="10"/>
          </p:nvPr>
        </p:nvSpPr>
        <p:spPr/>
        <p:txBody>
          <a:bodyPr/>
          <a:lstStyle/>
          <a:p>
            <a:fld id="{5AF13552-F350-436D-AF43-0308669872BB}" type="datetime1">
              <a:rPr lang="en-US" smtClean="0"/>
              <a:t>3/28/2016</a:t>
            </a:fld>
            <a:endParaRPr lang="en-US" dirty="0"/>
          </a:p>
        </p:txBody>
      </p:sp>
      <p:sp>
        <p:nvSpPr>
          <p:cNvPr id="3" name="Footer Placeholder 2"/>
          <p:cNvSpPr>
            <a:spLocks noGrp="1"/>
          </p:cNvSpPr>
          <p:nvPr>
            <p:ph type="ftr" sz="quarter" idx="11"/>
          </p:nvPr>
        </p:nvSpPr>
        <p:spPr/>
        <p:txBody>
          <a:bodyPr/>
          <a:lstStyle/>
          <a:p>
            <a:r>
              <a:rPr lang="en-US" smtClean="0"/>
              <a:t>LATAR MUHAMMAD ARIEF</a:t>
            </a:r>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18</a:t>
            </a:fld>
            <a:endParaRPr lang="en-US" dirty="0"/>
          </a:p>
        </p:txBody>
      </p:sp>
    </p:spTree>
    <p:extLst>
      <p:ext uri="{BB962C8B-B14F-4D97-AF65-F5344CB8AC3E}">
        <p14:creationId xmlns:p14="http://schemas.microsoft.com/office/powerpoint/2010/main" val="734290246"/>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3" presetClass="path" presetSubtype="0" repeatCount="indefinite" accel="50000" decel="50000" fill="hold" nodeType="withEffect">
                                  <p:stCondLst>
                                    <p:cond delay="0"/>
                                  </p:stCondLst>
                                  <p:childTnLst>
                                    <p:animMotion origin="layout" path="M 3.33333E-6 -2.59259E-6 L 0.0625 0.00185 " pathEditMode="relative" rAng="0" ptsTypes="AA">
                                      <p:cBhvr>
                                        <p:cTn id="6" dur="2000" fill="hold"/>
                                        <p:tgtEl>
                                          <p:spTgt spid="9311"/>
                                        </p:tgtEl>
                                        <p:attrNameLst>
                                          <p:attrName>ppt_x</p:attrName>
                                          <p:attrName>ppt_y</p:attrName>
                                        </p:attrNameLst>
                                      </p:cBhvr>
                                      <p:rCtr x="3125" y="93"/>
                                    </p:animMotion>
                                  </p:childTnLst>
                                </p:cTn>
                              </p:par>
                              <p:par>
                                <p:cTn id="7" presetID="35" presetClass="path" presetSubtype="0" repeatCount="indefinite" accel="50000" decel="50000" fill="hold" nodeType="withEffect">
                                  <p:stCondLst>
                                    <p:cond delay="0"/>
                                  </p:stCondLst>
                                  <p:childTnLst>
                                    <p:animMotion origin="layout" path="M -3.33333E-6 -2.59259E-6 L -0.09583 0.00185 " pathEditMode="relative" rAng="0" ptsTypes="AA">
                                      <p:cBhvr>
                                        <p:cTn id="8" dur="2000" fill="hold"/>
                                        <p:tgtEl>
                                          <p:spTgt spid="9312"/>
                                        </p:tgtEl>
                                        <p:attrNameLst>
                                          <p:attrName>ppt_x</p:attrName>
                                          <p:attrName>ppt_y</p:attrName>
                                        </p:attrNameLst>
                                      </p:cBhvr>
                                      <p:rCtr x="-4792" y="9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EEECE22-F713-4B7B-9926-E84144A10FB3}" type="datetime1">
              <a:rPr lang="en-US" smtClean="0"/>
              <a:t>3/28/2016</a:t>
            </a:fld>
            <a:endParaRPr lang="en-US"/>
          </a:p>
        </p:txBody>
      </p:sp>
      <p:sp>
        <p:nvSpPr>
          <p:cNvPr id="3" name="Footer Placeholder 2"/>
          <p:cNvSpPr>
            <a:spLocks noGrp="1"/>
          </p:cNvSpPr>
          <p:nvPr>
            <p:ph type="ftr" sz="quarter" idx="11"/>
          </p:nvPr>
        </p:nvSpPr>
        <p:spPr/>
        <p:txBody>
          <a:bodyPr/>
          <a:lstStyle/>
          <a:p>
            <a:pPr>
              <a:defRPr/>
            </a:pPr>
            <a:r>
              <a:rPr lang="en-US" smtClean="0"/>
              <a:t>LATAR MUHAMMAD ARIEF</a:t>
            </a:r>
            <a:endParaRPr lang="en-US"/>
          </a:p>
        </p:txBody>
      </p:sp>
      <p:sp>
        <p:nvSpPr>
          <p:cNvPr id="21506" name="Rectangle 15"/>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217E475-D9BC-4BD8-B615-DF3643CDEA3B}" type="slidenum">
              <a:rPr lang="en-US" sz="1400"/>
              <a:pPr/>
              <a:t>19</a:t>
            </a:fld>
            <a:endParaRPr lang="en-US" sz="1400"/>
          </a:p>
        </p:txBody>
      </p:sp>
      <p:sp>
        <p:nvSpPr>
          <p:cNvPr id="29700" name="Rectangle 4"/>
          <p:cNvSpPr>
            <a:spLocks noChangeArrowheads="1"/>
          </p:cNvSpPr>
          <p:nvPr/>
        </p:nvSpPr>
        <p:spPr bwMode="auto">
          <a:xfrm>
            <a:off x="4118838" y="740533"/>
            <a:ext cx="6893719" cy="646331"/>
          </a:xfrm>
          <a:prstGeom prst="rect">
            <a:avLst/>
          </a:prstGeom>
          <a:ln>
            <a:noFill/>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spcBef>
                <a:spcPct val="20000"/>
              </a:spcBef>
              <a:defRPr/>
            </a:pPr>
            <a:r>
              <a:rPr lang="en-US" noProof="1">
                <a:latin typeface="Candara" pitchFamily="34" charset="0"/>
              </a:rPr>
              <a:t>Jika kita memukul (atau menarik) sebuah benda / orang, maka benda itu (orang) akan memukul ( atau menarik ) kita balik</a:t>
            </a:r>
          </a:p>
        </p:txBody>
      </p:sp>
      <p:pic>
        <p:nvPicPr>
          <p:cNvPr id="21508" name="Picture 5" descr="PUkul tembok"/>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655079" y="1709531"/>
            <a:ext cx="6952352"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554509"/>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83398" y="533400"/>
            <a:ext cx="8594202" cy="5262979"/>
          </a:xfrm>
          <a:prstGeom prst="rect">
            <a:avLst/>
          </a:prstGeom>
        </p:spPr>
        <p:txBody>
          <a:bodyPr wrap="square">
            <a:spAutoFit/>
          </a:bodyPr>
          <a:lstStyle/>
          <a:p>
            <a:pPr marL="717550" indent="-717550">
              <a:buFont typeface="+mj-lt"/>
              <a:buAutoNum type="arabicPeriod"/>
            </a:pPr>
            <a:r>
              <a:rPr lang="en-US" sz="2800" dirty="0" err="1">
                <a:latin typeface="Arial Narrow" panose="020B0606020202030204" pitchFamily="34" charset="0"/>
              </a:rPr>
              <a:t>Pendahuluan</a:t>
            </a:r>
            <a:endParaRPr lang="en-US" sz="2800" dirty="0">
              <a:latin typeface="Arial Narrow" panose="020B0606020202030204" pitchFamily="34" charset="0"/>
            </a:endParaRPr>
          </a:p>
          <a:p>
            <a:pPr marL="717550" indent="-717550">
              <a:buFont typeface="+mj-lt"/>
              <a:buAutoNum type="arabicPeriod"/>
            </a:pPr>
            <a:r>
              <a:rPr lang="en-US" sz="2800" dirty="0" err="1" smtClean="0">
                <a:latin typeface="Arial Narrow" panose="020B0606020202030204" pitchFamily="34" charset="0"/>
              </a:rPr>
              <a:t>Hukum</a:t>
            </a:r>
            <a:r>
              <a:rPr lang="en-US" sz="2800" dirty="0" smtClean="0">
                <a:latin typeface="Arial Narrow" panose="020B0606020202030204" pitchFamily="34" charset="0"/>
              </a:rPr>
              <a:t> </a:t>
            </a:r>
            <a:r>
              <a:rPr lang="en-US" sz="2800" dirty="0" err="1">
                <a:latin typeface="Arial Narrow" panose="020B0606020202030204" pitchFamily="34" charset="0"/>
              </a:rPr>
              <a:t>Pertama</a:t>
            </a:r>
            <a:r>
              <a:rPr lang="en-US" sz="2800" dirty="0">
                <a:latin typeface="Arial Narrow" panose="020B0606020202030204" pitchFamily="34" charset="0"/>
              </a:rPr>
              <a:t> Newton</a:t>
            </a:r>
          </a:p>
          <a:p>
            <a:pPr marL="717550" indent="-717550">
              <a:buFont typeface="+mj-lt"/>
              <a:buAutoNum type="arabicPeriod"/>
            </a:pPr>
            <a:r>
              <a:rPr lang="en-US" sz="2800" dirty="0" smtClean="0">
                <a:latin typeface="Arial Narrow" panose="020B0606020202030204" pitchFamily="34" charset="0"/>
              </a:rPr>
              <a:t> </a:t>
            </a:r>
            <a:r>
              <a:rPr lang="en-US" sz="2800" dirty="0" err="1" smtClean="0">
                <a:latin typeface="Arial Narrow" panose="020B0606020202030204" pitchFamily="34" charset="0"/>
              </a:rPr>
              <a:t>Hukum</a:t>
            </a:r>
            <a:r>
              <a:rPr lang="en-US" sz="2800" dirty="0" smtClean="0">
                <a:latin typeface="Arial Narrow" panose="020B0606020202030204" pitchFamily="34" charset="0"/>
              </a:rPr>
              <a:t>  </a:t>
            </a:r>
            <a:r>
              <a:rPr lang="en-US" sz="2800" dirty="0" err="1">
                <a:latin typeface="Arial Narrow" panose="020B0606020202030204" pitchFamily="34" charset="0"/>
              </a:rPr>
              <a:t>Kedua</a:t>
            </a:r>
            <a:r>
              <a:rPr lang="en-US" sz="2800" dirty="0">
                <a:latin typeface="Arial Narrow" panose="020B0606020202030204" pitchFamily="34" charset="0"/>
              </a:rPr>
              <a:t> </a:t>
            </a:r>
            <a:r>
              <a:rPr lang="en-US" sz="2800" dirty="0" smtClean="0">
                <a:latin typeface="Arial Narrow" panose="020B0606020202030204" pitchFamily="34" charset="0"/>
              </a:rPr>
              <a:t>Newton</a:t>
            </a:r>
            <a:endParaRPr lang="en-US" sz="2800" dirty="0">
              <a:latin typeface="Arial Narrow" panose="020B0606020202030204" pitchFamily="34" charset="0"/>
            </a:endParaRPr>
          </a:p>
          <a:p>
            <a:pPr marL="717550" indent="-717550">
              <a:buFont typeface="+mj-lt"/>
              <a:buAutoNum type="arabicPeriod"/>
            </a:pPr>
            <a:r>
              <a:rPr lang="en-US" sz="2800" dirty="0" smtClean="0">
                <a:latin typeface="Arial Narrow" panose="020B0606020202030204" pitchFamily="34" charset="0"/>
              </a:rPr>
              <a:t>Gaya </a:t>
            </a:r>
            <a:r>
              <a:rPr lang="en-US" sz="2800" dirty="0" err="1">
                <a:latin typeface="Arial Narrow" panose="020B0606020202030204" pitchFamily="34" charset="0"/>
              </a:rPr>
              <a:t>Gravitasi</a:t>
            </a:r>
            <a:endParaRPr lang="en-US" sz="2800" dirty="0">
              <a:latin typeface="Arial Narrow" panose="020B0606020202030204" pitchFamily="34" charset="0"/>
            </a:endParaRPr>
          </a:p>
          <a:p>
            <a:pPr marL="717550" indent="-717550">
              <a:buFont typeface="+mj-lt"/>
              <a:buAutoNum type="arabicPeriod"/>
            </a:pPr>
            <a:r>
              <a:rPr lang="en-US" sz="2800" dirty="0" err="1" smtClean="0">
                <a:latin typeface="Arial Narrow" panose="020B0606020202030204" pitchFamily="34" charset="0"/>
              </a:rPr>
              <a:t>Hukum</a:t>
            </a:r>
            <a:r>
              <a:rPr lang="en-US" sz="2800" dirty="0" smtClean="0">
                <a:latin typeface="Arial Narrow" panose="020B0606020202030204" pitchFamily="34" charset="0"/>
              </a:rPr>
              <a:t> </a:t>
            </a:r>
            <a:r>
              <a:rPr lang="en-US" sz="2800" dirty="0" err="1">
                <a:latin typeface="Arial Narrow" panose="020B0606020202030204" pitchFamily="34" charset="0"/>
              </a:rPr>
              <a:t>Ketiga</a:t>
            </a:r>
            <a:r>
              <a:rPr lang="en-US" sz="2800" dirty="0">
                <a:latin typeface="Arial Narrow" panose="020B0606020202030204" pitchFamily="34" charset="0"/>
              </a:rPr>
              <a:t> </a:t>
            </a:r>
            <a:r>
              <a:rPr lang="en-US" sz="2800" dirty="0" smtClean="0">
                <a:latin typeface="Arial Narrow" panose="020B0606020202030204" pitchFamily="34" charset="0"/>
              </a:rPr>
              <a:t>Newton</a:t>
            </a:r>
          </a:p>
          <a:p>
            <a:pPr marL="717550" indent="-717550">
              <a:buFont typeface="+mj-lt"/>
              <a:buAutoNum type="arabicPeriod"/>
            </a:pPr>
            <a:r>
              <a:rPr lang="en-US" sz="2800" dirty="0" err="1" smtClean="0">
                <a:latin typeface="Arial Narrow" panose="020B0606020202030204" pitchFamily="34" charset="0"/>
              </a:rPr>
              <a:t>Macam</a:t>
            </a:r>
            <a:r>
              <a:rPr lang="en-US" sz="2800" dirty="0" smtClean="0">
                <a:latin typeface="Arial Narrow" panose="020B0606020202030204" pitchFamily="34" charset="0"/>
              </a:rPr>
              <a:t>- </a:t>
            </a:r>
            <a:r>
              <a:rPr lang="en-US" sz="2800" dirty="0" err="1" smtClean="0">
                <a:latin typeface="Arial Narrow" panose="020B0606020202030204" pitchFamily="34" charset="0"/>
              </a:rPr>
              <a:t>macam</a:t>
            </a:r>
            <a:r>
              <a:rPr lang="en-US" sz="2800" dirty="0" smtClean="0">
                <a:latin typeface="Arial Narrow" panose="020B0606020202030204" pitchFamily="34" charset="0"/>
              </a:rPr>
              <a:t> Gaya di </a:t>
            </a:r>
            <a:r>
              <a:rPr lang="en-US" sz="2800" dirty="0" err="1" smtClean="0">
                <a:latin typeface="Arial Narrow" panose="020B0606020202030204" pitchFamily="34" charset="0"/>
              </a:rPr>
              <a:t>Alam</a:t>
            </a:r>
            <a:endParaRPr lang="en-US" sz="2800" dirty="0" smtClean="0">
              <a:latin typeface="Arial Narrow" panose="020B0606020202030204" pitchFamily="34" charset="0"/>
            </a:endParaRPr>
          </a:p>
          <a:p>
            <a:pPr marL="1069975" indent="-449263">
              <a:buFont typeface="Courier New" panose="02070309020205020404" pitchFamily="49" charset="0"/>
              <a:buChar char="o"/>
            </a:pPr>
            <a:r>
              <a:rPr lang="en-US" sz="2800" dirty="0" smtClean="0">
                <a:latin typeface="Arial Narrow" panose="020B0606020202030204" pitchFamily="34" charset="0"/>
              </a:rPr>
              <a:t>Gaya </a:t>
            </a:r>
            <a:r>
              <a:rPr lang="en-US" sz="2800" dirty="0" err="1" smtClean="0">
                <a:latin typeface="Arial Narrow" panose="020B0606020202030204" pitchFamily="34" charset="0"/>
              </a:rPr>
              <a:t>interaksi</a:t>
            </a:r>
            <a:endParaRPr lang="en-US" sz="2800" dirty="0">
              <a:latin typeface="Arial Narrow" panose="020B0606020202030204" pitchFamily="34" charset="0"/>
            </a:endParaRPr>
          </a:p>
          <a:p>
            <a:pPr marL="1069975" indent="-449263">
              <a:buFont typeface="Courier New" panose="02070309020205020404" pitchFamily="49" charset="0"/>
              <a:buChar char="o"/>
            </a:pPr>
            <a:r>
              <a:rPr lang="en-US" sz="2800" dirty="0" smtClean="0">
                <a:latin typeface="Arial Narrow" panose="020B0606020202030204" pitchFamily="34" charset="0"/>
              </a:rPr>
              <a:t>Gaya </a:t>
            </a:r>
            <a:r>
              <a:rPr lang="en-US" sz="2800" dirty="0" err="1" smtClean="0">
                <a:latin typeface="Arial Narrow" panose="020B0606020202030204" pitchFamily="34" charset="0"/>
              </a:rPr>
              <a:t>kontak</a:t>
            </a:r>
            <a:endParaRPr lang="en-US" sz="2800" dirty="0">
              <a:latin typeface="Arial Narrow" panose="020B0606020202030204" pitchFamily="34" charset="0"/>
            </a:endParaRPr>
          </a:p>
          <a:p>
            <a:r>
              <a:rPr lang="en-US" sz="2800" dirty="0" smtClean="0">
                <a:latin typeface="Arial Narrow" panose="020B0606020202030204" pitchFamily="34" charset="0"/>
              </a:rPr>
              <a:t>7.   </a:t>
            </a:r>
            <a:r>
              <a:rPr lang="en-US" sz="2800" dirty="0" err="1" smtClean="0">
                <a:latin typeface="Arial Narrow" panose="020B0606020202030204" pitchFamily="34" charset="0"/>
              </a:rPr>
              <a:t>Gerak</a:t>
            </a:r>
            <a:r>
              <a:rPr lang="en-US" sz="2800" dirty="0" smtClean="0">
                <a:latin typeface="Arial Narrow" panose="020B0606020202030204" pitchFamily="34" charset="0"/>
              </a:rPr>
              <a:t> </a:t>
            </a:r>
            <a:r>
              <a:rPr lang="en-US" sz="2800" dirty="0" err="1" smtClean="0">
                <a:latin typeface="Arial Narrow" panose="020B0606020202030204" pitchFamily="34" charset="0"/>
              </a:rPr>
              <a:t>pada</a:t>
            </a:r>
            <a:r>
              <a:rPr lang="en-US" sz="2800" dirty="0" smtClean="0">
                <a:latin typeface="Arial Narrow" panose="020B0606020202030204" pitchFamily="34" charset="0"/>
              </a:rPr>
              <a:t> </a:t>
            </a:r>
            <a:r>
              <a:rPr lang="en-US" sz="2800" dirty="0" err="1" smtClean="0">
                <a:latin typeface="Arial Narrow" panose="020B0606020202030204" pitchFamily="34" charset="0"/>
              </a:rPr>
              <a:t>benda</a:t>
            </a:r>
            <a:r>
              <a:rPr lang="en-US" sz="2800" dirty="0" smtClean="0">
                <a:latin typeface="Arial Narrow" panose="020B0606020202030204" pitchFamily="34" charset="0"/>
              </a:rPr>
              <a:t>  miring </a:t>
            </a:r>
            <a:endParaRPr lang="en-US" sz="2800" dirty="0">
              <a:latin typeface="Arial Narrow" panose="020B0606020202030204" pitchFamily="34" charset="0"/>
            </a:endParaRPr>
          </a:p>
          <a:p>
            <a:pPr marL="1160463" indent="-449263">
              <a:buFont typeface="Courier New" panose="02070309020205020404" pitchFamily="49" charset="0"/>
              <a:buChar char="o"/>
            </a:pPr>
            <a:r>
              <a:rPr lang="en-US" sz="2800" dirty="0" err="1" smtClean="0">
                <a:latin typeface="Arial Narrow" panose="020B0606020202030204" pitchFamily="34" charset="0"/>
              </a:rPr>
              <a:t>Tanpa</a:t>
            </a:r>
            <a:r>
              <a:rPr lang="en-US" sz="2800" dirty="0" smtClean="0">
                <a:latin typeface="Arial Narrow" panose="020B0606020202030204" pitchFamily="34" charset="0"/>
              </a:rPr>
              <a:t> </a:t>
            </a:r>
            <a:r>
              <a:rPr lang="en-US" sz="2800" dirty="0" err="1" smtClean="0">
                <a:latin typeface="Arial Narrow" panose="020B0606020202030204" pitchFamily="34" charset="0"/>
              </a:rPr>
              <a:t>ada</a:t>
            </a:r>
            <a:r>
              <a:rPr lang="en-US" sz="2800" dirty="0" smtClean="0">
                <a:latin typeface="Arial Narrow" panose="020B0606020202030204" pitchFamily="34" charset="0"/>
              </a:rPr>
              <a:t> </a:t>
            </a:r>
            <a:r>
              <a:rPr lang="en-US" sz="2800" dirty="0" err="1" smtClean="0">
                <a:latin typeface="Arial Narrow" panose="020B0606020202030204" pitchFamily="34" charset="0"/>
              </a:rPr>
              <a:t>gesekan</a:t>
            </a:r>
            <a:endParaRPr lang="en-US" sz="2800" dirty="0" smtClean="0">
              <a:latin typeface="Arial Narrow" panose="020B0606020202030204" pitchFamily="34" charset="0"/>
            </a:endParaRPr>
          </a:p>
          <a:p>
            <a:pPr marL="1160463" indent="-449263">
              <a:buFont typeface="Courier New" panose="02070309020205020404" pitchFamily="49" charset="0"/>
              <a:buChar char="o"/>
            </a:pPr>
            <a:r>
              <a:rPr lang="en-US" sz="2800" dirty="0" err="1" smtClean="0">
                <a:latin typeface="Arial Narrow" panose="020B0606020202030204" pitchFamily="34" charset="0"/>
              </a:rPr>
              <a:t>Dengan</a:t>
            </a:r>
            <a:r>
              <a:rPr lang="en-US" sz="2800" dirty="0" smtClean="0">
                <a:latin typeface="Arial Narrow" panose="020B0606020202030204" pitchFamily="34" charset="0"/>
              </a:rPr>
              <a:t> </a:t>
            </a:r>
            <a:r>
              <a:rPr lang="en-US" sz="2800" dirty="0" err="1" smtClean="0">
                <a:latin typeface="Arial Narrow" panose="020B0606020202030204" pitchFamily="34" charset="0"/>
              </a:rPr>
              <a:t>adanya</a:t>
            </a:r>
            <a:r>
              <a:rPr lang="en-US" sz="2800" dirty="0" smtClean="0">
                <a:latin typeface="Arial Narrow" panose="020B0606020202030204" pitchFamily="34" charset="0"/>
              </a:rPr>
              <a:t> </a:t>
            </a:r>
            <a:r>
              <a:rPr lang="en-US" sz="2800" dirty="0" err="1" smtClean="0">
                <a:latin typeface="Arial Narrow" panose="020B0606020202030204" pitchFamily="34" charset="0"/>
              </a:rPr>
              <a:t>gesekan</a:t>
            </a:r>
            <a:endParaRPr lang="en-US" sz="2800" dirty="0" smtClean="0">
              <a:latin typeface="Arial Narrow" panose="020B0606020202030204" pitchFamily="34" charset="0"/>
            </a:endParaRPr>
          </a:p>
          <a:p>
            <a:r>
              <a:rPr lang="en-US" sz="2800" dirty="0" smtClean="0">
                <a:latin typeface="Arial Narrow" panose="020B0606020202030204" pitchFamily="34" charset="0"/>
              </a:rPr>
              <a:t>8.    </a:t>
            </a:r>
            <a:r>
              <a:rPr lang="en-US" sz="2800" dirty="0" err="1" smtClean="0">
                <a:latin typeface="Arial Narrow" panose="020B0606020202030204" pitchFamily="34" charset="0"/>
              </a:rPr>
              <a:t>Sistem</a:t>
            </a:r>
            <a:r>
              <a:rPr lang="en-US" sz="2800" dirty="0" smtClean="0">
                <a:latin typeface="Arial Narrow" panose="020B0606020202030204" pitchFamily="34" charset="0"/>
              </a:rPr>
              <a:t> </a:t>
            </a:r>
            <a:r>
              <a:rPr lang="en-US" sz="2800" dirty="0" err="1" smtClean="0">
                <a:latin typeface="Arial Narrow" panose="020B0606020202030204" pitchFamily="34" charset="0"/>
              </a:rPr>
              <a:t>Katrol</a:t>
            </a:r>
            <a:endParaRPr lang="en-US" sz="2800" dirty="0">
              <a:latin typeface="Arial Narrow" panose="020B0606020202030204" pitchFamily="34" charset="0"/>
            </a:endParaRPr>
          </a:p>
        </p:txBody>
      </p:sp>
      <p:sp>
        <p:nvSpPr>
          <p:cNvPr id="2" name="Date Placeholder 1"/>
          <p:cNvSpPr>
            <a:spLocks noGrp="1"/>
          </p:cNvSpPr>
          <p:nvPr>
            <p:ph type="dt" sz="half" idx="10"/>
          </p:nvPr>
        </p:nvSpPr>
        <p:spPr/>
        <p:txBody>
          <a:bodyPr/>
          <a:lstStyle/>
          <a:p>
            <a:fld id="{819CEE95-ACB4-4906-974E-43142DC822C9}" type="datetime1">
              <a:rPr lang="en-US" smtClean="0"/>
              <a:t>3/28/2016</a:t>
            </a:fld>
            <a:endParaRPr lang="en-US" dirty="0"/>
          </a:p>
        </p:txBody>
      </p:sp>
      <p:sp>
        <p:nvSpPr>
          <p:cNvPr id="3" name="Footer Placeholder 2"/>
          <p:cNvSpPr>
            <a:spLocks noGrp="1"/>
          </p:cNvSpPr>
          <p:nvPr>
            <p:ph type="ftr" sz="quarter" idx="11"/>
          </p:nvPr>
        </p:nvSpPr>
        <p:spPr/>
        <p:txBody>
          <a:bodyPr/>
          <a:lstStyle/>
          <a:p>
            <a:r>
              <a:rPr lang="en-US" smtClean="0"/>
              <a:t>LATAR MUHAMMAD ARIEF</a:t>
            </a:r>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2</a:t>
            </a:fld>
            <a:endParaRPr lang="en-US" dirty="0"/>
          </a:p>
        </p:txBody>
      </p:sp>
    </p:spTree>
    <p:extLst>
      <p:ext uri="{BB962C8B-B14F-4D97-AF65-F5344CB8AC3E}">
        <p14:creationId xmlns:p14="http://schemas.microsoft.com/office/powerpoint/2010/main" val="16710523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4"/>
          <p:cNvSpPr txBox="1">
            <a:spLocks noChangeArrowheads="1"/>
          </p:cNvSpPr>
          <p:nvPr/>
        </p:nvSpPr>
        <p:spPr bwMode="auto">
          <a:xfrm>
            <a:off x="2028824" y="300038"/>
            <a:ext cx="9858375"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dirty="0" err="1">
                <a:latin typeface="Candara" panose="020E0502030303020204" pitchFamily="34" charset="0"/>
              </a:rPr>
              <a:t>Dua</a:t>
            </a:r>
            <a:r>
              <a:rPr lang="en-US" dirty="0">
                <a:latin typeface="Candara" panose="020E0502030303020204" pitchFamily="34" charset="0"/>
              </a:rPr>
              <a:t> </a:t>
            </a:r>
            <a:r>
              <a:rPr lang="en-US" dirty="0" err="1">
                <a:latin typeface="Candara" panose="020E0502030303020204" pitchFamily="34" charset="0"/>
              </a:rPr>
              <a:t>buah</a:t>
            </a:r>
            <a:r>
              <a:rPr lang="en-US" dirty="0">
                <a:latin typeface="Candara" panose="020E0502030303020204" pitchFamily="34" charset="0"/>
              </a:rPr>
              <a:t> </a:t>
            </a:r>
            <a:r>
              <a:rPr lang="en-US" dirty="0" err="1">
                <a:latin typeface="Candara" panose="020E0502030303020204" pitchFamily="34" charset="0"/>
              </a:rPr>
              <a:t>balok</a:t>
            </a:r>
            <a:r>
              <a:rPr lang="en-US" dirty="0">
                <a:latin typeface="Candara" panose="020E0502030303020204" pitchFamily="34" charset="0"/>
              </a:rPr>
              <a:t> yang </a:t>
            </a:r>
            <a:r>
              <a:rPr lang="en-US" dirty="0" err="1">
                <a:latin typeface="Candara" panose="020E0502030303020204" pitchFamily="34" charset="0"/>
              </a:rPr>
              <a:t>masing-masing</a:t>
            </a:r>
            <a:r>
              <a:rPr lang="en-US" dirty="0">
                <a:latin typeface="Candara" panose="020E0502030303020204" pitchFamily="34" charset="0"/>
              </a:rPr>
              <a:t> </a:t>
            </a:r>
            <a:r>
              <a:rPr lang="en-US" dirty="0" err="1">
                <a:latin typeface="Candara" panose="020E0502030303020204" pitchFamily="34" charset="0"/>
              </a:rPr>
              <a:t>bermassa</a:t>
            </a:r>
            <a:r>
              <a:rPr lang="en-US" dirty="0">
                <a:latin typeface="Candara" panose="020E0502030303020204" pitchFamily="34" charset="0"/>
              </a:rPr>
              <a:t> 1 kg (</a:t>
            </a:r>
            <a:r>
              <a:rPr lang="en-US" dirty="0" err="1">
                <a:latin typeface="Candara" panose="020E0502030303020204" pitchFamily="34" charset="0"/>
              </a:rPr>
              <a:t>sebelah</a:t>
            </a:r>
            <a:r>
              <a:rPr lang="en-US" dirty="0">
                <a:latin typeface="Candara" panose="020E0502030303020204" pitchFamily="34" charset="0"/>
              </a:rPr>
              <a:t> </a:t>
            </a:r>
            <a:r>
              <a:rPr lang="en-US" dirty="0" err="1">
                <a:latin typeface="Candara" panose="020E0502030303020204" pitchFamily="34" charset="0"/>
              </a:rPr>
              <a:t>kiri</a:t>
            </a:r>
            <a:r>
              <a:rPr lang="en-US" dirty="0">
                <a:latin typeface="Candara" panose="020E0502030303020204" pitchFamily="34" charset="0"/>
              </a:rPr>
              <a:t>) </a:t>
            </a:r>
            <a:r>
              <a:rPr lang="en-US" dirty="0" err="1">
                <a:latin typeface="Candara" panose="020E0502030303020204" pitchFamily="34" charset="0"/>
              </a:rPr>
              <a:t>dan</a:t>
            </a:r>
            <a:r>
              <a:rPr lang="en-US" dirty="0">
                <a:latin typeface="Candara" panose="020E0502030303020204" pitchFamily="34" charset="0"/>
              </a:rPr>
              <a:t> 3 kg (</a:t>
            </a:r>
            <a:r>
              <a:rPr lang="en-US" dirty="0" err="1">
                <a:latin typeface="Candara" panose="020E0502030303020204" pitchFamily="34" charset="0"/>
              </a:rPr>
              <a:t>sebelah</a:t>
            </a:r>
            <a:r>
              <a:rPr lang="en-US" dirty="0">
                <a:latin typeface="Candara" panose="020E0502030303020204" pitchFamily="34" charset="0"/>
              </a:rPr>
              <a:t> </a:t>
            </a:r>
            <a:r>
              <a:rPr lang="en-US" dirty="0" err="1">
                <a:latin typeface="Candara" panose="020E0502030303020204" pitchFamily="34" charset="0"/>
              </a:rPr>
              <a:t>kanan</a:t>
            </a:r>
            <a:r>
              <a:rPr lang="en-US" dirty="0">
                <a:latin typeface="Candara" panose="020E0502030303020204" pitchFamily="34" charset="0"/>
              </a:rPr>
              <a:t>) </a:t>
            </a:r>
            <a:r>
              <a:rPr lang="en-US" dirty="0" err="1">
                <a:latin typeface="Candara" panose="020E0502030303020204" pitchFamily="34" charset="0"/>
              </a:rPr>
              <a:t>diletakkan</a:t>
            </a:r>
            <a:r>
              <a:rPr lang="en-US" dirty="0">
                <a:latin typeface="Candara" panose="020E0502030303020204" pitchFamily="34" charset="0"/>
              </a:rPr>
              <a:t> </a:t>
            </a:r>
            <a:r>
              <a:rPr lang="en-US" dirty="0" err="1">
                <a:latin typeface="Candara" panose="020E0502030303020204" pitchFamily="34" charset="0"/>
              </a:rPr>
              <a:t>berdampingan</a:t>
            </a:r>
            <a:r>
              <a:rPr lang="en-US" dirty="0">
                <a:latin typeface="Candara" panose="020E0502030303020204" pitchFamily="34" charset="0"/>
              </a:rPr>
              <a:t> di </a:t>
            </a:r>
            <a:r>
              <a:rPr lang="en-US" dirty="0" err="1">
                <a:latin typeface="Candara" panose="020E0502030303020204" pitchFamily="34" charset="0"/>
              </a:rPr>
              <a:t>atas</a:t>
            </a:r>
            <a:r>
              <a:rPr lang="en-US" dirty="0">
                <a:latin typeface="Candara" panose="020E0502030303020204" pitchFamily="34" charset="0"/>
              </a:rPr>
              <a:t> </a:t>
            </a:r>
            <a:r>
              <a:rPr lang="en-US" dirty="0" err="1">
                <a:latin typeface="Candara" panose="020E0502030303020204" pitchFamily="34" charset="0"/>
              </a:rPr>
              <a:t>lantai</a:t>
            </a:r>
            <a:r>
              <a:rPr lang="en-US" dirty="0">
                <a:latin typeface="Candara" panose="020E0502030303020204" pitchFamily="34" charset="0"/>
              </a:rPr>
              <a:t> </a:t>
            </a:r>
            <a:r>
              <a:rPr lang="en-US" dirty="0" err="1">
                <a:latin typeface="Candara" panose="020E0502030303020204" pitchFamily="34" charset="0"/>
              </a:rPr>
              <a:t>horisontal</a:t>
            </a:r>
            <a:r>
              <a:rPr lang="en-US" dirty="0">
                <a:latin typeface="Candara" panose="020E0502030303020204" pitchFamily="34" charset="0"/>
              </a:rPr>
              <a:t> </a:t>
            </a:r>
            <a:r>
              <a:rPr lang="en-US" dirty="0" err="1">
                <a:latin typeface="Candara" panose="020E0502030303020204" pitchFamily="34" charset="0"/>
              </a:rPr>
              <a:t>dimana</a:t>
            </a:r>
            <a:r>
              <a:rPr lang="en-US" dirty="0">
                <a:latin typeface="Candara" panose="020E0502030303020204" pitchFamily="34" charset="0"/>
              </a:rPr>
              <a:t> </a:t>
            </a:r>
            <a:r>
              <a:rPr lang="en-US" dirty="0" err="1">
                <a:latin typeface="Candara" panose="020E0502030303020204" pitchFamily="34" charset="0"/>
              </a:rPr>
              <a:t>koefisien</a:t>
            </a:r>
            <a:r>
              <a:rPr lang="en-US" dirty="0">
                <a:latin typeface="Candara" panose="020E0502030303020204" pitchFamily="34" charset="0"/>
              </a:rPr>
              <a:t> </a:t>
            </a:r>
            <a:r>
              <a:rPr lang="en-US" dirty="0" err="1">
                <a:latin typeface="Candara" panose="020E0502030303020204" pitchFamily="34" charset="0"/>
              </a:rPr>
              <a:t>gesekan</a:t>
            </a:r>
            <a:r>
              <a:rPr lang="en-US" dirty="0">
                <a:latin typeface="Candara" panose="020E0502030303020204" pitchFamily="34" charset="0"/>
              </a:rPr>
              <a:t> </a:t>
            </a:r>
            <a:r>
              <a:rPr lang="en-US" dirty="0" err="1">
                <a:latin typeface="Candara" panose="020E0502030303020204" pitchFamily="34" charset="0"/>
              </a:rPr>
              <a:t>antara</a:t>
            </a:r>
            <a:r>
              <a:rPr lang="en-US" dirty="0">
                <a:latin typeface="Candara" panose="020E0502030303020204" pitchFamily="34" charset="0"/>
              </a:rPr>
              <a:t> </a:t>
            </a:r>
            <a:r>
              <a:rPr lang="en-US" dirty="0" err="1">
                <a:latin typeface="Candara" panose="020E0502030303020204" pitchFamily="34" charset="0"/>
              </a:rPr>
              <a:t>lantai</a:t>
            </a:r>
            <a:r>
              <a:rPr lang="en-US" dirty="0">
                <a:latin typeface="Candara" panose="020E0502030303020204" pitchFamily="34" charset="0"/>
              </a:rPr>
              <a:t> </a:t>
            </a:r>
            <a:r>
              <a:rPr lang="en-US" dirty="0" err="1">
                <a:latin typeface="Candara" panose="020E0502030303020204" pitchFamily="34" charset="0"/>
              </a:rPr>
              <a:t>dan</a:t>
            </a:r>
            <a:r>
              <a:rPr lang="en-US" dirty="0">
                <a:latin typeface="Candara" panose="020E0502030303020204" pitchFamily="34" charset="0"/>
              </a:rPr>
              <a:t> </a:t>
            </a:r>
            <a:r>
              <a:rPr lang="en-US" dirty="0" err="1">
                <a:latin typeface="Candara" panose="020E0502030303020204" pitchFamily="34" charset="0"/>
              </a:rPr>
              <a:t>balok</a:t>
            </a:r>
            <a:r>
              <a:rPr lang="en-US" dirty="0">
                <a:latin typeface="Candara" panose="020E0502030303020204" pitchFamily="34" charset="0"/>
              </a:rPr>
              <a:t> 1 kg </a:t>
            </a:r>
            <a:r>
              <a:rPr lang="en-US" dirty="0" err="1">
                <a:latin typeface="Candara" panose="020E0502030303020204" pitchFamily="34" charset="0"/>
              </a:rPr>
              <a:t>adalah</a:t>
            </a:r>
            <a:r>
              <a:rPr lang="en-US" dirty="0">
                <a:latin typeface="Candara" panose="020E0502030303020204" pitchFamily="34" charset="0"/>
              </a:rPr>
              <a:t> 0,2 </a:t>
            </a:r>
            <a:r>
              <a:rPr lang="en-US" dirty="0" err="1">
                <a:latin typeface="Candara" panose="020E0502030303020204" pitchFamily="34" charset="0"/>
              </a:rPr>
              <a:t>sedangkan</a:t>
            </a:r>
            <a:r>
              <a:rPr lang="en-US" dirty="0">
                <a:latin typeface="Candara" panose="020E0502030303020204" pitchFamily="34" charset="0"/>
              </a:rPr>
              <a:t> </a:t>
            </a:r>
            <a:r>
              <a:rPr lang="en-US" dirty="0" err="1">
                <a:latin typeface="Candara" panose="020E0502030303020204" pitchFamily="34" charset="0"/>
              </a:rPr>
              <a:t>antara</a:t>
            </a:r>
            <a:r>
              <a:rPr lang="en-US" dirty="0">
                <a:latin typeface="Candara" panose="020E0502030303020204" pitchFamily="34" charset="0"/>
              </a:rPr>
              <a:t> </a:t>
            </a:r>
            <a:r>
              <a:rPr lang="en-US" dirty="0" err="1">
                <a:latin typeface="Candara" panose="020E0502030303020204" pitchFamily="34" charset="0"/>
              </a:rPr>
              <a:t>lantai</a:t>
            </a:r>
            <a:r>
              <a:rPr lang="en-US" dirty="0">
                <a:latin typeface="Candara" panose="020E0502030303020204" pitchFamily="34" charset="0"/>
              </a:rPr>
              <a:t> </a:t>
            </a:r>
            <a:r>
              <a:rPr lang="en-US" dirty="0" err="1">
                <a:latin typeface="Candara" panose="020E0502030303020204" pitchFamily="34" charset="0"/>
              </a:rPr>
              <a:t>dan</a:t>
            </a:r>
            <a:r>
              <a:rPr lang="en-US" dirty="0">
                <a:latin typeface="Candara" panose="020E0502030303020204" pitchFamily="34" charset="0"/>
              </a:rPr>
              <a:t> </a:t>
            </a:r>
            <a:r>
              <a:rPr lang="en-US" dirty="0" err="1">
                <a:latin typeface="Candara" panose="020E0502030303020204" pitchFamily="34" charset="0"/>
              </a:rPr>
              <a:t>balok</a:t>
            </a:r>
            <a:r>
              <a:rPr lang="en-US" dirty="0">
                <a:latin typeface="Candara" panose="020E0502030303020204" pitchFamily="34" charset="0"/>
              </a:rPr>
              <a:t> 3 kg </a:t>
            </a:r>
            <a:r>
              <a:rPr lang="en-US" dirty="0" err="1">
                <a:latin typeface="Candara" panose="020E0502030303020204" pitchFamily="34" charset="0"/>
              </a:rPr>
              <a:t>adalah</a:t>
            </a:r>
            <a:r>
              <a:rPr lang="en-US" dirty="0">
                <a:latin typeface="Candara" panose="020E0502030303020204" pitchFamily="34" charset="0"/>
              </a:rPr>
              <a:t> 0,1. </a:t>
            </a:r>
            <a:r>
              <a:rPr lang="en-US" dirty="0" err="1">
                <a:latin typeface="Candara" panose="020E0502030303020204" pitchFamily="34" charset="0"/>
              </a:rPr>
              <a:t>Tentukan</a:t>
            </a:r>
            <a:r>
              <a:rPr lang="en-US" dirty="0">
                <a:latin typeface="Candara" panose="020E0502030303020204" pitchFamily="34" charset="0"/>
              </a:rPr>
              <a:t> </a:t>
            </a:r>
            <a:r>
              <a:rPr lang="en-US" dirty="0" err="1">
                <a:latin typeface="Candara" panose="020E0502030303020204" pitchFamily="34" charset="0"/>
              </a:rPr>
              <a:t>percepatan</a:t>
            </a:r>
            <a:r>
              <a:rPr lang="en-US" dirty="0">
                <a:latin typeface="Candara" panose="020E0502030303020204" pitchFamily="34" charset="0"/>
              </a:rPr>
              <a:t>  </a:t>
            </a:r>
            <a:r>
              <a:rPr lang="en-US" dirty="0" err="1">
                <a:latin typeface="Candara" panose="020E0502030303020204" pitchFamily="34" charset="0"/>
              </a:rPr>
              <a:t>dari</a:t>
            </a:r>
            <a:r>
              <a:rPr lang="en-US" dirty="0">
                <a:latin typeface="Candara" panose="020E0502030303020204" pitchFamily="34" charset="0"/>
              </a:rPr>
              <a:t> </a:t>
            </a:r>
            <a:r>
              <a:rPr lang="en-US" dirty="0" err="1">
                <a:latin typeface="Candara" panose="020E0502030303020204" pitchFamily="34" charset="0"/>
              </a:rPr>
              <a:t>kedua</a:t>
            </a:r>
            <a:r>
              <a:rPr lang="en-US" dirty="0">
                <a:latin typeface="Candara" panose="020E0502030303020204" pitchFamily="34" charset="0"/>
              </a:rPr>
              <a:t> </a:t>
            </a:r>
            <a:r>
              <a:rPr lang="en-US" dirty="0" err="1">
                <a:latin typeface="Candara" panose="020E0502030303020204" pitchFamily="34" charset="0"/>
              </a:rPr>
              <a:t>balok</a:t>
            </a:r>
            <a:r>
              <a:rPr lang="en-US" dirty="0">
                <a:latin typeface="Candara" panose="020E0502030303020204" pitchFamily="34" charset="0"/>
              </a:rPr>
              <a:t> </a:t>
            </a:r>
            <a:r>
              <a:rPr lang="en-US" dirty="0" err="1">
                <a:latin typeface="Candara" panose="020E0502030303020204" pitchFamily="34" charset="0"/>
              </a:rPr>
              <a:t>tersebut</a:t>
            </a:r>
            <a:r>
              <a:rPr lang="en-US" dirty="0">
                <a:latin typeface="Candara" panose="020E0502030303020204" pitchFamily="34" charset="0"/>
              </a:rPr>
              <a:t> </a:t>
            </a:r>
            <a:r>
              <a:rPr lang="en-US" dirty="0" err="1">
                <a:latin typeface="Candara" panose="020E0502030303020204" pitchFamily="34" charset="0"/>
              </a:rPr>
              <a:t>dan</a:t>
            </a:r>
            <a:r>
              <a:rPr lang="en-US" dirty="0">
                <a:latin typeface="Candara" panose="020E0502030303020204" pitchFamily="34" charset="0"/>
              </a:rPr>
              <a:t> </a:t>
            </a:r>
            <a:r>
              <a:rPr lang="en-US" dirty="0" err="1">
                <a:latin typeface="Candara" panose="020E0502030303020204" pitchFamily="34" charset="0"/>
              </a:rPr>
              <a:t>gaya</a:t>
            </a:r>
            <a:r>
              <a:rPr lang="en-US" dirty="0">
                <a:latin typeface="Candara" panose="020E0502030303020204" pitchFamily="34" charset="0"/>
              </a:rPr>
              <a:t> </a:t>
            </a:r>
            <a:r>
              <a:rPr lang="en-US" dirty="0" err="1">
                <a:latin typeface="Candara" panose="020E0502030303020204" pitchFamily="34" charset="0"/>
              </a:rPr>
              <a:t>aksi-reaksi</a:t>
            </a:r>
            <a:r>
              <a:rPr lang="en-US" dirty="0">
                <a:latin typeface="Candara" panose="020E0502030303020204" pitchFamily="34" charset="0"/>
              </a:rPr>
              <a:t> </a:t>
            </a:r>
            <a:r>
              <a:rPr lang="en-US" dirty="0" err="1">
                <a:latin typeface="Candara" panose="020E0502030303020204" pitchFamily="34" charset="0"/>
              </a:rPr>
              <a:t>bila</a:t>
            </a:r>
            <a:r>
              <a:rPr lang="en-US" dirty="0">
                <a:latin typeface="Candara" panose="020E0502030303020204" pitchFamily="34" charset="0"/>
              </a:rPr>
              <a:t> </a:t>
            </a:r>
            <a:r>
              <a:rPr lang="en-US" dirty="0" err="1">
                <a:latin typeface="Candara" panose="020E0502030303020204" pitchFamily="34" charset="0"/>
              </a:rPr>
              <a:t>balok</a:t>
            </a:r>
            <a:r>
              <a:rPr lang="en-US" dirty="0">
                <a:latin typeface="Candara" panose="020E0502030303020204" pitchFamily="34" charset="0"/>
              </a:rPr>
              <a:t> 1 kg </a:t>
            </a:r>
            <a:r>
              <a:rPr lang="en-US" dirty="0" err="1">
                <a:latin typeface="Candara" panose="020E0502030303020204" pitchFamily="34" charset="0"/>
              </a:rPr>
              <a:t>didorong</a:t>
            </a:r>
            <a:r>
              <a:rPr lang="en-US" dirty="0">
                <a:latin typeface="Candara" panose="020E0502030303020204" pitchFamily="34" charset="0"/>
              </a:rPr>
              <a:t> </a:t>
            </a:r>
            <a:r>
              <a:rPr lang="en-US" dirty="0" err="1">
                <a:latin typeface="Candara" panose="020E0502030303020204" pitchFamily="34" charset="0"/>
              </a:rPr>
              <a:t>ke</a:t>
            </a:r>
            <a:r>
              <a:rPr lang="en-US" dirty="0">
                <a:latin typeface="Candara" panose="020E0502030303020204" pitchFamily="34" charset="0"/>
              </a:rPr>
              <a:t> </a:t>
            </a:r>
            <a:r>
              <a:rPr lang="en-US" dirty="0" err="1">
                <a:latin typeface="Candara" panose="020E0502030303020204" pitchFamily="34" charset="0"/>
              </a:rPr>
              <a:t>kanan</a:t>
            </a:r>
            <a:r>
              <a:rPr lang="en-US" dirty="0">
                <a:latin typeface="Candara" panose="020E0502030303020204" pitchFamily="34" charset="0"/>
              </a:rPr>
              <a:t> </a:t>
            </a:r>
            <a:r>
              <a:rPr lang="en-US" dirty="0" err="1">
                <a:latin typeface="Candara" panose="020E0502030303020204" pitchFamily="34" charset="0"/>
              </a:rPr>
              <a:t>dengan</a:t>
            </a:r>
            <a:r>
              <a:rPr lang="en-US" dirty="0">
                <a:latin typeface="Candara" panose="020E0502030303020204" pitchFamily="34" charset="0"/>
              </a:rPr>
              <a:t> </a:t>
            </a:r>
            <a:r>
              <a:rPr lang="en-US" dirty="0" err="1">
                <a:latin typeface="Candara" panose="020E0502030303020204" pitchFamily="34" charset="0"/>
              </a:rPr>
              <a:t>gaya</a:t>
            </a:r>
            <a:r>
              <a:rPr lang="en-US" dirty="0">
                <a:latin typeface="Candara" panose="020E0502030303020204" pitchFamily="34" charset="0"/>
              </a:rPr>
              <a:t> </a:t>
            </a:r>
            <a:r>
              <a:rPr lang="en-US" dirty="0" err="1">
                <a:latin typeface="Candara" panose="020E0502030303020204" pitchFamily="34" charset="0"/>
              </a:rPr>
              <a:t>sebesar</a:t>
            </a:r>
            <a:r>
              <a:rPr lang="en-US" dirty="0">
                <a:latin typeface="Candara" panose="020E0502030303020204" pitchFamily="34" charset="0"/>
              </a:rPr>
              <a:t> 12 N. </a:t>
            </a:r>
          </a:p>
        </p:txBody>
      </p:sp>
      <p:grpSp>
        <p:nvGrpSpPr>
          <p:cNvPr id="22531" name="Group 19"/>
          <p:cNvGrpSpPr>
            <a:grpSpLocks/>
          </p:cNvGrpSpPr>
          <p:nvPr/>
        </p:nvGrpSpPr>
        <p:grpSpPr bwMode="auto">
          <a:xfrm>
            <a:off x="2893564" y="2862470"/>
            <a:ext cx="7162800" cy="3052763"/>
            <a:chOff x="672" y="2304"/>
            <a:chExt cx="4512" cy="1923"/>
          </a:xfrm>
        </p:grpSpPr>
        <p:sp>
          <p:nvSpPr>
            <p:cNvPr id="22532" name="Line 6"/>
            <p:cNvSpPr>
              <a:spLocks noChangeShapeType="1"/>
            </p:cNvSpPr>
            <p:nvPr/>
          </p:nvSpPr>
          <p:spPr bwMode="auto">
            <a:xfrm>
              <a:off x="672" y="3312"/>
              <a:ext cx="42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3" name="Rectangle 7"/>
            <p:cNvSpPr>
              <a:spLocks noChangeArrowheads="1"/>
            </p:cNvSpPr>
            <p:nvPr/>
          </p:nvSpPr>
          <p:spPr bwMode="auto">
            <a:xfrm>
              <a:off x="1824" y="2304"/>
              <a:ext cx="528" cy="1008"/>
            </a:xfrm>
            <a:prstGeom prst="rect">
              <a:avLst/>
            </a:prstGeom>
            <a:solidFill>
              <a:schemeClr val="accent2"/>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sp>
          <p:nvSpPr>
            <p:cNvPr id="22534" name="Rectangle 9"/>
            <p:cNvSpPr>
              <a:spLocks noChangeArrowheads="1"/>
            </p:cNvSpPr>
            <p:nvPr/>
          </p:nvSpPr>
          <p:spPr bwMode="auto">
            <a:xfrm>
              <a:off x="2352" y="2304"/>
              <a:ext cx="1440" cy="1008"/>
            </a:xfrm>
            <a:prstGeom prst="rect">
              <a:avLst/>
            </a:prstGeom>
            <a:solidFill>
              <a:srgbClr val="FF0000"/>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sp>
          <p:nvSpPr>
            <p:cNvPr id="22535" name="Line 10"/>
            <p:cNvSpPr>
              <a:spLocks noChangeShapeType="1"/>
            </p:cNvSpPr>
            <p:nvPr/>
          </p:nvSpPr>
          <p:spPr bwMode="auto">
            <a:xfrm flipH="1">
              <a:off x="1632" y="3312"/>
              <a:ext cx="432" cy="576"/>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2536" name="Text Box 11"/>
            <p:cNvSpPr txBox="1">
              <a:spLocks noChangeArrowheads="1"/>
            </p:cNvSpPr>
            <p:nvPr/>
          </p:nvSpPr>
          <p:spPr bwMode="auto">
            <a:xfrm>
              <a:off x="1200" y="3936"/>
              <a:ext cx="86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sym typeface="Symbol" panose="05050102010706020507" pitchFamily="18" charset="2"/>
                </a:rPr>
                <a:t> = 0,2</a:t>
              </a:r>
            </a:p>
          </p:txBody>
        </p:sp>
        <p:sp>
          <p:nvSpPr>
            <p:cNvPr id="22537" name="Line 12"/>
            <p:cNvSpPr>
              <a:spLocks noChangeShapeType="1"/>
            </p:cNvSpPr>
            <p:nvPr/>
          </p:nvSpPr>
          <p:spPr bwMode="auto">
            <a:xfrm>
              <a:off x="2880" y="3312"/>
              <a:ext cx="720" cy="48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2538" name="Text Box 13"/>
            <p:cNvSpPr txBox="1">
              <a:spLocks noChangeArrowheads="1"/>
            </p:cNvSpPr>
            <p:nvPr/>
          </p:nvSpPr>
          <p:spPr bwMode="auto">
            <a:xfrm>
              <a:off x="3264" y="3840"/>
              <a:ext cx="86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sym typeface="Symbol" panose="05050102010706020507" pitchFamily="18" charset="2"/>
                </a:rPr>
                <a:t> = 0,1</a:t>
              </a:r>
            </a:p>
          </p:txBody>
        </p:sp>
        <p:sp>
          <p:nvSpPr>
            <p:cNvPr id="22539" name="Line 14"/>
            <p:cNvSpPr>
              <a:spLocks noChangeShapeType="1"/>
            </p:cNvSpPr>
            <p:nvPr/>
          </p:nvSpPr>
          <p:spPr bwMode="auto">
            <a:xfrm>
              <a:off x="1008" y="2784"/>
              <a:ext cx="76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40" name="Text Box 15"/>
            <p:cNvSpPr txBox="1">
              <a:spLocks noChangeArrowheads="1"/>
            </p:cNvSpPr>
            <p:nvPr/>
          </p:nvSpPr>
          <p:spPr bwMode="auto">
            <a:xfrm>
              <a:off x="757" y="2400"/>
              <a:ext cx="92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t>F = 12 N</a:t>
              </a:r>
            </a:p>
          </p:txBody>
        </p:sp>
        <p:sp>
          <p:nvSpPr>
            <p:cNvPr id="22541" name="Line 16"/>
            <p:cNvSpPr>
              <a:spLocks noChangeShapeType="1"/>
            </p:cNvSpPr>
            <p:nvPr/>
          </p:nvSpPr>
          <p:spPr bwMode="auto">
            <a:xfrm>
              <a:off x="3984" y="2784"/>
              <a:ext cx="62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42" name="Text Box 17"/>
            <p:cNvSpPr txBox="1">
              <a:spLocks noChangeArrowheads="1"/>
            </p:cNvSpPr>
            <p:nvPr/>
          </p:nvSpPr>
          <p:spPr bwMode="auto">
            <a:xfrm>
              <a:off x="4656" y="2640"/>
              <a:ext cx="52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t>a = ?</a:t>
              </a:r>
            </a:p>
          </p:txBody>
        </p:sp>
      </p:grpSp>
      <p:sp>
        <p:nvSpPr>
          <p:cNvPr id="2" name="Date Placeholder 1"/>
          <p:cNvSpPr>
            <a:spLocks noGrp="1"/>
          </p:cNvSpPr>
          <p:nvPr>
            <p:ph type="dt" sz="half" idx="10"/>
          </p:nvPr>
        </p:nvSpPr>
        <p:spPr/>
        <p:txBody>
          <a:bodyPr/>
          <a:lstStyle/>
          <a:p>
            <a:fld id="{B32C255C-E36C-432B-A1BF-E4C7A06794C2}" type="datetime1">
              <a:rPr lang="en-US" smtClean="0"/>
              <a:t>3/28/2016</a:t>
            </a:fld>
            <a:endParaRPr lang="en-US" dirty="0"/>
          </a:p>
        </p:txBody>
      </p:sp>
      <p:sp>
        <p:nvSpPr>
          <p:cNvPr id="3" name="Footer Placeholder 2"/>
          <p:cNvSpPr>
            <a:spLocks noGrp="1"/>
          </p:cNvSpPr>
          <p:nvPr>
            <p:ph type="ftr" sz="quarter" idx="11"/>
          </p:nvPr>
        </p:nvSpPr>
        <p:spPr/>
        <p:txBody>
          <a:bodyPr/>
          <a:lstStyle/>
          <a:p>
            <a:r>
              <a:rPr lang="en-US" smtClean="0"/>
              <a:t>LATAR MUHAMMAD ARIEF</a:t>
            </a:r>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20</a:t>
            </a:fld>
            <a:endParaRPr lang="en-US" dirty="0"/>
          </a:p>
        </p:txBody>
      </p:sp>
    </p:spTree>
    <p:extLst>
      <p:ext uri="{BB962C8B-B14F-4D97-AF65-F5344CB8AC3E}">
        <p14:creationId xmlns:p14="http://schemas.microsoft.com/office/powerpoint/2010/main" val="3612919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20" name="Group 19"/>
          <p:cNvGrpSpPr>
            <a:grpSpLocks/>
          </p:cNvGrpSpPr>
          <p:nvPr/>
        </p:nvGrpSpPr>
        <p:grpSpPr bwMode="auto">
          <a:xfrm>
            <a:off x="4190219" y="344764"/>
            <a:ext cx="7167594" cy="2795979"/>
            <a:chOff x="720" y="480"/>
            <a:chExt cx="4752" cy="1923"/>
          </a:xfrm>
        </p:grpSpPr>
        <p:sp>
          <p:nvSpPr>
            <p:cNvPr id="9234" name="Rectangle 5"/>
            <p:cNvSpPr>
              <a:spLocks noChangeArrowheads="1"/>
            </p:cNvSpPr>
            <p:nvPr/>
          </p:nvSpPr>
          <p:spPr bwMode="auto">
            <a:xfrm>
              <a:off x="1872" y="480"/>
              <a:ext cx="528" cy="1008"/>
            </a:xfrm>
            <a:prstGeom prst="rect">
              <a:avLst/>
            </a:prstGeom>
            <a:solidFill>
              <a:schemeClr val="accent2"/>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sp>
          <p:nvSpPr>
            <p:cNvPr id="9235" name="Rectangle 6"/>
            <p:cNvSpPr>
              <a:spLocks noChangeArrowheads="1"/>
            </p:cNvSpPr>
            <p:nvPr/>
          </p:nvSpPr>
          <p:spPr bwMode="auto">
            <a:xfrm>
              <a:off x="2400" y="480"/>
              <a:ext cx="1440" cy="1008"/>
            </a:xfrm>
            <a:prstGeom prst="rect">
              <a:avLst/>
            </a:prstGeom>
            <a:solidFill>
              <a:srgbClr val="FF0000"/>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sp>
          <p:nvSpPr>
            <p:cNvPr id="9236" name="Line 7"/>
            <p:cNvSpPr>
              <a:spLocks noChangeShapeType="1"/>
            </p:cNvSpPr>
            <p:nvPr/>
          </p:nvSpPr>
          <p:spPr bwMode="auto">
            <a:xfrm flipH="1">
              <a:off x="1680" y="1488"/>
              <a:ext cx="432" cy="576"/>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237" name="Text Box 8"/>
            <p:cNvSpPr txBox="1">
              <a:spLocks noChangeArrowheads="1"/>
            </p:cNvSpPr>
            <p:nvPr/>
          </p:nvSpPr>
          <p:spPr bwMode="auto">
            <a:xfrm>
              <a:off x="1248" y="2112"/>
              <a:ext cx="86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sym typeface="Symbol" panose="05050102010706020507" pitchFamily="18" charset="2"/>
                </a:rPr>
                <a:t> = 0,2</a:t>
              </a:r>
            </a:p>
          </p:txBody>
        </p:sp>
        <p:sp>
          <p:nvSpPr>
            <p:cNvPr id="9238" name="Line 9"/>
            <p:cNvSpPr>
              <a:spLocks noChangeShapeType="1"/>
            </p:cNvSpPr>
            <p:nvPr/>
          </p:nvSpPr>
          <p:spPr bwMode="auto">
            <a:xfrm>
              <a:off x="2928" y="1488"/>
              <a:ext cx="720" cy="48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239" name="Text Box 10"/>
            <p:cNvSpPr txBox="1">
              <a:spLocks noChangeArrowheads="1"/>
            </p:cNvSpPr>
            <p:nvPr/>
          </p:nvSpPr>
          <p:spPr bwMode="auto">
            <a:xfrm>
              <a:off x="3312" y="2016"/>
              <a:ext cx="86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sym typeface="Symbol" panose="05050102010706020507" pitchFamily="18" charset="2"/>
                </a:rPr>
                <a:t> = 0,1</a:t>
              </a:r>
            </a:p>
          </p:txBody>
        </p:sp>
        <p:sp>
          <p:nvSpPr>
            <p:cNvPr id="9240" name="Line 11"/>
            <p:cNvSpPr>
              <a:spLocks noChangeShapeType="1"/>
            </p:cNvSpPr>
            <p:nvPr/>
          </p:nvSpPr>
          <p:spPr bwMode="auto">
            <a:xfrm>
              <a:off x="1056" y="960"/>
              <a:ext cx="76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41" name="Text Box 12"/>
            <p:cNvSpPr txBox="1">
              <a:spLocks noChangeArrowheads="1"/>
            </p:cNvSpPr>
            <p:nvPr/>
          </p:nvSpPr>
          <p:spPr bwMode="auto">
            <a:xfrm>
              <a:off x="795" y="576"/>
              <a:ext cx="93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t>F = 12 N</a:t>
              </a:r>
            </a:p>
          </p:txBody>
        </p:sp>
        <p:sp>
          <p:nvSpPr>
            <p:cNvPr id="9242" name="Line 13"/>
            <p:cNvSpPr>
              <a:spLocks noChangeShapeType="1"/>
            </p:cNvSpPr>
            <p:nvPr/>
          </p:nvSpPr>
          <p:spPr bwMode="auto">
            <a:xfrm>
              <a:off x="4080" y="864"/>
              <a:ext cx="62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43" name="Text Box 14"/>
            <p:cNvSpPr txBox="1">
              <a:spLocks noChangeArrowheads="1"/>
            </p:cNvSpPr>
            <p:nvPr/>
          </p:nvSpPr>
          <p:spPr bwMode="auto">
            <a:xfrm>
              <a:off x="4944" y="816"/>
              <a:ext cx="52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t>a = ?</a:t>
              </a:r>
            </a:p>
          </p:txBody>
        </p:sp>
        <p:sp>
          <p:nvSpPr>
            <p:cNvPr id="9244" name="Line 15"/>
            <p:cNvSpPr>
              <a:spLocks noChangeShapeType="1"/>
            </p:cNvSpPr>
            <p:nvPr/>
          </p:nvSpPr>
          <p:spPr bwMode="auto">
            <a:xfrm>
              <a:off x="720" y="1488"/>
              <a:ext cx="42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9221" name="Group 31"/>
          <p:cNvGrpSpPr>
            <a:grpSpLocks/>
          </p:cNvGrpSpPr>
          <p:nvPr/>
        </p:nvGrpSpPr>
        <p:grpSpPr bwMode="auto">
          <a:xfrm>
            <a:off x="952500" y="3129158"/>
            <a:ext cx="4488656" cy="3052763"/>
            <a:chOff x="960" y="2256"/>
            <a:chExt cx="2928" cy="1923"/>
          </a:xfrm>
        </p:grpSpPr>
        <p:sp>
          <p:nvSpPr>
            <p:cNvPr id="9222" name="Oval 25"/>
            <p:cNvSpPr>
              <a:spLocks noChangeArrowheads="1"/>
            </p:cNvSpPr>
            <p:nvPr/>
          </p:nvSpPr>
          <p:spPr bwMode="auto">
            <a:xfrm>
              <a:off x="1968" y="3120"/>
              <a:ext cx="288" cy="288"/>
            </a:xfrm>
            <a:prstGeom prst="ellipse">
              <a:avLst/>
            </a:prstGeom>
            <a:solidFill>
              <a:schemeClr val="accent2"/>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sp>
          <p:nvSpPr>
            <p:cNvPr id="9223" name="Line 17"/>
            <p:cNvSpPr>
              <a:spLocks noChangeShapeType="1"/>
            </p:cNvSpPr>
            <p:nvPr/>
          </p:nvSpPr>
          <p:spPr bwMode="auto">
            <a:xfrm>
              <a:off x="960" y="3264"/>
              <a:ext cx="29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4" name="Line 20"/>
            <p:cNvSpPr>
              <a:spLocks noChangeShapeType="1"/>
            </p:cNvSpPr>
            <p:nvPr/>
          </p:nvSpPr>
          <p:spPr bwMode="auto">
            <a:xfrm>
              <a:off x="2112" y="3264"/>
              <a:ext cx="1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25" name="Line 21"/>
            <p:cNvSpPr>
              <a:spLocks noChangeShapeType="1"/>
            </p:cNvSpPr>
            <p:nvPr/>
          </p:nvSpPr>
          <p:spPr bwMode="auto">
            <a:xfrm flipV="1">
              <a:off x="2112" y="2544"/>
              <a:ext cx="0" cy="72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26" name="Line 22"/>
            <p:cNvSpPr>
              <a:spLocks noChangeShapeType="1"/>
            </p:cNvSpPr>
            <p:nvPr/>
          </p:nvSpPr>
          <p:spPr bwMode="auto">
            <a:xfrm>
              <a:off x="2112" y="3264"/>
              <a:ext cx="0" cy="62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27" name="Line 23"/>
            <p:cNvSpPr>
              <a:spLocks noChangeShapeType="1"/>
            </p:cNvSpPr>
            <p:nvPr/>
          </p:nvSpPr>
          <p:spPr bwMode="auto">
            <a:xfrm flipH="1">
              <a:off x="1632" y="3264"/>
              <a:ext cx="43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28" name="Line 24"/>
            <p:cNvSpPr>
              <a:spLocks noChangeShapeType="1"/>
            </p:cNvSpPr>
            <p:nvPr/>
          </p:nvSpPr>
          <p:spPr bwMode="auto">
            <a:xfrm flipH="1">
              <a:off x="1248" y="3264"/>
              <a:ext cx="86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29" name="Text Box 26"/>
            <p:cNvSpPr txBox="1">
              <a:spLocks noChangeArrowheads="1"/>
            </p:cNvSpPr>
            <p:nvPr/>
          </p:nvSpPr>
          <p:spPr bwMode="auto">
            <a:xfrm>
              <a:off x="1968" y="2256"/>
              <a:ext cx="432"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t>N</a:t>
              </a:r>
              <a:r>
                <a:rPr lang="en-US" baseline="-25000"/>
                <a:t>1</a:t>
              </a:r>
              <a:endParaRPr lang="en-US"/>
            </a:p>
          </p:txBody>
        </p:sp>
        <p:sp>
          <p:nvSpPr>
            <p:cNvPr id="9230" name="Text Box 27"/>
            <p:cNvSpPr txBox="1">
              <a:spLocks noChangeArrowheads="1"/>
            </p:cNvSpPr>
            <p:nvPr/>
          </p:nvSpPr>
          <p:spPr bwMode="auto">
            <a:xfrm>
              <a:off x="1872" y="3888"/>
              <a:ext cx="57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t>m</a:t>
              </a:r>
              <a:r>
                <a:rPr lang="en-US" baseline="-25000"/>
                <a:t>1</a:t>
              </a:r>
              <a:r>
                <a:rPr lang="en-US"/>
                <a:t> g</a:t>
              </a:r>
            </a:p>
          </p:txBody>
        </p:sp>
        <p:sp>
          <p:nvSpPr>
            <p:cNvPr id="9231" name="Text Box 28"/>
            <p:cNvSpPr txBox="1">
              <a:spLocks noChangeArrowheads="1"/>
            </p:cNvSpPr>
            <p:nvPr/>
          </p:nvSpPr>
          <p:spPr bwMode="auto">
            <a:xfrm>
              <a:off x="3072" y="2928"/>
              <a:ext cx="432"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t>F</a:t>
              </a:r>
            </a:p>
          </p:txBody>
        </p:sp>
        <p:sp>
          <p:nvSpPr>
            <p:cNvPr id="9232" name="Text Box 29"/>
            <p:cNvSpPr txBox="1">
              <a:spLocks noChangeArrowheads="1"/>
            </p:cNvSpPr>
            <p:nvPr/>
          </p:nvSpPr>
          <p:spPr bwMode="auto">
            <a:xfrm>
              <a:off x="1536" y="3312"/>
              <a:ext cx="33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t>f</a:t>
              </a:r>
              <a:r>
                <a:rPr lang="en-US" baseline="-25000"/>
                <a:t>1</a:t>
              </a:r>
              <a:endParaRPr lang="en-US"/>
            </a:p>
          </p:txBody>
        </p:sp>
        <p:sp>
          <p:nvSpPr>
            <p:cNvPr id="9233" name="Text Box 30"/>
            <p:cNvSpPr txBox="1">
              <a:spLocks noChangeArrowheads="1"/>
            </p:cNvSpPr>
            <p:nvPr/>
          </p:nvSpPr>
          <p:spPr bwMode="auto">
            <a:xfrm>
              <a:off x="1152" y="2832"/>
              <a:ext cx="38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t>F</a:t>
              </a:r>
              <a:r>
                <a:rPr lang="en-US" baseline="-25000"/>
                <a:t>12</a:t>
              </a:r>
              <a:endParaRPr lang="en-US"/>
            </a:p>
          </p:txBody>
        </p:sp>
      </p:grpSp>
      <p:graphicFrame>
        <p:nvGraphicFramePr>
          <p:cNvPr id="9218" name="Object 2"/>
          <p:cNvGraphicFramePr>
            <a:graphicFrameLocks noChangeAspect="1"/>
          </p:cNvGraphicFramePr>
          <p:nvPr>
            <p:extLst>
              <p:ext uri="{D42A27DB-BD31-4B8C-83A1-F6EECF244321}">
                <p14:modId xmlns:p14="http://schemas.microsoft.com/office/powerpoint/2010/main" val="3596260377"/>
              </p:ext>
            </p:extLst>
          </p:nvPr>
        </p:nvGraphicFramePr>
        <p:xfrm>
          <a:off x="5905500" y="3776663"/>
          <a:ext cx="5892800" cy="566738"/>
        </p:xfrm>
        <a:graphic>
          <a:graphicData uri="http://schemas.openxmlformats.org/presentationml/2006/ole">
            <mc:AlternateContent xmlns:mc="http://schemas.openxmlformats.org/markup-compatibility/2006">
              <mc:Choice xmlns:v="urn:schemas-microsoft-com:vml" Requires="v">
                <p:oleObj spid="_x0000_s15380" name="Equation" r:id="rId3" imgW="2641320" imgH="253800" progId="Equation.3">
                  <p:embed/>
                </p:oleObj>
              </mc:Choice>
              <mc:Fallback>
                <p:oleObj name="Equation" r:id="rId3" imgW="2641320" imgH="253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05500" y="3776663"/>
                        <a:ext cx="5892800" cy="566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19" name="Object 3"/>
          <p:cNvGraphicFramePr>
            <a:graphicFrameLocks noChangeAspect="1"/>
          </p:cNvGraphicFramePr>
          <p:nvPr>
            <p:extLst>
              <p:ext uri="{D42A27DB-BD31-4B8C-83A1-F6EECF244321}">
                <p14:modId xmlns:p14="http://schemas.microsoft.com/office/powerpoint/2010/main" val="1344444717"/>
              </p:ext>
            </p:extLst>
          </p:nvPr>
        </p:nvGraphicFramePr>
        <p:xfrm>
          <a:off x="5441156" y="5214937"/>
          <a:ext cx="6262687" cy="1077913"/>
        </p:xfrm>
        <a:graphic>
          <a:graphicData uri="http://schemas.openxmlformats.org/presentationml/2006/ole">
            <mc:AlternateContent xmlns:mc="http://schemas.openxmlformats.org/markup-compatibility/2006">
              <mc:Choice xmlns:v="urn:schemas-microsoft-com:vml" Requires="v">
                <p:oleObj spid="_x0000_s15381" name="Equation" r:id="rId5" imgW="2806560" imgH="482400" progId="Equation.3">
                  <p:embed/>
                </p:oleObj>
              </mc:Choice>
              <mc:Fallback>
                <p:oleObj name="Equation" r:id="rId5" imgW="2806560" imgH="4824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41156" y="5214937"/>
                        <a:ext cx="6262687" cy="1077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Date Placeholder 1"/>
          <p:cNvSpPr>
            <a:spLocks noGrp="1"/>
          </p:cNvSpPr>
          <p:nvPr>
            <p:ph type="dt" sz="half" idx="10"/>
          </p:nvPr>
        </p:nvSpPr>
        <p:spPr/>
        <p:txBody>
          <a:bodyPr/>
          <a:lstStyle/>
          <a:p>
            <a:fld id="{93D1C47F-FCB6-4A88-BFB7-787187CCCAEC}" type="datetime1">
              <a:rPr lang="en-US" smtClean="0"/>
              <a:t>3/28/2016</a:t>
            </a:fld>
            <a:endParaRPr lang="en-US" dirty="0"/>
          </a:p>
        </p:txBody>
      </p:sp>
      <p:sp>
        <p:nvSpPr>
          <p:cNvPr id="3" name="Footer Placeholder 2"/>
          <p:cNvSpPr>
            <a:spLocks noGrp="1"/>
          </p:cNvSpPr>
          <p:nvPr>
            <p:ph type="ftr" sz="quarter" idx="11"/>
          </p:nvPr>
        </p:nvSpPr>
        <p:spPr/>
        <p:txBody>
          <a:bodyPr/>
          <a:lstStyle/>
          <a:p>
            <a:r>
              <a:rPr lang="en-US" smtClean="0"/>
              <a:t>LATAR MUHAMMAD ARIEF</a:t>
            </a:r>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21</a:t>
            </a:fld>
            <a:endParaRPr lang="en-US" dirty="0"/>
          </a:p>
        </p:txBody>
      </p:sp>
    </p:spTree>
    <p:extLst>
      <p:ext uri="{BB962C8B-B14F-4D97-AF65-F5344CB8AC3E}">
        <p14:creationId xmlns:p14="http://schemas.microsoft.com/office/powerpoint/2010/main" val="4291666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4" name="Group 2"/>
          <p:cNvGrpSpPr>
            <a:grpSpLocks/>
          </p:cNvGrpSpPr>
          <p:nvPr/>
        </p:nvGrpSpPr>
        <p:grpSpPr bwMode="auto">
          <a:xfrm>
            <a:off x="2743200" y="304801"/>
            <a:ext cx="7543800" cy="3052763"/>
            <a:chOff x="720" y="480"/>
            <a:chExt cx="4752" cy="1923"/>
          </a:xfrm>
        </p:grpSpPr>
        <p:sp>
          <p:nvSpPr>
            <p:cNvPr id="10255" name="Rectangle 3"/>
            <p:cNvSpPr>
              <a:spLocks noChangeArrowheads="1"/>
            </p:cNvSpPr>
            <p:nvPr/>
          </p:nvSpPr>
          <p:spPr bwMode="auto">
            <a:xfrm>
              <a:off x="1872" y="480"/>
              <a:ext cx="528" cy="1008"/>
            </a:xfrm>
            <a:prstGeom prst="rect">
              <a:avLst/>
            </a:prstGeom>
            <a:solidFill>
              <a:schemeClr val="accent2"/>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sp>
          <p:nvSpPr>
            <p:cNvPr id="10256" name="Rectangle 4"/>
            <p:cNvSpPr>
              <a:spLocks noChangeArrowheads="1"/>
            </p:cNvSpPr>
            <p:nvPr/>
          </p:nvSpPr>
          <p:spPr bwMode="auto">
            <a:xfrm>
              <a:off x="2400" y="480"/>
              <a:ext cx="1440" cy="1008"/>
            </a:xfrm>
            <a:prstGeom prst="rect">
              <a:avLst/>
            </a:prstGeom>
            <a:solidFill>
              <a:srgbClr val="FF0000"/>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sp>
          <p:nvSpPr>
            <p:cNvPr id="10257" name="Line 5"/>
            <p:cNvSpPr>
              <a:spLocks noChangeShapeType="1"/>
            </p:cNvSpPr>
            <p:nvPr/>
          </p:nvSpPr>
          <p:spPr bwMode="auto">
            <a:xfrm flipH="1">
              <a:off x="1680" y="1488"/>
              <a:ext cx="432" cy="576"/>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258" name="Text Box 6"/>
            <p:cNvSpPr txBox="1">
              <a:spLocks noChangeArrowheads="1"/>
            </p:cNvSpPr>
            <p:nvPr/>
          </p:nvSpPr>
          <p:spPr bwMode="auto">
            <a:xfrm>
              <a:off x="1248" y="2112"/>
              <a:ext cx="86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sym typeface="Symbol" panose="05050102010706020507" pitchFamily="18" charset="2"/>
                </a:rPr>
                <a:t> = 0,2</a:t>
              </a:r>
            </a:p>
          </p:txBody>
        </p:sp>
        <p:sp>
          <p:nvSpPr>
            <p:cNvPr id="10259" name="Line 7"/>
            <p:cNvSpPr>
              <a:spLocks noChangeShapeType="1"/>
            </p:cNvSpPr>
            <p:nvPr/>
          </p:nvSpPr>
          <p:spPr bwMode="auto">
            <a:xfrm>
              <a:off x="2928" y="1488"/>
              <a:ext cx="720" cy="48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260" name="Text Box 8"/>
            <p:cNvSpPr txBox="1">
              <a:spLocks noChangeArrowheads="1"/>
            </p:cNvSpPr>
            <p:nvPr/>
          </p:nvSpPr>
          <p:spPr bwMode="auto">
            <a:xfrm>
              <a:off x="3312" y="2016"/>
              <a:ext cx="86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sym typeface="Symbol" panose="05050102010706020507" pitchFamily="18" charset="2"/>
                </a:rPr>
                <a:t> = 0,1</a:t>
              </a:r>
            </a:p>
          </p:txBody>
        </p:sp>
        <p:sp>
          <p:nvSpPr>
            <p:cNvPr id="10261" name="Line 9"/>
            <p:cNvSpPr>
              <a:spLocks noChangeShapeType="1"/>
            </p:cNvSpPr>
            <p:nvPr/>
          </p:nvSpPr>
          <p:spPr bwMode="auto">
            <a:xfrm>
              <a:off x="1056" y="960"/>
              <a:ext cx="76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62" name="Text Box 10"/>
            <p:cNvSpPr txBox="1">
              <a:spLocks noChangeArrowheads="1"/>
            </p:cNvSpPr>
            <p:nvPr/>
          </p:nvSpPr>
          <p:spPr bwMode="auto">
            <a:xfrm>
              <a:off x="829" y="576"/>
              <a:ext cx="899"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t>F = 12 N</a:t>
              </a:r>
            </a:p>
          </p:txBody>
        </p:sp>
        <p:sp>
          <p:nvSpPr>
            <p:cNvPr id="10263" name="Line 11"/>
            <p:cNvSpPr>
              <a:spLocks noChangeShapeType="1"/>
            </p:cNvSpPr>
            <p:nvPr/>
          </p:nvSpPr>
          <p:spPr bwMode="auto">
            <a:xfrm>
              <a:off x="4080" y="864"/>
              <a:ext cx="62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64" name="Text Box 12"/>
            <p:cNvSpPr txBox="1">
              <a:spLocks noChangeArrowheads="1"/>
            </p:cNvSpPr>
            <p:nvPr/>
          </p:nvSpPr>
          <p:spPr bwMode="auto">
            <a:xfrm>
              <a:off x="4944" y="816"/>
              <a:ext cx="52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t>a = ?</a:t>
              </a:r>
            </a:p>
          </p:txBody>
        </p:sp>
        <p:sp>
          <p:nvSpPr>
            <p:cNvPr id="10265" name="Line 13"/>
            <p:cNvSpPr>
              <a:spLocks noChangeShapeType="1"/>
            </p:cNvSpPr>
            <p:nvPr/>
          </p:nvSpPr>
          <p:spPr bwMode="auto">
            <a:xfrm>
              <a:off x="720" y="1488"/>
              <a:ext cx="42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245" name="Oval 15"/>
          <p:cNvSpPr>
            <a:spLocks noChangeArrowheads="1"/>
          </p:cNvSpPr>
          <p:nvPr/>
        </p:nvSpPr>
        <p:spPr bwMode="auto">
          <a:xfrm>
            <a:off x="3124200" y="4953000"/>
            <a:ext cx="457200" cy="457200"/>
          </a:xfrm>
          <a:prstGeom prst="ellipse">
            <a:avLst/>
          </a:prstGeom>
          <a:solidFill>
            <a:srgbClr val="FF0000"/>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sp>
        <p:nvSpPr>
          <p:cNvPr id="10246" name="Line 16"/>
          <p:cNvSpPr>
            <a:spLocks noChangeShapeType="1"/>
          </p:cNvSpPr>
          <p:nvPr/>
        </p:nvSpPr>
        <p:spPr bwMode="auto">
          <a:xfrm>
            <a:off x="1538908" y="5181600"/>
            <a:ext cx="408498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7" name="Line 17"/>
          <p:cNvSpPr>
            <a:spLocks noChangeShapeType="1"/>
          </p:cNvSpPr>
          <p:nvPr/>
        </p:nvSpPr>
        <p:spPr bwMode="auto">
          <a:xfrm>
            <a:off x="3505200" y="5181600"/>
            <a:ext cx="1066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48" name="Line 18"/>
          <p:cNvSpPr>
            <a:spLocks noChangeShapeType="1"/>
          </p:cNvSpPr>
          <p:nvPr/>
        </p:nvSpPr>
        <p:spPr bwMode="auto">
          <a:xfrm flipV="1">
            <a:off x="3352800" y="4038600"/>
            <a:ext cx="0" cy="1143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49" name="Line 19"/>
          <p:cNvSpPr>
            <a:spLocks noChangeShapeType="1"/>
          </p:cNvSpPr>
          <p:nvPr/>
        </p:nvSpPr>
        <p:spPr bwMode="auto">
          <a:xfrm>
            <a:off x="3352800" y="5181600"/>
            <a:ext cx="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50" name="Line 20"/>
          <p:cNvSpPr>
            <a:spLocks noChangeShapeType="1"/>
          </p:cNvSpPr>
          <p:nvPr/>
        </p:nvSpPr>
        <p:spPr bwMode="auto">
          <a:xfrm flipH="1">
            <a:off x="2590800" y="5181600"/>
            <a:ext cx="685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51" name="Text Box 22"/>
          <p:cNvSpPr txBox="1">
            <a:spLocks noChangeArrowheads="1"/>
          </p:cNvSpPr>
          <p:nvPr/>
        </p:nvSpPr>
        <p:spPr bwMode="auto">
          <a:xfrm>
            <a:off x="3124200" y="3581401"/>
            <a:ext cx="68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t>N</a:t>
            </a:r>
            <a:r>
              <a:rPr lang="en-US" baseline="-25000"/>
              <a:t>2</a:t>
            </a:r>
            <a:endParaRPr lang="en-US"/>
          </a:p>
        </p:txBody>
      </p:sp>
      <p:sp>
        <p:nvSpPr>
          <p:cNvPr id="10252" name="Text Box 23"/>
          <p:cNvSpPr txBox="1">
            <a:spLocks noChangeArrowheads="1"/>
          </p:cNvSpPr>
          <p:nvPr/>
        </p:nvSpPr>
        <p:spPr bwMode="auto">
          <a:xfrm>
            <a:off x="2971800" y="6172201"/>
            <a:ext cx="914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t>m</a:t>
            </a:r>
            <a:r>
              <a:rPr lang="en-US" baseline="-25000"/>
              <a:t>2</a:t>
            </a:r>
            <a:r>
              <a:rPr lang="en-US"/>
              <a:t> g</a:t>
            </a:r>
          </a:p>
        </p:txBody>
      </p:sp>
      <p:sp>
        <p:nvSpPr>
          <p:cNvPr id="10253" name="Text Box 24"/>
          <p:cNvSpPr txBox="1">
            <a:spLocks noChangeArrowheads="1"/>
          </p:cNvSpPr>
          <p:nvPr/>
        </p:nvSpPr>
        <p:spPr bwMode="auto">
          <a:xfrm>
            <a:off x="4267200" y="4495801"/>
            <a:ext cx="68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t>F</a:t>
            </a:r>
            <a:r>
              <a:rPr lang="en-US" baseline="-25000"/>
              <a:t>21</a:t>
            </a:r>
            <a:endParaRPr lang="en-US"/>
          </a:p>
        </p:txBody>
      </p:sp>
      <p:sp>
        <p:nvSpPr>
          <p:cNvPr id="10254" name="Text Box 25"/>
          <p:cNvSpPr txBox="1">
            <a:spLocks noChangeArrowheads="1"/>
          </p:cNvSpPr>
          <p:nvPr/>
        </p:nvSpPr>
        <p:spPr bwMode="auto">
          <a:xfrm>
            <a:off x="2438400" y="5257801"/>
            <a:ext cx="533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t>f</a:t>
            </a:r>
            <a:r>
              <a:rPr lang="en-US" baseline="-25000"/>
              <a:t>2</a:t>
            </a:r>
            <a:endParaRPr lang="en-US"/>
          </a:p>
        </p:txBody>
      </p:sp>
      <p:graphicFrame>
        <p:nvGraphicFramePr>
          <p:cNvPr id="10242" name="Object 2"/>
          <p:cNvGraphicFramePr>
            <a:graphicFrameLocks noChangeAspect="1"/>
          </p:cNvGraphicFramePr>
          <p:nvPr>
            <p:extLst>
              <p:ext uri="{D42A27DB-BD31-4B8C-83A1-F6EECF244321}">
                <p14:modId xmlns:p14="http://schemas.microsoft.com/office/powerpoint/2010/main" val="4116867853"/>
              </p:ext>
            </p:extLst>
          </p:nvPr>
        </p:nvGraphicFramePr>
        <p:xfrm>
          <a:off x="5880857" y="3885797"/>
          <a:ext cx="5712033" cy="521667"/>
        </p:xfrm>
        <a:graphic>
          <a:graphicData uri="http://schemas.openxmlformats.org/presentationml/2006/ole">
            <mc:AlternateContent xmlns:mc="http://schemas.openxmlformats.org/markup-compatibility/2006">
              <mc:Choice xmlns:v="urn:schemas-microsoft-com:vml" Requires="v">
                <p:oleObj spid="_x0000_s16402" name="Equation" r:id="rId3" imgW="2781000" imgH="253800" progId="Equation.3">
                  <p:embed/>
                </p:oleObj>
              </mc:Choice>
              <mc:Fallback>
                <p:oleObj name="Equation" r:id="rId3" imgW="2781000" imgH="253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80857" y="3885797"/>
                        <a:ext cx="5712033" cy="521667"/>
                      </a:xfrm>
                      <a:prstGeom prst="rect">
                        <a:avLst/>
                      </a:prstGeom>
                      <a:noFill/>
                      <a:ln>
                        <a:noFill/>
                      </a:ln>
                      <a:effectLst/>
                      <a:extLst/>
                    </p:spPr>
                  </p:pic>
                </p:oleObj>
              </mc:Fallback>
            </mc:AlternateContent>
          </a:graphicData>
        </a:graphic>
      </p:graphicFrame>
      <p:graphicFrame>
        <p:nvGraphicFramePr>
          <p:cNvPr id="10243" name="Object 3"/>
          <p:cNvGraphicFramePr>
            <a:graphicFrameLocks noChangeAspect="1"/>
          </p:cNvGraphicFramePr>
          <p:nvPr>
            <p:extLst>
              <p:ext uri="{D42A27DB-BD31-4B8C-83A1-F6EECF244321}">
                <p14:modId xmlns:p14="http://schemas.microsoft.com/office/powerpoint/2010/main" val="349506738"/>
              </p:ext>
            </p:extLst>
          </p:nvPr>
        </p:nvGraphicFramePr>
        <p:xfrm>
          <a:off x="6606209" y="5101349"/>
          <a:ext cx="4923183" cy="871210"/>
        </p:xfrm>
        <a:graphic>
          <a:graphicData uri="http://schemas.openxmlformats.org/presentationml/2006/ole">
            <mc:AlternateContent xmlns:mc="http://schemas.openxmlformats.org/markup-compatibility/2006">
              <mc:Choice xmlns:v="urn:schemas-microsoft-com:vml" Requires="v">
                <p:oleObj spid="_x0000_s16403" name="Equation" r:id="rId5" imgW="2730240" imgH="482400" progId="Equation.3">
                  <p:embed/>
                </p:oleObj>
              </mc:Choice>
              <mc:Fallback>
                <p:oleObj name="Equation" r:id="rId5" imgW="2730240" imgH="4824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06209" y="5101349"/>
                        <a:ext cx="4923183" cy="871210"/>
                      </a:xfrm>
                      <a:prstGeom prst="rect">
                        <a:avLst/>
                      </a:prstGeom>
                      <a:noFill/>
                      <a:ln>
                        <a:noFill/>
                      </a:ln>
                      <a:effectLst/>
                      <a:extLst/>
                    </p:spPr>
                  </p:pic>
                </p:oleObj>
              </mc:Fallback>
            </mc:AlternateContent>
          </a:graphicData>
        </a:graphic>
      </p:graphicFrame>
      <p:sp>
        <p:nvSpPr>
          <p:cNvPr id="2" name="Date Placeholder 1"/>
          <p:cNvSpPr>
            <a:spLocks noGrp="1"/>
          </p:cNvSpPr>
          <p:nvPr>
            <p:ph type="dt" sz="half" idx="10"/>
          </p:nvPr>
        </p:nvSpPr>
        <p:spPr/>
        <p:txBody>
          <a:bodyPr/>
          <a:lstStyle/>
          <a:p>
            <a:fld id="{DABF9F3C-4E23-4751-A184-DC3DC5EFED01}" type="datetime1">
              <a:rPr lang="en-US" smtClean="0"/>
              <a:t>3/28/2016</a:t>
            </a:fld>
            <a:endParaRPr lang="en-US" dirty="0"/>
          </a:p>
        </p:txBody>
      </p:sp>
      <p:sp>
        <p:nvSpPr>
          <p:cNvPr id="3" name="Footer Placeholder 2"/>
          <p:cNvSpPr>
            <a:spLocks noGrp="1"/>
          </p:cNvSpPr>
          <p:nvPr>
            <p:ph type="ftr" sz="quarter" idx="11"/>
          </p:nvPr>
        </p:nvSpPr>
        <p:spPr>
          <a:xfrm>
            <a:off x="5221356" y="6453386"/>
            <a:ext cx="3953037" cy="404614"/>
          </a:xfrm>
        </p:spPr>
        <p:txBody>
          <a:bodyPr/>
          <a:lstStyle/>
          <a:p>
            <a:pPr algn="ctr"/>
            <a:r>
              <a:rPr lang="en-US" dirty="0" smtClean="0"/>
              <a:t>LATAR MUHAMMAD ARIEF</a:t>
            </a:r>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22</a:t>
            </a:fld>
            <a:endParaRPr lang="en-US" dirty="0"/>
          </a:p>
        </p:txBody>
      </p:sp>
    </p:spTree>
    <p:extLst>
      <p:ext uri="{BB962C8B-B14F-4D97-AF65-F5344CB8AC3E}">
        <p14:creationId xmlns:p14="http://schemas.microsoft.com/office/powerpoint/2010/main" val="35753430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6" name="Object 2"/>
          <p:cNvGraphicFramePr>
            <a:graphicFrameLocks noChangeAspect="1"/>
          </p:cNvGraphicFramePr>
          <p:nvPr/>
        </p:nvGraphicFramePr>
        <p:xfrm>
          <a:off x="1755775" y="525464"/>
          <a:ext cx="2895600" cy="693737"/>
        </p:xfrm>
        <a:graphic>
          <a:graphicData uri="http://schemas.openxmlformats.org/presentationml/2006/ole">
            <mc:AlternateContent xmlns:mc="http://schemas.openxmlformats.org/markup-compatibility/2006">
              <mc:Choice xmlns:v="urn:schemas-microsoft-com:vml" Requires="v">
                <p:oleObj spid="_x0000_s17438" name="Equation" r:id="rId3" imgW="901440" imgH="215640" progId="Equation.3">
                  <p:embed/>
                </p:oleObj>
              </mc:Choice>
              <mc:Fallback>
                <p:oleObj name="Equation" r:id="rId3" imgW="901440" imgH="215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5775" y="525464"/>
                        <a:ext cx="2895600" cy="693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267" name="Object 3"/>
          <p:cNvGraphicFramePr>
            <a:graphicFrameLocks noChangeAspect="1"/>
          </p:cNvGraphicFramePr>
          <p:nvPr/>
        </p:nvGraphicFramePr>
        <p:xfrm>
          <a:off x="5641975" y="525464"/>
          <a:ext cx="2971800" cy="701675"/>
        </p:xfrm>
        <a:graphic>
          <a:graphicData uri="http://schemas.openxmlformats.org/presentationml/2006/ole">
            <mc:AlternateContent xmlns:mc="http://schemas.openxmlformats.org/markup-compatibility/2006">
              <mc:Choice xmlns:v="urn:schemas-microsoft-com:vml" Requires="v">
                <p:oleObj spid="_x0000_s17439" name="Equation" r:id="rId5" imgW="914400" imgH="215640" progId="Equation.3">
                  <p:embed/>
                </p:oleObj>
              </mc:Choice>
              <mc:Fallback>
                <p:oleObj name="Equation" r:id="rId5" imgW="914400" imgH="215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41975" y="525464"/>
                        <a:ext cx="2971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268" name="Object 4"/>
          <p:cNvGraphicFramePr>
            <a:graphicFrameLocks noChangeAspect="1"/>
          </p:cNvGraphicFramePr>
          <p:nvPr/>
        </p:nvGraphicFramePr>
        <p:xfrm>
          <a:off x="1811339" y="1489075"/>
          <a:ext cx="8529637" cy="1912938"/>
        </p:xfrm>
        <a:graphic>
          <a:graphicData uri="http://schemas.openxmlformats.org/presentationml/2006/ole">
            <mc:AlternateContent xmlns:mc="http://schemas.openxmlformats.org/markup-compatibility/2006">
              <mc:Choice xmlns:v="urn:schemas-microsoft-com:vml" Requires="v">
                <p:oleObj spid="_x0000_s17440" name="Equation" r:id="rId7" imgW="3035160" imgH="634680" progId="Equation.3">
                  <p:embed/>
                </p:oleObj>
              </mc:Choice>
              <mc:Fallback>
                <p:oleObj name="Equation" r:id="rId7" imgW="3035160" imgH="6346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11339" y="1489075"/>
                        <a:ext cx="8529637" cy="1912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269" name="Object 5"/>
          <p:cNvGraphicFramePr>
            <a:graphicFrameLocks noChangeAspect="1"/>
          </p:cNvGraphicFramePr>
          <p:nvPr/>
        </p:nvGraphicFramePr>
        <p:xfrm>
          <a:off x="1797050" y="3443289"/>
          <a:ext cx="5627688" cy="693737"/>
        </p:xfrm>
        <a:graphic>
          <a:graphicData uri="http://schemas.openxmlformats.org/presentationml/2006/ole">
            <mc:AlternateContent xmlns:mc="http://schemas.openxmlformats.org/markup-compatibility/2006">
              <mc:Choice xmlns:v="urn:schemas-microsoft-com:vml" Requires="v">
                <p:oleObj spid="_x0000_s17441" name="Equation" r:id="rId9" imgW="1752480" imgH="215640" progId="Equation.3">
                  <p:embed/>
                </p:oleObj>
              </mc:Choice>
              <mc:Fallback>
                <p:oleObj name="Equation" r:id="rId9" imgW="1752480" imgH="21564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97050" y="3443289"/>
                        <a:ext cx="5627688" cy="693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Date Placeholder 1"/>
          <p:cNvSpPr>
            <a:spLocks noGrp="1"/>
          </p:cNvSpPr>
          <p:nvPr>
            <p:ph type="dt" sz="half" idx="10"/>
          </p:nvPr>
        </p:nvSpPr>
        <p:spPr/>
        <p:txBody>
          <a:bodyPr/>
          <a:lstStyle/>
          <a:p>
            <a:fld id="{D62D763A-6B49-4572-B701-FC34CFFBB638}" type="datetime1">
              <a:rPr lang="en-US" smtClean="0"/>
              <a:t>3/28/2016</a:t>
            </a:fld>
            <a:endParaRPr lang="en-US" dirty="0"/>
          </a:p>
        </p:txBody>
      </p:sp>
      <p:sp>
        <p:nvSpPr>
          <p:cNvPr id="3" name="Footer Placeholder 2"/>
          <p:cNvSpPr>
            <a:spLocks noGrp="1"/>
          </p:cNvSpPr>
          <p:nvPr>
            <p:ph type="ftr" sz="quarter" idx="11"/>
          </p:nvPr>
        </p:nvSpPr>
        <p:spPr/>
        <p:txBody>
          <a:bodyPr/>
          <a:lstStyle/>
          <a:p>
            <a:r>
              <a:rPr lang="en-US" smtClean="0"/>
              <a:t>LATAR MUHAMMAD ARIEF</a:t>
            </a:r>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23</a:t>
            </a:fld>
            <a:endParaRPr lang="en-US" dirty="0"/>
          </a:p>
        </p:txBody>
      </p:sp>
    </p:spTree>
    <p:extLst>
      <p:ext uri="{BB962C8B-B14F-4D97-AF65-F5344CB8AC3E}">
        <p14:creationId xmlns:p14="http://schemas.microsoft.com/office/powerpoint/2010/main" val="37518399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90" name="Object 2"/>
          <p:cNvGraphicFramePr>
            <a:graphicFrameLocks noChangeAspect="1"/>
          </p:cNvGraphicFramePr>
          <p:nvPr/>
        </p:nvGraphicFramePr>
        <p:xfrm>
          <a:off x="2133601" y="3200400"/>
          <a:ext cx="8018463" cy="566738"/>
        </p:xfrm>
        <a:graphic>
          <a:graphicData uri="http://schemas.openxmlformats.org/presentationml/2006/ole">
            <mc:AlternateContent xmlns:mc="http://schemas.openxmlformats.org/markup-compatibility/2006">
              <mc:Choice xmlns:v="urn:schemas-microsoft-com:vml" Requires="v">
                <p:oleObj spid="_x0000_s18450" name="Equation" r:id="rId3" imgW="3593880" imgH="253800" progId="Equation.3">
                  <p:embed/>
                </p:oleObj>
              </mc:Choice>
              <mc:Fallback>
                <p:oleObj name="Equation" r:id="rId3" imgW="3593880" imgH="253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1" y="3200400"/>
                        <a:ext cx="8018463" cy="566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1" name="Object 3"/>
          <p:cNvGraphicFramePr>
            <a:graphicFrameLocks noChangeAspect="1"/>
          </p:cNvGraphicFramePr>
          <p:nvPr/>
        </p:nvGraphicFramePr>
        <p:xfrm>
          <a:off x="2082800" y="4038600"/>
          <a:ext cx="8585200" cy="1568450"/>
        </p:xfrm>
        <a:graphic>
          <a:graphicData uri="http://schemas.openxmlformats.org/presentationml/2006/ole">
            <mc:AlternateContent xmlns:mc="http://schemas.openxmlformats.org/markup-compatibility/2006">
              <mc:Choice xmlns:v="urn:schemas-microsoft-com:vml" Requires="v">
                <p:oleObj spid="_x0000_s18451" name="Equation" r:id="rId5" imgW="3619440" imgH="660240" progId="Equation.3">
                  <p:embed/>
                </p:oleObj>
              </mc:Choice>
              <mc:Fallback>
                <p:oleObj name="Equation" r:id="rId5" imgW="3619440" imgH="6602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82800" y="4038600"/>
                        <a:ext cx="8585200" cy="1568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2292" name="Group 36"/>
          <p:cNvGrpSpPr>
            <a:grpSpLocks/>
          </p:cNvGrpSpPr>
          <p:nvPr/>
        </p:nvGrpSpPr>
        <p:grpSpPr bwMode="auto">
          <a:xfrm>
            <a:off x="2057400" y="1"/>
            <a:ext cx="4648200" cy="3052763"/>
            <a:chOff x="0" y="2256"/>
            <a:chExt cx="2928" cy="1923"/>
          </a:xfrm>
        </p:grpSpPr>
        <p:sp>
          <p:nvSpPr>
            <p:cNvPr id="12293" name="Oval 14"/>
            <p:cNvSpPr>
              <a:spLocks noChangeArrowheads="1"/>
            </p:cNvSpPr>
            <p:nvPr/>
          </p:nvSpPr>
          <p:spPr bwMode="auto">
            <a:xfrm>
              <a:off x="1008" y="3120"/>
              <a:ext cx="288" cy="288"/>
            </a:xfrm>
            <a:prstGeom prst="ellipse">
              <a:avLst/>
            </a:prstGeom>
            <a:solidFill>
              <a:schemeClr val="accent2"/>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sp>
          <p:nvSpPr>
            <p:cNvPr id="12294" name="Line 15"/>
            <p:cNvSpPr>
              <a:spLocks noChangeShapeType="1"/>
            </p:cNvSpPr>
            <p:nvPr/>
          </p:nvSpPr>
          <p:spPr bwMode="auto">
            <a:xfrm>
              <a:off x="0" y="3264"/>
              <a:ext cx="29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95" name="Line 16"/>
            <p:cNvSpPr>
              <a:spLocks noChangeShapeType="1"/>
            </p:cNvSpPr>
            <p:nvPr/>
          </p:nvSpPr>
          <p:spPr bwMode="auto">
            <a:xfrm>
              <a:off x="1152" y="3264"/>
              <a:ext cx="67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296" name="Line 17"/>
            <p:cNvSpPr>
              <a:spLocks noChangeShapeType="1"/>
            </p:cNvSpPr>
            <p:nvPr/>
          </p:nvSpPr>
          <p:spPr bwMode="auto">
            <a:xfrm flipV="1">
              <a:off x="1152" y="2544"/>
              <a:ext cx="0" cy="72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297" name="Line 18"/>
            <p:cNvSpPr>
              <a:spLocks noChangeShapeType="1"/>
            </p:cNvSpPr>
            <p:nvPr/>
          </p:nvSpPr>
          <p:spPr bwMode="auto">
            <a:xfrm>
              <a:off x="1152" y="3264"/>
              <a:ext cx="0" cy="62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298" name="Line 19"/>
            <p:cNvSpPr>
              <a:spLocks noChangeShapeType="1"/>
            </p:cNvSpPr>
            <p:nvPr/>
          </p:nvSpPr>
          <p:spPr bwMode="auto">
            <a:xfrm flipH="1">
              <a:off x="672" y="3264"/>
              <a:ext cx="43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299" name="Text Box 20"/>
            <p:cNvSpPr txBox="1">
              <a:spLocks noChangeArrowheads="1"/>
            </p:cNvSpPr>
            <p:nvPr/>
          </p:nvSpPr>
          <p:spPr bwMode="auto">
            <a:xfrm>
              <a:off x="1008" y="2256"/>
              <a:ext cx="432"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t>N</a:t>
              </a:r>
              <a:r>
                <a:rPr lang="en-US" baseline="-25000"/>
                <a:t>2</a:t>
              </a:r>
              <a:endParaRPr lang="en-US"/>
            </a:p>
          </p:txBody>
        </p:sp>
        <p:sp>
          <p:nvSpPr>
            <p:cNvPr id="12300" name="Text Box 21"/>
            <p:cNvSpPr txBox="1">
              <a:spLocks noChangeArrowheads="1"/>
            </p:cNvSpPr>
            <p:nvPr/>
          </p:nvSpPr>
          <p:spPr bwMode="auto">
            <a:xfrm>
              <a:off x="912" y="3888"/>
              <a:ext cx="57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t>m</a:t>
              </a:r>
              <a:r>
                <a:rPr lang="en-US" baseline="-25000"/>
                <a:t>2</a:t>
              </a:r>
              <a:r>
                <a:rPr lang="en-US"/>
                <a:t> g</a:t>
              </a:r>
            </a:p>
          </p:txBody>
        </p:sp>
        <p:sp>
          <p:nvSpPr>
            <p:cNvPr id="12301" name="Text Box 22"/>
            <p:cNvSpPr txBox="1">
              <a:spLocks noChangeArrowheads="1"/>
            </p:cNvSpPr>
            <p:nvPr/>
          </p:nvSpPr>
          <p:spPr bwMode="auto">
            <a:xfrm>
              <a:off x="1728" y="2832"/>
              <a:ext cx="432"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t>F</a:t>
              </a:r>
              <a:r>
                <a:rPr lang="en-US" baseline="-25000"/>
                <a:t>21</a:t>
              </a:r>
              <a:endParaRPr lang="en-US"/>
            </a:p>
          </p:txBody>
        </p:sp>
        <p:sp>
          <p:nvSpPr>
            <p:cNvPr id="12302" name="Text Box 23"/>
            <p:cNvSpPr txBox="1">
              <a:spLocks noChangeArrowheads="1"/>
            </p:cNvSpPr>
            <p:nvPr/>
          </p:nvSpPr>
          <p:spPr bwMode="auto">
            <a:xfrm>
              <a:off x="624" y="3312"/>
              <a:ext cx="33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t>f</a:t>
              </a:r>
              <a:r>
                <a:rPr lang="en-US" baseline="-25000"/>
                <a:t>1</a:t>
              </a:r>
              <a:endParaRPr lang="en-US"/>
            </a:p>
          </p:txBody>
        </p:sp>
        <p:sp>
          <p:nvSpPr>
            <p:cNvPr id="12303" name="Line 26"/>
            <p:cNvSpPr>
              <a:spLocks noChangeShapeType="1"/>
            </p:cNvSpPr>
            <p:nvPr/>
          </p:nvSpPr>
          <p:spPr bwMode="auto">
            <a:xfrm>
              <a:off x="1152" y="3264"/>
              <a:ext cx="1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04" name="Text Box 27"/>
            <p:cNvSpPr txBox="1">
              <a:spLocks noChangeArrowheads="1"/>
            </p:cNvSpPr>
            <p:nvPr/>
          </p:nvSpPr>
          <p:spPr bwMode="auto">
            <a:xfrm>
              <a:off x="2208" y="2928"/>
              <a:ext cx="33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t>F</a:t>
              </a:r>
            </a:p>
          </p:txBody>
        </p:sp>
        <p:sp>
          <p:nvSpPr>
            <p:cNvPr id="12305" name="Line 28"/>
            <p:cNvSpPr>
              <a:spLocks noChangeShapeType="1"/>
            </p:cNvSpPr>
            <p:nvPr/>
          </p:nvSpPr>
          <p:spPr bwMode="auto">
            <a:xfrm flipH="1">
              <a:off x="240" y="3264"/>
              <a:ext cx="76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06" name="Text Box 29"/>
            <p:cNvSpPr txBox="1">
              <a:spLocks noChangeArrowheads="1"/>
            </p:cNvSpPr>
            <p:nvPr/>
          </p:nvSpPr>
          <p:spPr bwMode="auto">
            <a:xfrm>
              <a:off x="192" y="3312"/>
              <a:ext cx="38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t>f</a:t>
              </a:r>
              <a:r>
                <a:rPr lang="en-US" baseline="-25000"/>
                <a:t>2</a:t>
              </a:r>
              <a:endParaRPr lang="en-US"/>
            </a:p>
          </p:txBody>
        </p:sp>
        <p:sp>
          <p:nvSpPr>
            <p:cNvPr id="12307" name="Line 30"/>
            <p:cNvSpPr>
              <a:spLocks noChangeShapeType="1"/>
            </p:cNvSpPr>
            <p:nvPr/>
          </p:nvSpPr>
          <p:spPr bwMode="auto">
            <a:xfrm flipV="1">
              <a:off x="1152" y="2880"/>
              <a:ext cx="0" cy="38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08" name="Text Box 31"/>
            <p:cNvSpPr txBox="1">
              <a:spLocks noChangeArrowheads="1"/>
            </p:cNvSpPr>
            <p:nvPr/>
          </p:nvSpPr>
          <p:spPr bwMode="auto">
            <a:xfrm>
              <a:off x="1248" y="2736"/>
              <a:ext cx="38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dirty="0"/>
                <a:t>N</a:t>
              </a:r>
              <a:r>
                <a:rPr lang="en-US" baseline="-25000" dirty="0"/>
                <a:t>1</a:t>
              </a:r>
              <a:endParaRPr lang="en-US" dirty="0"/>
            </a:p>
          </p:txBody>
        </p:sp>
        <p:sp>
          <p:nvSpPr>
            <p:cNvPr id="12309" name="Line 32"/>
            <p:cNvSpPr>
              <a:spLocks noChangeShapeType="1"/>
            </p:cNvSpPr>
            <p:nvPr/>
          </p:nvSpPr>
          <p:spPr bwMode="auto">
            <a:xfrm>
              <a:off x="1152" y="3264"/>
              <a:ext cx="0" cy="38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10" name="Text Box 33"/>
            <p:cNvSpPr txBox="1">
              <a:spLocks noChangeArrowheads="1"/>
            </p:cNvSpPr>
            <p:nvPr/>
          </p:nvSpPr>
          <p:spPr bwMode="auto">
            <a:xfrm>
              <a:off x="1200" y="3456"/>
              <a:ext cx="48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t>m</a:t>
              </a:r>
              <a:r>
                <a:rPr lang="en-US" baseline="-25000"/>
                <a:t>1</a:t>
              </a:r>
              <a:r>
                <a:rPr lang="en-US"/>
                <a:t>g</a:t>
              </a:r>
            </a:p>
          </p:txBody>
        </p:sp>
        <p:sp>
          <p:nvSpPr>
            <p:cNvPr id="12311" name="Line 34"/>
            <p:cNvSpPr>
              <a:spLocks noChangeShapeType="1"/>
            </p:cNvSpPr>
            <p:nvPr/>
          </p:nvSpPr>
          <p:spPr bwMode="auto">
            <a:xfrm flipH="1">
              <a:off x="480" y="3264"/>
              <a:ext cx="67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12" name="Text Box 35"/>
            <p:cNvSpPr txBox="1">
              <a:spLocks noChangeArrowheads="1"/>
            </p:cNvSpPr>
            <p:nvPr/>
          </p:nvSpPr>
          <p:spPr bwMode="auto">
            <a:xfrm>
              <a:off x="384" y="2784"/>
              <a:ext cx="38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t>F</a:t>
              </a:r>
              <a:r>
                <a:rPr lang="en-US" baseline="-25000"/>
                <a:t>21</a:t>
              </a:r>
              <a:endParaRPr lang="en-US"/>
            </a:p>
          </p:txBody>
        </p:sp>
      </p:grpSp>
      <p:sp>
        <p:nvSpPr>
          <p:cNvPr id="2" name="Date Placeholder 1"/>
          <p:cNvSpPr>
            <a:spLocks noGrp="1"/>
          </p:cNvSpPr>
          <p:nvPr>
            <p:ph type="dt" sz="half" idx="10"/>
          </p:nvPr>
        </p:nvSpPr>
        <p:spPr/>
        <p:txBody>
          <a:bodyPr/>
          <a:lstStyle/>
          <a:p>
            <a:fld id="{2FE2CDED-E4E8-470E-AF6A-A9089AC2C3A9}" type="datetime1">
              <a:rPr lang="en-US" smtClean="0"/>
              <a:t>3/28/2016</a:t>
            </a:fld>
            <a:endParaRPr lang="en-US" dirty="0"/>
          </a:p>
        </p:txBody>
      </p:sp>
      <p:sp>
        <p:nvSpPr>
          <p:cNvPr id="3" name="Footer Placeholder 2"/>
          <p:cNvSpPr>
            <a:spLocks noGrp="1"/>
          </p:cNvSpPr>
          <p:nvPr>
            <p:ph type="ftr" sz="quarter" idx="11"/>
          </p:nvPr>
        </p:nvSpPr>
        <p:spPr/>
        <p:txBody>
          <a:bodyPr/>
          <a:lstStyle/>
          <a:p>
            <a:r>
              <a:rPr lang="en-US" smtClean="0"/>
              <a:t>LATAR MUHAMMAD ARIEF</a:t>
            </a:r>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24</a:t>
            </a:fld>
            <a:endParaRPr lang="en-US" dirty="0"/>
          </a:p>
        </p:txBody>
      </p:sp>
    </p:spTree>
    <p:extLst>
      <p:ext uri="{BB962C8B-B14F-4D97-AF65-F5344CB8AC3E}">
        <p14:creationId xmlns:p14="http://schemas.microsoft.com/office/powerpoint/2010/main" val="17630184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2757348" y="234775"/>
            <a:ext cx="5753100" cy="646331"/>
          </a:xfrm>
          <a:prstGeom prst="rect">
            <a:avLst/>
          </a:prstGeom>
          <a:ln/>
          <a:extLst/>
        </p:spPr>
        <p:style>
          <a:lnRef idx="2">
            <a:schemeClr val="dk1">
              <a:shade val="50000"/>
            </a:schemeClr>
          </a:lnRef>
          <a:fillRef idx="1">
            <a:schemeClr val="dk1"/>
          </a:fillRef>
          <a:effectRef idx="0">
            <a:schemeClr val="dk1"/>
          </a:effectRef>
          <a:fontRef idx="minor">
            <a:schemeClr val="lt1"/>
          </a:fontRef>
        </p:style>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3600" b="1" dirty="0" smtClean="0">
                <a:solidFill>
                  <a:srgbClr val="FFFF00"/>
                </a:solidFill>
                <a:latin typeface="Arial Narrow" panose="020B0606020202030204" pitchFamily="34" charset="0"/>
                <a:cs typeface="Times New Roman" panose="02020603050405020304" pitchFamily="18" charset="0"/>
              </a:rPr>
              <a:t>6    MACAM-MACAM GAYA</a:t>
            </a:r>
            <a:endParaRPr lang="en-US" sz="3600" b="1" dirty="0">
              <a:solidFill>
                <a:srgbClr val="FFFF00"/>
              </a:solidFill>
              <a:latin typeface="Arial Narrow" panose="020B0606020202030204" pitchFamily="34" charset="0"/>
              <a:cs typeface="Times New Roman" panose="02020603050405020304" pitchFamily="18" charset="0"/>
            </a:endParaRPr>
          </a:p>
        </p:txBody>
      </p:sp>
      <p:sp>
        <p:nvSpPr>
          <p:cNvPr id="7171" name="Text Box 5"/>
          <p:cNvSpPr txBox="1">
            <a:spLocks noChangeArrowheads="1"/>
          </p:cNvSpPr>
          <p:nvPr/>
        </p:nvSpPr>
        <p:spPr bwMode="auto">
          <a:xfrm>
            <a:off x="625229" y="1666684"/>
            <a:ext cx="5137641" cy="45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30000"/>
              </a:lnSpc>
              <a:spcBef>
                <a:spcPct val="50000"/>
              </a:spcBef>
            </a:pPr>
            <a:r>
              <a:rPr lang="en-US" dirty="0" err="1">
                <a:latin typeface="Times New Roman" panose="02020603050405020304" pitchFamily="18" charset="0"/>
                <a:cs typeface="Times New Roman" panose="02020603050405020304" pitchFamily="18" charset="0"/>
              </a:rPr>
              <a:t>Untuk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sistem</a:t>
            </a:r>
            <a:r>
              <a:rPr lang="en-US" dirty="0">
                <a:latin typeface="Times New Roman" panose="02020603050405020304" pitchFamily="18" charset="0"/>
                <a:cs typeface="Times New Roman" panose="02020603050405020304" pitchFamily="18" charset="0"/>
              </a:rPr>
              <a:t> 2 </a:t>
            </a:r>
            <a:r>
              <a:rPr lang="en-US" dirty="0" err="1">
                <a:latin typeface="Times New Roman" panose="02020603050405020304" pitchFamily="18" charset="0"/>
                <a:cs typeface="Times New Roman" panose="02020603050405020304" pitchFamily="18" charset="0"/>
              </a:rPr>
              <a:t>benda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titik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terdapat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gaya-gaya</a:t>
            </a:r>
            <a:r>
              <a:rPr lang="en-US" dirty="0">
                <a:latin typeface="Times New Roman" panose="02020603050405020304" pitchFamily="18" charset="0"/>
                <a:cs typeface="Times New Roman" panose="02020603050405020304" pitchFamily="18" charset="0"/>
              </a:rPr>
              <a:t> :</a:t>
            </a:r>
          </a:p>
        </p:txBody>
      </p:sp>
      <p:sp>
        <p:nvSpPr>
          <p:cNvPr id="7172" name="Text Box 6"/>
          <p:cNvSpPr txBox="1">
            <a:spLocks noChangeArrowheads="1"/>
          </p:cNvSpPr>
          <p:nvPr/>
        </p:nvSpPr>
        <p:spPr bwMode="auto">
          <a:xfrm>
            <a:off x="6070370" y="1465797"/>
            <a:ext cx="194310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Gaya </a:t>
            </a:r>
            <a:r>
              <a:rPr lang="en-US" dirty="0" err="1">
                <a:latin typeface="Times New Roman" panose="02020603050405020304" pitchFamily="18" charset="0"/>
                <a:cs typeface="Times New Roman" panose="02020603050405020304" pitchFamily="18" charset="0"/>
              </a:rPr>
              <a:t>Interaksi</a:t>
            </a:r>
            <a:endParaRPr lang="en-US" dirty="0">
              <a:latin typeface="Times New Roman" panose="02020603050405020304" pitchFamily="18" charset="0"/>
              <a:cs typeface="Times New Roman" panose="02020603050405020304" pitchFamily="18" charset="0"/>
            </a:endParaRPr>
          </a:p>
          <a:p>
            <a:pPr>
              <a:spcBef>
                <a:spcPct val="50000"/>
              </a:spcBef>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Gaya </a:t>
            </a:r>
            <a:r>
              <a:rPr lang="en-US" dirty="0" err="1">
                <a:latin typeface="Times New Roman" panose="02020603050405020304" pitchFamily="18" charset="0"/>
                <a:cs typeface="Times New Roman" panose="02020603050405020304" pitchFamily="18" charset="0"/>
              </a:rPr>
              <a:t>kontak</a:t>
            </a:r>
            <a:endParaRPr lang="en-US" dirty="0">
              <a:latin typeface="Times New Roman" panose="02020603050405020304" pitchFamily="18" charset="0"/>
              <a:cs typeface="Times New Roman" panose="02020603050405020304" pitchFamily="18" charset="0"/>
            </a:endParaRPr>
          </a:p>
        </p:txBody>
      </p:sp>
      <p:sp>
        <p:nvSpPr>
          <p:cNvPr id="7173" name="Text Box 7"/>
          <p:cNvSpPr txBox="1">
            <a:spLocks noChangeArrowheads="1"/>
          </p:cNvSpPr>
          <p:nvPr/>
        </p:nvSpPr>
        <p:spPr bwMode="auto">
          <a:xfrm>
            <a:off x="625229" y="2669182"/>
            <a:ext cx="3268271" cy="523220"/>
          </a:xfrm>
          <a:prstGeom prst="rect">
            <a:avLst/>
          </a:prstGeom>
          <a:ln/>
          <a:extLst/>
        </p:spPr>
        <p:style>
          <a:lnRef idx="2">
            <a:schemeClr val="dk1">
              <a:shade val="50000"/>
            </a:schemeClr>
          </a:lnRef>
          <a:fillRef idx="1">
            <a:schemeClr val="dk1"/>
          </a:fillRef>
          <a:effectRef idx="0">
            <a:schemeClr val="dk1"/>
          </a:effectRef>
          <a:fontRef idx="minor">
            <a:schemeClr val="lt1"/>
          </a:fontRef>
        </p:style>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2800" b="1" dirty="0" smtClean="0">
                <a:solidFill>
                  <a:srgbClr val="FFFF00"/>
                </a:solidFill>
                <a:latin typeface="Times New Roman" panose="02020603050405020304" pitchFamily="18" charset="0"/>
                <a:cs typeface="Times New Roman" panose="02020603050405020304" pitchFamily="18" charset="0"/>
              </a:rPr>
              <a:t>A.   </a:t>
            </a:r>
            <a:r>
              <a:rPr lang="en-US" sz="2800" b="1" dirty="0">
                <a:solidFill>
                  <a:srgbClr val="FFFF00"/>
                </a:solidFill>
                <a:latin typeface="Times New Roman" panose="02020603050405020304" pitchFamily="18" charset="0"/>
                <a:cs typeface="Times New Roman" panose="02020603050405020304" pitchFamily="18" charset="0"/>
              </a:rPr>
              <a:t>Gaya </a:t>
            </a:r>
            <a:r>
              <a:rPr lang="en-US" sz="2800" b="1" dirty="0" err="1">
                <a:solidFill>
                  <a:srgbClr val="FFFF00"/>
                </a:solidFill>
                <a:latin typeface="Times New Roman" panose="02020603050405020304" pitchFamily="18" charset="0"/>
                <a:cs typeface="Times New Roman" panose="02020603050405020304" pitchFamily="18" charset="0"/>
              </a:rPr>
              <a:t>Interaksi</a:t>
            </a:r>
            <a:endParaRPr lang="en-US" sz="2800" b="1" dirty="0">
              <a:solidFill>
                <a:srgbClr val="FFFF00"/>
              </a:solidFill>
              <a:latin typeface="Times New Roman" panose="02020603050405020304" pitchFamily="18" charset="0"/>
              <a:cs typeface="Times New Roman" panose="02020603050405020304" pitchFamily="18" charset="0"/>
            </a:endParaRPr>
          </a:p>
        </p:txBody>
      </p:sp>
      <p:sp>
        <p:nvSpPr>
          <p:cNvPr id="7174" name="Text Box 8"/>
          <p:cNvSpPr txBox="1">
            <a:spLocks noChangeArrowheads="1"/>
          </p:cNvSpPr>
          <p:nvPr/>
        </p:nvSpPr>
        <p:spPr bwMode="auto">
          <a:xfrm>
            <a:off x="1202860" y="3173271"/>
            <a:ext cx="9120020" cy="412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30000"/>
              </a:lnSpc>
              <a:spcBef>
                <a:spcPct val="40000"/>
              </a:spcBef>
            </a:pPr>
            <a:r>
              <a:rPr lang="en-US" sz="1600" dirty="0">
                <a:latin typeface="Times New Roman" panose="02020603050405020304" pitchFamily="18" charset="0"/>
                <a:cs typeface="Times New Roman" panose="02020603050405020304" pitchFamily="18" charset="0"/>
              </a:rPr>
              <a:t>Gaya yang </a:t>
            </a:r>
            <a:r>
              <a:rPr lang="en-US" sz="1600" dirty="0" err="1">
                <a:latin typeface="Times New Roman" panose="02020603050405020304" pitchFamily="18" charset="0"/>
                <a:cs typeface="Times New Roman" panose="02020603050405020304" pitchFamily="18" charset="0"/>
              </a:rPr>
              <a:t>ditimbulkan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oleh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satu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benda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benda</a:t>
            </a:r>
            <a:r>
              <a:rPr lang="en-US" sz="1600" dirty="0">
                <a:latin typeface="Times New Roman" panose="02020603050405020304" pitchFamily="18" charset="0"/>
                <a:cs typeface="Times New Roman" panose="02020603050405020304" pitchFamily="18" charset="0"/>
              </a:rPr>
              <a:t> lain </a:t>
            </a:r>
            <a:r>
              <a:rPr lang="en-US" sz="1600" dirty="0" err="1">
                <a:latin typeface="Times New Roman" panose="02020603050405020304" pitchFamily="18" charset="0"/>
                <a:cs typeface="Times New Roman" panose="02020603050405020304" pitchFamily="18" charset="0"/>
              </a:rPr>
              <a:t>walaupun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letaknya</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berjauhan</a:t>
            </a:r>
            <a:endParaRPr lang="en-US" sz="1600" dirty="0">
              <a:latin typeface="Times New Roman" panose="02020603050405020304" pitchFamily="18" charset="0"/>
              <a:cs typeface="Times New Roman" panose="02020603050405020304" pitchFamily="18" charset="0"/>
            </a:endParaRPr>
          </a:p>
        </p:txBody>
      </p:sp>
      <p:sp>
        <p:nvSpPr>
          <p:cNvPr id="7175" name="Text Box 9"/>
          <p:cNvSpPr txBox="1">
            <a:spLocks noChangeArrowheads="1"/>
          </p:cNvSpPr>
          <p:nvPr/>
        </p:nvSpPr>
        <p:spPr bwMode="auto">
          <a:xfrm>
            <a:off x="8379780" y="3954704"/>
            <a:ext cx="1943100"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25000"/>
              </a:spcBef>
              <a:buFont typeface="Wingdings" panose="05000000000000000000" pitchFamily="2" charset="2"/>
              <a:buChar char="§"/>
            </a:pPr>
            <a:r>
              <a:rPr lang="en-US" sz="1600" dirty="0">
                <a:latin typeface="Times New Roman" panose="02020603050405020304" pitchFamily="18" charset="0"/>
                <a:cs typeface="Times New Roman" panose="02020603050405020304" pitchFamily="18" charset="0"/>
              </a:rPr>
              <a:t>Gaya </a:t>
            </a:r>
            <a:r>
              <a:rPr lang="en-US" sz="1600" dirty="0" err="1">
                <a:latin typeface="Times New Roman" panose="02020603050405020304" pitchFamily="18" charset="0"/>
                <a:cs typeface="Times New Roman" panose="02020603050405020304" pitchFamily="18" charset="0"/>
              </a:rPr>
              <a:t>gravitasi</a:t>
            </a:r>
            <a:endParaRPr lang="en-US" sz="1600" dirty="0">
              <a:latin typeface="Times New Roman" panose="02020603050405020304" pitchFamily="18" charset="0"/>
              <a:cs typeface="Times New Roman" panose="02020603050405020304" pitchFamily="18" charset="0"/>
            </a:endParaRPr>
          </a:p>
          <a:p>
            <a:pPr>
              <a:spcBef>
                <a:spcPct val="25000"/>
              </a:spcBef>
              <a:buFont typeface="Wingdings" panose="05000000000000000000" pitchFamily="2" charset="2"/>
              <a:buChar char="§"/>
            </a:pPr>
            <a:r>
              <a:rPr lang="en-US" sz="1600" dirty="0">
                <a:latin typeface="Times New Roman" panose="02020603050405020304" pitchFamily="18" charset="0"/>
                <a:cs typeface="Times New Roman" panose="02020603050405020304" pitchFamily="18" charset="0"/>
              </a:rPr>
              <a:t>Gaya </a:t>
            </a:r>
            <a:r>
              <a:rPr lang="en-US" sz="1600" dirty="0" err="1">
                <a:latin typeface="Times New Roman" panose="02020603050405020304" pitchFamily="18" charset="0"/>
                <a:cs typeface="Times New Roman" panose="02020603050405020304" pitchFamily="18" charset="0"/>
              </a:rPr>
              <a:t>Listrik</a:t>
            </a:r>
            <a:endParaRPr lang="en-US" sz="1600" dirty="0">
              <a:latin typeface="Times New Roman" panose="02020603050405020304" pitchFamily="18" charset="0"/>
              <a:cs typeface="Times New Roman" panose="02020603050405020304" pitchFamily="18" charset="0"/>
            </a:endParaRPr>
          </a:p>
          <a:p>
            <a:pPr>
              <a:spcBef>
                <a:spcPct val="25000"/>
              </a:spcBef>
              <a:buFont typeface="Wingdings" panose="05000000000000000000" pitchFamily="2" charset="2"/>
              <a:buChar char="§"/>
            </a:pPr>
            <a:r>
              <a:rPr lang="en-US" sz="1600" dirty="0">
                <a:latin typeface="Times New Roman" panose="02020603050405020304" pitchFamily="18" charset="0"/>
                <a:cs typeface="Times New Roman" panose="02020603050405020304" pitchFamily="18" charset="0"/>
              </a:rPr>
              <a:t>Gaya </a:t>
            </a:r>
            <a:r>
              <a:rPr lang="en-US" sz="1600" dirty="0" err="1">
                <a:latin typeface="Times New Roman" panose="02020603050405020304" pitchFamily="18" charset="0"/>
                <a:cs typeface="Times New Roman" panose="02020603050405020304" pitchFamily="18" charset="0"/>
              </a:rPr>
              <a:t>Magnit</a:t>
            </a:r>
            <a:endParaRPr lang="en-US" sz="1600" dirty="0">
              <a:latin typeface="Times New Roman" panose="02020603050405020304" pitchFamily="18" charset="0"/>
              <a:cs typeface="Times New Roman" panose="02020603050405020304" pitchFamily="18" charset="0"/>
            </a:endParaRPr>
          </a:p>
        </p:txBody>
      </p:sp>
      <p:sp>
        <p:nvSpPr>
          <p:cNvPr id="7176" name="Text Box 10"/>
          <p:cNvSpPr txBox="1">
            <a:spLocks noChangeArrowheads="1"/>
          </p:cNvSpPr>
          <p:nvPr/>
        </p:nvSpPr>
        <p:spPr bwMode="auto">
          <a:xfrm>
            <a:off x="238305" y="4904029"/>
            <a:ext cx="6981645" cy="1471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30000"/>
              </a:lnSpc>
              <a:spcBef>
                <a:spcPct val="40000"/>
              </a:spcBef>
            </a:pPr>
            <a:r>
              <a:rPr lang="en-US" sz="1600" b="1" dirty="0" err="1">
                <a:latin typeface="Times New Roman" panose="02020603050405020304" pitchFamily="18" charset="0"/>
                <a:cs typeface="Times New Roman" panose="02020603050405020304" pitchFamily="18" charset="0"/>
              </a:rPr>
              <a:t>Definisi</a:t>
            </a:r>
            <a:r>
              <a:rPr lang="en-US" sz="1600" b="1" dirty="0">
                <a:latin typeface="Times New Roman" panose="02020603050405020304" pitchFamily="18" charset="0"/>
                <a:cs typeface="Times New Roman" panose="02020603050405020304" pitchFamily="18" charset="0"/>
              </a:rPr>
              <a:t> Medan</a:t>
            </a:r>
          </a:p>
          <a:p>
            <a:pPr algn="just">
              <a:lnSpc>
                <a:spcPct val="130000"/>
              </a:lnSpc>
              <a:spcBef>
                <a:spcPct val="40000"/>
              </a:spcBef>
            </a:pPr>
            <a:r>
              <a:rPr lang="en-US" sz="1600" dirty="0" err="1">
                <a:latin typeface="Times New Roman" panose="02020603050405020304" pitchFamily="18" charset="0"/>
                <a:cs typeface="Times New Roman" panose="02020603050405020304" pitchFamily="18" charset="0"/>
              </a:rPr>
              <a:t>Ruang</a:t>
            </a:r>
            <a:r>
              <a:rPr lang="en-US" sz="1600" dirty="0">
                <a:latin typeface="Times New Roman" panose="02020603050405020304" pitchFamily="18" charset="0"/>
                <a:cs typeface="Times New Roman" panose="02020603050405020304" pitchFamily="18" charset="0"/>
              </a:rPr>
              <a:t> yang </a:t>
            </a:r>
            <a:r>
              <a:rPr lang="en-US" sz="1600" dirty="0" err="1">
                <a:latin typeface="Times New Roman" panose="02020603050405020304" pitchFamily="18" charset="0"/>
                <a:cs typeface="Times New Roman" panose="02020603050405020304" pitchFamily="18" charset="0"/>
              </a:rPr>
              <a:t>merupakan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daerah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pengaruh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gaya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Akibatnya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benda-benda</a:t>
            </a:r>
            <a:r>
              <a:rPr lang="en-US" sz="1600" dirty="0">
                <a:latin typeface="Times New Roman" panose="02020603050405020304" pitchFamily="18" charset="0"/>
                <a:cs typeface="Times New Roman" panose="02020603050405020304" pitchFamily="18" charset="0"/>
              </a:rPr>
              <a:t> yang </a:t>
            </a:r>
            <a:r>
              <a:rPr lang="en-US" sz="1600" dirty="0" err="1">
                <a:latin typeface="Times New Roman" panose="02020603050405020304" pitchFamily="18" charset="0"/>
                <a:cs typeface="Times New Roman" panose="02020603050405020304" pitchFamily="18" charset="0"/>
              </a:rPr>
              <a:t>berada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dalam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suatu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gravitasi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listrik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magnit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akan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menderita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gaya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gaya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gravitasi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gaya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listrik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gaya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magnit</a:t>
            </a:r>
            <a:r>
              <a:rPr lang="en-US" sz="1600" dirty="0">
                <a:latin typeface="Times New Roman" panose="02020603050405020304" pitchFamily="18" charset="0"/>
                <a:cs typeface="Times New Roman" panose="02020603050405020304" pitchFamily="18" charset="0"/>
              </a:rPr>
              <a:t>).</a:t>
            </a:r>
          </a:p>
        </p:txBody>
      </p:sp>
      <p:sp>
        <p:nvSpPr>
          <p:cNvPr id="2" name="Left Brace 1"/>
          <p:cNvSpPr/>
          <p:nvPr/>
        </p:nvSpPr>
        <p:spPr>
          <a:xfrm>
            <a:off x="5504926" y="1391745"/>
            <a:ext cx="257944" cy="82576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Left Brace 2"/>
          <p:cNvSpPr/>
          <p:nvPr/>
        </p:nvSpPr>
        <p:spPr>
          <a:xfrm>
            <a:off x="8013470" y="4033673"/>
            <a:ext cx="318920" cy="9493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Rectangle 3"/>
          <p:cNvSpPr/>
          <p:nvPr/>
        </p:nvSpPr>
        <p:spPr>
          <a:xfrm>
            <a:off x="4862071" y="4244700"/>
            <a:ext cx="2967479" cy="369332"/>
          </a:xfrm>
          <a:prstGeom prst="rect">
            <a:avLst/>
          </a:prstGeom>
        </p:spPr>
        <p:txBody>
          <a:bodyPr wrap="none">
            <a:spAutoFit/>
          </a:bodyPr>
          <a:lstStyle/>
          <a:p>
            <a:r>
              <a:rPr lang="en-US" dirty="0" err="1" smtClean="0">
                <a:latin typeface="Times New Roman" panose="02020603050405020304" pitchFamily="18" charset="0"/>
                <a:cs typeface="Times New Roman" panose="02020603050405020304" pitchFamily="18" charset="0"/>
              </a:rPr>
              <a:t>Macam-macam</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gaya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interaksi</a:t>
            </a:r>
            <a:endParaRPr lang="en-US" dirty="0"/>
          </a:p>
        </p:txBody>
      </p:sp>
      <p:sp>
        <p:nvSpPr>
          <p:cNvPr id="5" name="Date Placeholder 4"/>
          <p:cNvSpPr>
            <a:spLocks noGrp="1"/>
          </p:cNvSpPr>
          <p:nvPr>
            <p:ph type="dt" sz="half" idx="10"/>
          </p:nvPr>
        </p:nvSpPr>
        <p:spPr/>
        <p:txBody>
          <a:bodyPr/>
          <a:lstStyle/>
          <a:p>
            <a:fld id="{3484A11F-4348-4C6F-B92D-C0D484379922}" type="datetime1">
              <a:rPr lang="en-US" smtClean="0"/>
              <a:t>3/28/2016</a:t>
            </a:fld>
            <a:endParaRPr lang="en-US" dirty="0"/>
          </a:p>
        </p:txBody>
      </p:sp>
      <p:sp>
        <p:nvSpPr>
          <p:cNvPr id="6" name="Footer Placeholder 5"/>
          <p:cNvSpPr>
            <a:spLocks noGrp="1"/>
          </p:cNvSpPr>
          <p:nvPr>
            <p:ph type="ftr" sz="quarter" idx="11"/>
          </p:nvPr>
        </p:nvSpPr>
        <p:spPr/>
        <p:txBody>
          <a:bodyPr/>
          <a:lstStyle/>
          <a:p>
            <a:r>
              <a:rPr lang="en-US" smtClean="0"/>
              <a:t>LATAR MUHAMMAD ARIEF</a:t>
            </a:r>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25</a:t>
            </a:fld>
            <a:endParaRPr lang="en-US" dirty="0"/>
          </a:p>
        </p:txBody>
      </p:sp>
    </p:spTree>
    <p:extLst>
      <p:ext uri="{BB962C8B-B14F-4D97-AF65-F5344CB8AC3E}">
        <p14:creationId xmlns:p14="http://schemas.microsoft.com/office/powerpoint/2010/main" val="30743420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1958408" y="400095"/>
            <a:ext cx="2874850" cy="461665"/>
          </a:xfrm>
          <a:prstGeom prst="rect">
            <a:avLst/>
          </a:prstGeom>
          <a:ln/>
          <a:extLst/>
        </p:spPr>
        <p:style>
          <a:lnRef idx="2">
            <a:schemeClr val="dk1">
              <a:shade val="50000"/>
            </a:schemeClr>
          </a:lnRef>
          <a:fillRef idx="1">
            <a:schemeClr val="dk1"/>
          </a:fillRef>
          <a:effectRef idx="0">
            <a:schemeClr val="dk1"/>
          </a:effectRef>
          <a:fontRef idx="minor">
            <a:schemeClr val="lt1"/>
          </a:fontRef>
        </p:style>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2400" b="1" dirty="0" smtClean="0">
                <a:solidFill>
                  <a:srgbClr val="FFFF00"/>
                </a:solidFill>
                <a:latin typeface="Times New Roman" panose="02020603050405020304" pitchFamily="18" charset="0"/>
                <a:cs typeface="Times New Roman" panose="02020603050405020304" pitchFamily="18" charset="0"/>
              </a:rPr>
              <a:t>B.    </a:t>
            </a:r>
            <a:r>
              <a:rPr lang="en-US" sz="2400" b="1" dirty="0">
                <a:solidFill>
                  <a:srgbClr val="FFFF00"/>
                </a:solidFill>
                <a:latin typeface="Times New Roman" panose="02020603050405020304" pitchFamily="18" charset="0"/>
                <a:cs typeface="Times New Roman" panose="02020603050405020304" pitchFamily="18" charset="0"/>
              </a:rPr>
              <a:t>Gaya </a:t>
            </a:r>
            <a:r>
              <a:rPr lang="en-US" sz="2400" b="1" dirty="0" err="1">
                <a:solidFill>
                  <a:srgbClr val="FFFF00"/>
                </a:solidFill>
                <a:latin typeface="Times New Roman" panose="02020603050405020304" pitchFamily="18" charset="0"/>
                <a:cs typeface="Times New Roman" panose="02020603050405020304" pitchFamily="18" charset="0"/>
              </a:rPr>
              <a:t>Kontak</a:t>
            </a:r>
            <a:endParaRPr lang="en-US" sz="2400" b="1" dirty="0">
              <a:solidFill>
                <a:srgbClr val="FFFF00"/>
              </a:solidFill>
              <a:latin typeface="Times New Roman" panose="02020603050405020304" pitchFamily="18" charset="0"/>
              <a:cs typeface="Times New Roman" panose="02020603050405020304" pitchFamily="18" charset="0"/>
            </a:endParaRPr>
          </a:p>
        </p:txBody>
      </p:sp>
      <p:sp>
        <p:nvSpPr>
          <p:cNvPr id="3077" name="Text Box 5"/>
          <p:cNvSpPr txBox="1">
            <a:spLocks noChangeArrowheads="1"/>
          </p:cNvSpPr>
          <p:nvPr/>
        </p:nvSpPr>
        <p:spPr bwMode="auto">
          <a:xfrm>
            <a:off x="1264785" y="1193637"/>
            <a:ext cx="554241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30000"/>
              </a:lnSpc>
              <a:spcBef>
                <a:spcPct val="25000"/>
              </a:spcBef>
            </a:pPr>
            <a:r>
              <a:rPr lang="en-US" sz="1600" dirty="0">
                <a:latin typeface="Times New Roman" panose="02020603050405020304" pitchFamily="18" charset="0"/>
                <a:cs typeface="Times New Roman" panose="02020603050405020304" pitchFamily="18" charset="0"/>
              </a:rPr>
              <a:t>Gaya yang </a:t>
            </a:r>
            <a:r>
              <a:rPr lang="en-US" sz="1600" dirty="0" err="1">
                <a:latin typeface="Times New Roman" panose="02020603050405020304" pitchFamily="18" charset="0"/>
                <a:cs typeface="Times New Roman" panose="02020603050405020304" pitchFamily="18" charset="0"/>
              </a:rPr>
              <a:t>terjadi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hanya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benda-benda</a:t>
            </a:r>
            <a:r>
              <a:rPr lang="en-US" sz="1600" dirty="0">
                <a:latin typeface="Times New Roman" panose="02020603050405020304" pitchFamily="18" charset="0"/>
                <a:cs typeface="Times New Roman" panose="02020603050405020304" pitchFamily="18" charset="0"/>
              </a:rPr>
              <a:t> yang </a:t>
            </a:r>
            <a:r>
              <a:rPr lang="en-US" sz="1600" dirty="0" err="1">
                <a:latin typeface="Times New Roman" panose="02020603050405020304" pitchFamily="18" charset="0"/>
                <a:cs typeface="Times New Roman" panose="02020603050405020304" pitchFamily="18" charset="0"/>
              </a:rPr>
              <a:t>bersentuhan</a:t>
            </a:r>
            <a:endParaRPr lang="en-US" sz="1600" dirty="0">
              <a:latin typeface="Times New Roman" panose="02020603050405020304" pitchFamily="18" charset="0"/>
              <a:cs typeface="Times New Roman" panose="02020603050405020304" pitchFamily="18" charset="0"/>
            </a:endParaRPr>
          </a:p>
        </p:txBody>
      </p:sp>
      <p:sp>
        <p:nvSpPr>
          <p:cNvPr id="3078" name="Text Box 6"/>
          <p:cNvSpPr txBox="1">
            <a:spLocks noChangeArrowheads="1"/>
          </p:cNvSpPr>
          <p:nvPr/>
        </p:nvSpPr>
        <p:spPr bwMode="auto">
          <a:xfrm>
            <a:off x="9288740" y="1435523"/>
            <a:ext cx="1943100"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15000"/>
              </a:spcBef>
              <a:buFont typeface="Wingdings" panose="05000000000000000000" pitchFamily="2" charset="2"/>
              <a:buAutoNum type="alphaLcPeriod"/>
            </a:pPr>
            <a:r>
              <a:rPr lang="en-US" sz="1600" dirty="0">
                <a:latin typeface="Times New Roman" panose="02020603050405020304" pitchFamily="18" charset="0"/>
                <a:cs typeface="Times New Roman" panose="02020603050405020304" pitchFamily="18" charset="0"/>
              </a:rPr>
              <a:t>Gaya </a:t>
            </a:r>
            <a:r>
              <a:rPr lang="en-US" sz="1600" dirty="0" err="1">
                <a:latin typeface="Times New Roman" panose="02020603050405020304" pitchFamily="18" charset="0"/>
                <a:cs typeface="Times New Roman" panose="02020603050405020304" pitchFamily="18" charset="0"/>
              </a:rPr>
              <a:t>gravitasi</a:t>
            </a:r>
            <a:endParaRPr lang="en-US" sz="1600" dirty="0">
              <a:latin typeface="Times New Roman" panose="02020603050405020304" pitchFamily="18" charset="0"/>
              <a:cs typeface="Times New Roman" panose="02020603050405020304" pitchFamily="18" charset="0"/>
            </a:endParaRPr>
          </a:p>
          <a:p>
            <a:pPr>
              <a:spcBef>
                <a:spcPct val="15000"/>
              </a:spcBef>
              <a:buFont typeface="Wingdings" panose="05000000000000000000" pitchFamily="2" charset="2"/>
              <a:buAutoNum type="alphaLcPeriod"/>
            </a:pPr>
            <a:r>
              <a:rPr lang="en-US" sz="1600" dirty="0">
                <a:latin typeface="Times New Roman" panose="02020603050405020304" pitchFamily="18" charset="0"/>
                <a:cs typeface="Times New Roman" panose="02020603050405020304" pitchFamily="18" charset="0"/>
              </a:rPr>
              <a:t>Gaya </a:t>
            </a:r>
            <a:r>
              <a:rPr lang="en-US" sz="1600" dirty="0" err="1">
                <a:latin typeface="Times New Roman" panose="02020603050405020304" pitchFamily="18" charset="0"/>
                <a:cs typeface="Times New Roman" panose="02020603050405020304" pitchFamily="18" charset="0"/>
              </a:rPr>
              <a:t>Listrik</a:t>
            </a:r>
            <a:endParaRPr lang="en-US" sz="1600" dirty="0">
              <a:latin typeface="Times New Roman" panose="02020603050405020304" pitchFamily="18" charset="0"/>
              <a:cs typeface="Times New Roman" panose="02020603050405020304" pitchFamily="18" charset="0"/>
            </a:endParaRPr>
          </a:p>
          <a:p>
            <a:pPr>
              <a:spcBef>
                <a:spcPct val="15000"/>
              </a:spcBef>
              <a:buFont typeface="Wingdings" panose="05000000000000000000" pitchFamily="2" charset="2"/>
              <a:buAutoNum type="alphaLcPeriod"/>
            </a:pPr>
            <a:r>
              <a:rPr lang="en-US" sz="1600" dirty="0">
                <a:latin typeface="Times New Roman" panose="02020603050405020304" pitchFamily="18" charset="0"/>
                <a:cs typeface="Times New Roman" panose="02020603050405020304" pitchFamily="18" charset="0"/>
              </a:rPr>
              <a:t>Gaya </a:t>
            </a:r>
            <a:r>
              <a:rPr lang="en-US" sz="1600" dirty="0" err="1">
                <a:latin typeface="Times New Roman" panose="02020603050405020304" pitchFamily="18" charset="0"/>
                <a:cs typeface="Times New Roman" panose="02020603050405020304" pitchFamily="18" charset="0"/>
              </a:rPr>
              <a:t>Magnit</a:t>
            </a:r>
            <a:endParaRPr lang="en-US" sz="1600" dirty="0">
              <a:latin typeface="Times New Roman" panose="02020603050405020304" pitchFamily="18" charset="0"/>
              <a:cs typeface="Times New Roman" panose="02020603050405020304" pitchFamily="18" charset="0"/>
            </a:endParaRPr>
          </a:p>
        </p:txBody>
      </p:sp>
      <p:sp>
        <p:nvSpPr>
          <p:cNvPr id="3080" name="Text Box 10"/>
          <p:cNvSpPr txBox="1">
            <a:spLocks noChangeArrowheads="1"/>
          </p:cNvSpPr>
          <p:nvPr/>
        </p:nvSpPr>
        <p:spPr bwMode="auto">
          <a:xfrm>
            <a:off x="1250272" y="2478511"/>
            <a:ext cx="10796586" cy="68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20000"/>
              </a:lnSpc>
              <a:spcBef>
                <a:spcPct val="30000"/>
              </a:spcBef>
            </a:pPr>
            <a:r>
              <a:rPr lang="en-US" sz="1600" dirty="0">
                <a:latin typeface="Times New Roman" panose="02020603050405020304" pitchFamily="18" charset="0"/>
                <a:cs typeface="Times New Roman" panose="02020603050405020304" pitchFamily="18" charset="0"/>
              </a:rPr>
              <a:t>Gaya </a:t>
            </a:r>
            <a:r>
              <a:rPr lang="en-US" sz="1600" dirty="0" err="1">
                <a:latin typeface="Times New Roman" panose="02020603050405020304" pitchFamily="18" charset="0"/>
                <a:cs typeface="Times New Roman" panose="02020603050405020304" pitchFamily="18" charset="0"/>
              </a:rPr>
              <a:t>reaksi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gaya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berat</a:t>
            </a:r>
            <a:r>
              <a:rPr lang="en-US" sz="1600" dirty="0">
                <a:latin typeface="Times New Roman" panose="02020603050405020304" pitchFamily="18" charset="0"/>
                <a:cs typeface="Times New Roman" panose="02020603050405020304" pitchFamily="18" charset="0"/>
              </a:rPr>
              <a:t> yang </a:t>
            </a:r>
            <a:r>
              <a:rPr lang="en-US" sz="1600" dirty="0" err="1">
                <a:latin typeface="Times New Roman" panose="02020603050405020304" pitchFamily="18" charset="0"/>
                <a:cs typeface="Times New Roman" panose="02020603050405020304" pitchFamily="18" charset="0"/>
              </a:rPr>
              <a:t>dikerjakan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benda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terhadap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bidang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tempat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benda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terletak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benda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melakukan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aksi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bidang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melakukan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reaksi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Arah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gaya</a:t>
            </a:r>
            <a:r>
              <a:rPr lang="en-US" sz="1600" dirty="0">
                <a:latin typeface="Times New Roman" panose="02020603050405020304" pitchFamily="18" charset="0"/>
                <a:cs typeface="Times New Roman" panose="02020603050405020304" pitchFamily="18" charset="0"/>
              </a:rPr>
              <a:t> normal N </a:t>
            </a:r>
            <a:r>
              <a:rPr lang="en-US" sz="1600" dirty="0" err="1">
                <a:latin typeface="Times New Roman" panose="02020603050405020304" pitchFamily="18" charset="0"/>
                <a:cs typeface="Times New Roman" panose="02020603050405020304" pitchFamily="18" charset="0"/>
              </a:rPr>
              <a:t>selalu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tegak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lurus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bidang</a:t>
            </a:r>
            <a:endParaRPr lang="en-US" sz="1600" dirty="0">
              <a:latin typeface="Times New Roman" panose="02020603050405020304" pitchFamily="18" charset="0"/>
              <a:cs typeface="Times New Roman" panose="02020603050405020304" pitchFamily="18" charset="0"/>
            </a:endParaRPr>
          </a:p>
        </p:txBody>
      </p:sp>
      <p:sp>
        <p:nvSpPr>
          <p:cNvPr id="3081" name="Text Box 11"/>
          <p:cNvSpPr txBox="1">
            <a:spLocks noChangeArrowheads="1"/>
          </p:cNvSpPr>
          <p:nvPr/>
        </p:nvSpPr>
        <p:spPr bwMode="auto">
          <a:xfrm>
            <a:off x="1264785" y="2071844"/>
            <a:ext cx="2015444" cy="387798"/>
          </a:xfrm>
          <a:prstGeom prst="rect">
            <a:avLst/>
          </a:prstGeom>
          <a:ln/>
          <a:extLst/>
        </p:spPr>
        <p:style>
          <a:lnRef idx="3">
            <a:schemeClr val="lt1"/>
          </a:lnRef>
          <a:fillRef idx="1">
            <a:schemeClr val="dk1"/>
          </a:fillRef>
          <a:effectRef idx="1">
            <a:schemeClr val="dk1"/>
          </a:effectRef>
          <a:fontRef idx="minor">
            <a:schemeClr val="lt1"/>
          </a:fontRef>
        </p:style>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20000"/>
              </a:lnSpc>
              <a:spcBef>
                <a:spcPct val="30000"/>
              </a:spcBef>
            </a:pPr>
            <a:r>
              <a:rPr lang="en-US" sz="1600" b="1" dirty="0">
                <a:solidFill>
                  <a:srgbClr val="FFFF00"/>
                </a:solidFill>
                <a:latin typeface="Times New Roman" panose="02020603050405020304" pitchFamily="18" charset="0"/>
                <a:cs typeface="Times New Roman" panose="02020603050405020304" pitchFamily="18" charset="0"/>
              </a:rPr>
              <a:t>a.  Gaya Normal</a:t>
            </a:r>
            <a:endParaRPr lang="en-US" sz="1600" dirty="0">
              <a:solidFill>
                <a:srgbClr val="FFFF00"/>
              </a:solidFill>
              <a:latin typeface="Times New Roman" panose="02020603050405020304" pitchFamily="18" charset="0"/>
              <a:cs typeface="Times New Roman" panose="02020603050405020304" pitchFamily="18" charset="0"/>
            </a:endParaRPr>
          </a:p>
        </p:txBody>
      </p:sp>
      <p:grpSp>
        <p:nvGrpSpPr>
          <p:cNvPr id="3082" name="Group 36"/>
          <p:cNvGrpSpPr>
            <a:grpSpLocks/>
          </p:cNvGrpSpPr>
          <p:nvPr/>
        </p:nvGrpSpPr>
        <p:grpSpPr bwMode="auto">
          <a:xfrm>
            <a:off x="4774179" y="3358466"/>
            <a:ext cx="1871663" cy="1546225"/>
            <a:chOff x="935" y="1752"/>
            <a:chExt cx="1179" cy="974"/>
          </a:xfrm>
        </p:grpSpPr>
        <p:sp>
          <p:nvSpPr>
            <p:cNvPr id="55308" name="Line 12"/>
            <p:cNvSpPr>
              <a:spLocks noChangeShapeType="1"/>
            </p:cNvSpPr>
            <p:nvPr/>
          </p:nvSpPr>
          <p:spPr bwMode="auto">
            <a:xfrm>
              <a:off x="976" y="2293"/>
              <a:ext cx="1088" cy="3"/>
            </a:xfrm>
            <a:prstGeom prst="line">
              <a:avLst/>
            </a:prstGeom>
            <a:noFill/>
            <a:ln w="88900">
              <a:pattFill prst="wdUpDiag">
                <a:fgClr>
                  <a:schemeClr val="tx1"/>
                </a:fgClr>
                <a:bgClr>
                  <a:srgbClr val="FFFFFF"/>
                </a:bgClr>
              </a:pattFill>
              <a:round/>
              <a:headEnd/>
              <a:tailEnd/>
            </a:ln>
            <a:effectLst>
              <a:outerShdw dist="107763" dir="8100000" algn="ctr" rotWithShape="0">
                <a:schemeClr val="bg2">
                  <a:alpha val="50000"/>
                </a:schemeClr>
              </a:outerShdw>
            </a:effectLst>
          </p:spPr>
          <p:txBody>
            <a:bodyPr/>
            <a:lstStyle/>
            <a:p>
              <a:pPr eaLnBrk="1" hangingPunct="1">
                <a:defRPr/>
              </a:pPr>
              <a:endParaRPr lang="id-ID">
                <a:latin typeface="Times New Roman" pitchFamily="18" charset="0"/>
                <a:cs typeface="Times New Roman" pitchFamily="18" charset="0"/>
              </a:endParaRPr>
            </a:p>
          </p:txBody>
        </p:sp>
        <p:sp>
          <p:nvSpPr>
            <p:cNvPr id="3100" name="Rectangle 13"/>
            <p:cNvSpPr>
              <a:spLocks noChangeArrowheads="1"/>
            </p:cNvSpPr>
            <p:nvPr/>
          </p:nvSpPr>
          <p:spPr bwMode="auto">
            <a:xfrm>
              <a:off x="1247" y="2026"/>
              <a:ext cx="544" cy="227"/>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sz="1200" b="1">
                  <a:latin typeface="Times New Roman" panose="02020603050405020304" pitchFamily="18" charset="0"/>
                  <a:cs typeface="Times New Roman" panose="02020603050405020304" pitchFamily="18" charset="0"/>
                </a:rPr>
                <a:t>1</a:t>
              </a:r>
            </a:p>
          </p:txBody>
        </p:sp>
        <p:sp>
          <p:nvSpPr>
            <p:cNvPr id="3101" name="Line 14"/>
            <p:cNvSpPr>
              <a:spLocks noChangeShapeType="1"/>
            </p:cNvSpPr>
            <p:nvPr/>
          </p:nvSpPr>
          <p:spPr bwMode="auto">
            <a:xfrm>
              <a:off x="1474" y="2215"/>
              <a:ext cx="0" cy="308"/>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02" name="Line 15"/>
            <p:cNvSpPr>
              <a:spLocks noChangeShapeType="1"/>
            </p:cNvSpPr>
            <p:nvPr/>
          </p:nvSpPr>
          <p:spPr bwMode="auto">
            <a:xfrm>
              <a:off x="1610" y="1856"/>
              <a:ext cx="0" cy="227"/>
            </a:xfrm>
            <a:prstGeom prst="line">
              <a:avLst/>
            </a:prstGeom>
            <a:noFill/>
            <a:ln w="1905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103" name="Text Box 16"/>
            <p:cNvSpPr txBox="1">
              <a:spLocks noChangeArrowheads="1"/>
            </p:cNvSpPr>
            <p:nvPr/>
          </p:nvSpPr>
          <p:spPr bwMode="auto">
            <a:xfrm>
              <a:off x="1594" y="1752"/>
              <a:ext cx="27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1400" b="1">
                  <a:latin typeface="Times New Roman" panose="02020603050405020304" pitchFamily="18" charset="0"/>
                  <a:cs typeface="Times New Roman" panose="02020603050405020304" pitchFamily="18" charset="0"/>
                </a:rPr>
                <a:t>N</a:t>
              </a:r>
            </a:p>
          </p:txBody>
        </p:sp>
        <p:sp>
          <p:nvSpPr>
            <p:cNvPr id="3104" name="Text Box 18"/>
            <p:cNvSpPr txBox="1">
              <a:spLocks noChangeArrowheads="1"/>
            </p:cNvSpPr>
            <p:nvPr/>
          </p:nvSpPr>
          <p:spPr bwMode="auto">
            <a:xfrm>
              <a:off x="1338" y="2534"/>
              <a:ext cx="27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1400" b="1">
                  <a:latin typeface="Times New Roman" panose="02020603050405020304" pitchFamily="18" charset="0"/>
                  <a:cs typeface="Times New Roman" panose="02020603050405020304" pitchFamily="18" charset="0"/>
                </a:rPr>
                <a:t>(a)</a:t>
              </a:r>
            </a:p>
          </p:txBody>
        </p:sp>
        <p:sp>
          <p:nvSpPr>
            <p:cNvPr id="55317" name="Line 21"/>
            <p:cNvSpPr>
              <a:spLocks noChangeShapeType="1"/>
            </p:cNvSpPr>
            <p:nvPr/>
          </p:nvSpPr>
          <p:spPr bwMode="auto">
            <a:xfrm>
              <a:off x="935" y="2259"/>
              <a:ext cx="1179" cy="0"/>
            </a:xfrm>
            <a:prstGeom prst="line">
              <a:avLst/>
            </a:prstGeom>
            <a:noFill/>
            <a:ln w="28575">
              <a:solidFill>
                <a:schemeClr val="tx1"/>
              </a:solidFill>
              <a:round/>
              <a:headEnd/>
              <a:tailEnd/>
            </a:ln>
            <a:effectLst>
              <a:outerShdw dist="107763" dir="8100000" algn="ctr" rotWithShape="0">
                <a:schemeClr val="bg2">
                  <a:alpha val="50000"/>
                </a:schemeClr>
              </a:outerShdw>
            </a:effectLst>
          </p:spPr>
          <p:txBody>
            <a:bodyPr/>
            <a:lstStyle/>
            <a:p>
              <a:pPr eaLnBrk="1" hangingPunct="1">
                <a:defRPr/>
              </a:pPr>
              <a:endParaRPr lang="id-ID">
                <a:latin typeface="Times New Roman" pitchFamily="18" charset="0"/>
                <a:cs typeface="Times New Roman" pitchFamily="18" charset="0"/>
              </a:endParaRPr>
            </a:p>
          </p:txBody>
        </p:sp>
        <p:sp>
          <p:nvSpPr>
            <p:cNvPr id="3106" name="Text Box 27"/>
            <p:cNvSpPr txBox="1">
              <a:spLocks noChangeArrowheads="1"/>
            </p:cNvSpPr>
            <p:nvPr/>
          </p:nvSpPr>
          <p:spPr bwMode="auto">
            <a:xfrm>
              <a:off x="1474" y="2341"/>
              <a:ext cx="45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1400" b="1">
                  <a:latin typeface="Times New Roman" panose="02020603050405020304" pitchFamily="18" charset="0"/>
                  <a:cs typeface="Times New Roman" panose="02020603050405020304" pitchFamily="18" charset="0"/>
                </a:rPr>
                <a:t>mg</a:t>
              </a:r>
            </a:p>
          </p:txBody>
        </p:sp>
      </p:grpSp>
      <p:grpSp>
        <p:nvGrpSpPr>
          <p:cNvPr id="3083" name="Group 37"/>
          <p:cNvGrpSpPr>
            <a:grpSpLocks/>
          </p:cNvGrpSpPr>
          <p:nvPr/>
        </p:nvGrpSpPr>
        <p:grpSpPr bwMode="auto">
          <a:xfrm>
            <a:off x="7166094" y="3717690"/>
            <a:ext cx="2376488" cy="1139825"/>
            <a:chOff x="2381" y="2032"/>
            <a:chExt cx="1497" cy="718"/>
          </a:xfrm>
        </p:grpSpPr>
        <p:sp>
          <p:nvSpPr>
            <p:cNvPr id="55318" name="Line 22"/>
            <p:cNvSpPr>
              <a:spLocks noChangeShapeType="1"/>
            </p:cNvSpPr>
            <p:nvPr/>
          </p:nvSpPr>
          <p:spPr bwMode="auto">
            <a:xfrm>
              <a:off x="2468" y="2267"/>
              <a:ext cx="821" cy="3"/>
            </a:xfrm>
            <a:prstGeom prst="line">
              <a:avLst/>
            </a:prstGeom>
            <a:noFill/>
            <a:ln w="88900">
              <a:pattFill prst="wdUpDiag">
                <a:fgClr>
                  <a:schemeClr val="tx1"/>
                </a:fgClr>
                <a:bgClr>
                  <a:srgbClr val="FFFFFF"/>
                </a:bgClr>
              </a:pattFill>
              <a:round/>
              <a:headEnd/>
              <a:tailEnd/>
            </a:ln>
            <a:effectLst>
              <a:outerShdw dist="107763" dir="8100000" algn="ctr" rotWithShape="0">
                <a:schemeClr val="bg2">
                  <a:alpha val="50000"/>
                </a:schemeClr>
              </a:outerShdw>
            </a:effectLst>
          </p:spPr>
          <p:txBody>
            <a:bodyPr/>
            <a:lstStyle/>
            <a:p>
              <a:pPr eaLnBrk="1" hangingPunct="1">
                <a:defRPr/>
              </a:pPr>
              <a:endParaRPr lang="id-ID">
                <a:latin typeface="Times New Roman" pitchFamily="18" charset="0"/>
                <a:cs typeface="Times New Roman" pitchFamily="18" charset="0"/>
              </a:endParaRPr>
            </a:p>
          </p:txBody>
        </p:sp>
        <p:sp>
          <p:nvSpPr>
            <p:cNvPr id="55319" name="Line 23"/>
            <p:cNvSpPr>
              <a:spLocks noChangeShapeType="1"/>
            </p:cNvSpPr>
            <p:nvPr/>
          </p:nvSpPr>
          <p:spPr bwMode="auto">
            <a:xfrm>
              <a:off x="2381" y="2233"/>
              <a:ext cx="998" cy="0"/>
            </a:xfrm>
            <a:prstGeom prst="line">
              <a:avLst/>
            </a:prstGeom>
            <a:noFill/>
            <a:ln w="28575">
              <a:solidFill>
                <a:schemeClr val="tx1"/>
              </a:solidFill>
              <a:round/>
              <a:headEnd/>
              <a:tailEnd/>
            </a:ln>
            <a:effectLst>
              <a:outerShdw dist="107763" dir="8100000" algn="ctr" rotWithShape="0">
                <a:schemeClr val="bg2">
                  <a:alpha val="50000"/>
                </a:schemeClr>
              </a:outerShdw>
            </a:effectLst>
          </p:spPr>
          <p:txBody>
            <a:bodyPr/>
            <a:lstStyle/>
            <a:p>
              <a:pPr eaLnBrk="1" hangingPunct="1">
                <a:defRPr/>
              </a:pPr>
              <a:endParaRPr lang="id-ID">
                <a:latin typeface="Times New Roman" pitchFamily="18" charset="0"/>
                <a:cs typeface="Times New Roman" pitchFamily="18" charset="0"/>
              </a:endParaRPr>
            </a:p>
          </p:txBody>
        </p:sp>
        <p:sp>
          <p:nvSpPr>
            <p:cNvPr id="3095" name="Text Box 24"/>
            <p:cNvSpPr txBox="1">
              <a:spLocks noChangeArrowheads="1"/>
            </p:cNvSpPr>
            <p:nvPr/>
          </p:nvSpPr>
          <p:spPr bwMode="auto">
            <a:xfrm>
              <a:off x="2654" y="2032"/>
              <a:ext cx="27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1400" b="1">
                  <a:latin typeface="Times New Roman" panose="02020603050405020304" pitchFamily="18" charset="0"/>
                  <a:cs typeface="Times New Roman" panose="02020603050405020304" pitchFamily="18" charset="0"/>
                </a:rPr>
                <a:t>2</a:t>
              </a:r>
            </a:p>
          </p:txBody>
        </p:sp>
        <p:sp>
          <p:nvSpPr>
            <p:cNvPr id="3096" name="Text Box 25"/>
            <p:cNvSpPr txBox="1">
              <a:spLocks noChangeArrowheads="1"/>
            </p:cNvSpPr>
            <p:nvPr/>
          </p:nvSpPr>
          <p:spPr bwMode="auto">
            <a:xfrm>
              <a:off x="2699" y="2558"/>
              <a:ext cx="27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1400" b="1">
                  <a:latin typeface="Times New Roman" panose="02020603050405020304" pitchFamily="18" charset="0"/>
                  <a:cs typeface="Times New Roman" panose="02020603050405020304" pitchFamily="18" charset="0"/>
                </a:rPr>
                <a:t>(b)</a:t>
              </a:r>
            </a:p>
          </p:txBody>
        </p:sp>
        <p:sp>
          <p:nvSpPr>
            <p:cNvPr id="3097" name="Line 26"/>
            <p:cNvSpPr>
              <a:spLocks noChangeShapeType="1"/>
            </p:cNvSpPr>
            <p:nvPr/>
          </p:nvSpPr>
          <p:spPr bwMode="auto">
            <a:xfrm>
              <a:off x="2646" y="2231"/>
              <a:ext cx="0" cy="284"/>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98" name="Text Box 28"/>
            <p:cNvSpPr txBox="1">
              <a:spLocks noChangeArrowheads="1"/>
            </p:cNvSpPr>
            <p:nvPr/>
          </p:nvSpPr>
          <p:spPr bwMode="auto">
            <a:xfrm>
              <a:off x="2949" y="2349"/>
              <a:ext cx="92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1400" b="1">
                  <a:latin typeface="Times New Roman" panose="02020603050405020304" pitchFamily="18" charset="0"/>
                  <a:cs typeface="Times New Roman" panose="02020603050405020304" pitchFamily="18" charset="0"/>
                </a:rPr>
                <a:t>= mg = aksi</a:t>
              </a:r>
            </a:p>
          </p:txBody>
        </p:sp>
        <p:graphicFrame>
          <p:nvGraphicFramePr>
            <p:cNvPr id="3075" name="Object 29"/>
            <p:cNvGraphicFramePr>
              <a:graphicFrameLocks noChangeAspect="1"/>
            </p:cNvGraphicFramePr>
            <p:nvPr/>
          </p:nvGraphicFramePr>
          <p:xfrm>
            <a:off x="2657" y="2343"/>
            <a:ext cx="272" cy="204"/>
          </p:xfrm>
          <a:graphic>
            <a:graphicData uri="http://schemas.openxmlformats.org/presentationml/2006/ole">
              <mc:AlternateContent xmlns:mc="http://schemas.openxmlformats.org/markup-compatibility/2006">
                <mc:Choice xmlns:v="urn:schemas-microsoft-com:vml" Requires="v">
                  <p:oleObj spid="_x0000_s12316" name="Equation" r:id="rId3" imgW="266400" imgH="241200" progId="Equation.3">
                    <p:embed/>
                  </p:oleObj>
                </mc:Choice>
                <mc:Fallback>
                  <p:oleObj name="Equation" r:id="rId3" imgW="266400" imgH="241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57" y="2343"/>
                          <a:ext cx="272" cy="2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3084" name="Group 38"/>
          <p:cNvGrpSpPr>
            <a:grpSpLocks/>
          </p:cNvGrpSpPr>
          <p:nvPr/>
        </p:nvGrpSpPr>
        <p:grpSpPr bwMode="auto">
          <a:xfrm>
            <a:off x="9719589" y="3499753"/>
            <a:ext cx="2276475" cy="1512888"/>
            <a:chOff x="4059" y="1762"/>
            <a:chExt cx="1434" cy="953"/>
          </a:xfrm>
        </p:grpSpPr>
        <p:sp>
          <p:nvSpPr>
            <p:cNvPr id="3089" name="Rectangle 30"/>
            <p:cNvSpPr>
              <a:spLocks noChangeArrowheads="1"/>
            </p:cNvSpPr>
            <p:nvPr/>
          </p:nvSpPr>
          <p:spPr bwMode="auto">
            <a:xfrm>
              <a:off x="4059" y="2114"/>
              <a:ext cx="544" cy="227"/>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endParaRPr lang="id-ID" sz="1200" b="1">
                <a:latin typeface="Times New Roman" panose="02020603050405020304" pitchFamily="18" charset="0"/>
                <a:cs typeface="Times New Roman" panose="02020603050405020304" pitchFamily="18" charset="0"/>
              </a:endParaRPr>
            </a:p>
          </p:txBody>
        </p:sp>
        <p:sp>
          <p:nvSpPr>
            <p:cNvPr id="3090" name="Line 31"/>
            <p:cNvSpPr>
              <a:spLocks noChangeShapeType="1"/>
            </p:cNvSpPr>
            <p:nvPr/>
          </p:nvSpPr>
          <p:spPr bwMode="auto">
            <a:xfrm>
              <a:off x="4348" y="1933"/>
              <a:ext cx="0" cy="227"/>
            </a:xfrm>
            <a:prstGeom prst="line">
              <a:avLst/>
            </a:prstGeom>
            <a:noFill/>
            <a:ln w="1905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091" name="Text Box 33"/>
            <p:cNvSpPr txBox="1">
              <a:spLocks noChangeArrowheads="1"/>
            </p:cNvSpPr>
            <p:nvPr/>
          </p:nvSpPr>
          <p:spPr bwMode="auto">
            <a:xfrm>
              <a:off x="4564" y="1762"/>
              <a:ext cx="92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1400" b="1">
                  <a:latin typeface="Times New Roman" panose="02020603050405020304" pitchFamily="18" charset="0"/>
                  <a:cs typeface="Times New Roman" panose="02020603050405020304" pitchFamily="18" charset="0"/>
                </a:rPr>
                <a:t>= mg = aksi</a:t>
              </a:r>
            </a:p>
          </p:txBody>
        </p:sp>
        <p:graphicFrame>
          <p:nvGraphicFramePr>
            <p:cNvPr id="3074" name="Object 34"/>
            <p:cNvGraphicFramePr>
              <a:graphicFrameLocks noChangeAspect="1"/>
            </p:cNvGraphicFramePr>
            <p:nvPr/>
          </p:nvGraphicFramePr>
          <p:xfrm>
            <a:off x="4361" y="1762"/>
            <a:ext cx="272" cy="204"/>
          </p:xfrm>
          <a:graphic>
            <a:graphicData uri="http://schemas.openxmlformats.org/presentationml/2006/ole">
              <mc:AlternateContent xmlns:mc="http://schemas.openxmlformats.org/markup-compatibility/2006">
                <mc:Choice xmlns:v="urn:schemas-microsoft-com:vml" Requires="v">
                  <p:oleObj spid="_x0000_s12317" name="Equation" r:id="rId5" imgW="266400" imgH="241200" progId="Equation.3">
                    <p:embed/>
                  </p:oleObj>
                </mc:Choice>
                <mc:Fallback>
                  <p:oleObj name="Equation" r:id="rId5" imgW="266400" imgH="241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61" y="1762"/>
                          <a:ext cx="272" cy="2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92" name="Text Box 35"/>
            <p:cNvSpPr txBox="1">
              <a:spLocks noChangeArrowheads="1"/>
            </p:cNvSpPr>
            <p:nvPr/>
          </p:nvSpPr>
          <p:spPr bwMode="auto">
            <a:xfrm>
              <a:off x="4150" y="2523"/>
              <a:ext cx="27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1400" b="1">
                  <a:latin typeface="Times New Roman" panose="02020603050405020304" pitchFamily="18" charset="0"/>
                  <a:cs typeface="Times New Roman" panose="02020603050405020304" pitchFamily="18" charset="0"/>
                </a:rPr>
                <a:t>(c)</a:t>
              </a:r>
            </a:p>
          </p:txBody>
        </p:sp>
      </p:grpSp>
      <p:sp>
        <p:nvSpPr>
          <p:cNvPr id="3085" name="Text Box 39"/>
          <p:cNvSpPr txBox="1">
            <a:spLocks noChangeArrowheads="1"/>
          </p:cNvSpPr>
          <p:nvPr/>
        </p:nvSpPr>
        <p:spPr bwMode="auto">
          <a:xfrm>
            <a:off x="1032218" y="3897520"/>
            <a:ext cx="3600450" cy="1002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tabLst>
                <a:tab pos="457200" algn="l"/>
              </a:tabLst>
              <a:defRPr>
                <a:solidFill>
                  <a:schemeClr val="tx1"/>
                </a:solidFill>
                <a:latin typeface="Arial" panose="020B0604020202020204" pitchFamily="34" charset="0"/>
              </a:defRPr>
            </a:lvl1pPr>
            <a:lvl2pPr marL="742950" indent="-285750">
              <a:tabLst>
                <a:tab pos="457200" algn="l"/>
              </a:tabLst>
              <a:defRPr>
                <a:solidFill>
                  <a:schemeClr val="tx1"/>
                </a:solidFill>
                <a:latin typeface="Arial" panose="020B0604020202020204" pitchFamily="34" charset="0"/>
              </a:defRPr>
            </a:lvl2pPr>
            <a:lvl3pPr marL="1143000" indent="-228600">
              <a:tabLst>
                <a:tab pos="457200" algn="l"/>
              </a:tabLst>
              <a:defRPr>
                <a:solidFill>
                  <a:schemeClr val="tx1"/>
                </a:solidFill>
                <a:latin typeface="Arial" panose="020B0604020202020204" pitchFamily="34" charset="0"/>
              </a:defRPr>
            </a:lvl3pPr>
            <a:lvl4pPr marL="1600200" indent="-228600">
              <a:tabLst>
                <a:tab pos="457200" algn="l"/>
              </a:tabLst>
              <a:defRPr>
                <a:solidFill>
                  <a:schemeClr val="tx1"/>
                </a:solidFill>
                <a:latin typeface="Arial" panose="020B0604020202020204" pitchFamily="34" charset="0"/>
              </a:defRPr>
            </a:lvl4pPr>
            <a:lvl5pPr marL="2057400" indent="-228600">
              <a:tabLst>
                <a:tab pos="4572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4572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4572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4572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algn="just">
              <a:lnSpc>
                <a:spcPct val="120000"/>
              </a:lnSpc>
              <a:spcBef>
                <a:spcPct val="10000"/>
              </a:spcBef>
              <a:buFontTx/>
              <a:buAutoNum type="alphaLcParenBoth"/>
            </a:pPr>
            <a:r>
              <a:rPr lang="en-US" sz="1600" dirty="0">
                <a:latin typeface="Times New Roman" panose="02020603050405020304" pitchFamily="18" charset="0"/>
                <a:cs typeface="Times New Roman" panose="02020603050405020304" pitchFamily="18" charset="0"/>
              </a:rPr>
              <a:t>: Benda (1) </a:t>
            </a:r>
            <a:r>
              <a:rPr lang="en-US" sz="1600" dirty="0" err="1">
                <a:latin typeface="Times New Roman" panose="02020603050405020304" pitchFamily="18" charset="0"/>
                <a:cs typeface="Times New Roman" panose="02020603050405020304" pitchFamily="18" charset="0"/>
              </a:rPr>
              <a:t>berada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diatas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bidang</a:t>
            </a:r>
            <a:r>
              <a:rPr lang="en-US" sz="1600" dirty="0">
                <a:latin typeface="Times New Roman" panose="02020603050405020304" pitchFamily="18" charset="0"/>
                <a:cs typeface="Times New Roman" panose="02020603050405020304" pitchFamily="18" charset="0"/>
              </a:rPr>
              <a:t> (2)</a:t>
            </a:r>
          </a:p>
          <a:p>
            <a:pPr algn="just">
              <a:lnSpc>
                <a:spcPct val="120000"/>
              </a:lnSpc>
              <a:spcBef>
                <a:spcPct val="10000"/>
              </a:spcBef>
              <a:buFontTx/>
              <a:buAutoNum type="alphaLcParenBoth"/>
            </a:pPr>
            <a:r>
              <a:rPr lang="en-US" sz="1600" dirty="0">
                <a:latin typeface="Times New Roman" panose="02020603050405020304" pitchFamily="18" charset="0"/>
                <a:cs typeface="Times New Roman" panose="02020603050405020304" pitchFamily="18" charset="0"/>
              </a:rPr>
              <a:t>: Gaya </a:t>
            </a:r>
            <a:r>
              <a:rPr lang="en-US" sz="1600" dirty="0" err="1">
                <a:latin typeface="Times New Roman" panose="02020603050405020304" pitchFamily="18" charset="0"/>
                <a:cs typeface="Times New Roman" panose="02020603050405020304" pitchFamily="18" charset="0"/>
              </a:rPr>
              <a:t>aksi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bidang</a:t>
            </a:r>
            <a:endParaRPr lang="en-US" sz="1600" dirty="0">
              <a:latin typeface="Times New Roman" panose="02020603050405020304" pitchFamily="18" charset="0"/>
              <a:cs typeface="Times New Roman" panose="02020603050405020304" pitchFamily="18" charset="0"/>
            </a:endParaRPr>
          </a:p>
          <a:p>
            <a:pPr algn="just">
              <a:lnSpc>
                <a:spcPct val="120000"/>
              </a:lnSpc>
              <a:spcBef>
                <a:spcPct val="10000"/>
              </a:spcBef>
              <a:buFontTx/>
              <a:buAutoNum type="alphaLcParenBoth"/>
            </a:pPr>
            <a:r>
              <a:rPr lang="en-US" sz="1600" dirty="0">
                <a:latin typeface="Times New Roman" panose="02020603050405020304" pitchFamily="18" charset="0"/>
                <a:cs typeface="Times New Roman" panose="02020603050405020304" pitchFamily="18" charset="0"/>
              </a:rPr>
              <a:t>: Gaya </a:t>
            </a:r>
            <a:r>
              <a:rPr lang="en-US" sz="1600" dirty="0" err="1">
                <a:latin typeface="Times New Roman" panose="02020603050405020304" pitchFamily="18" charset="0"/>
                <a:cs typeface="Times New Roman" panose="02020603050405020304" pitchFamily="18" charset="0"/>
              </a:rPr>
              <a:t>reaksi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benda</a:t>
            </a:r>
            <a:endParaRPr lang="en-US" sz="1600" dirty="0">
              <a:latin typeface="Times New Roman" panose="02020603050405020304" pitchFamily="18" charset="0"/>
              <a:cs typeface="Times New Roman" panose="02020603050405020304" pitchFamily="18" charset="0"/>
            </a:endParaRPr>
          </a:p>
        </p:txBody>
      </p:sp>
      <p:sp>
        <p:nvSpPr>
          <p:cNvPr id="3086" name="Text Box 40"/>
          <p:cNvSpPr txBox="1">
            <a:spLocks noChangeArrowheads="1"/>
          </p:cNvSpPr>
          <p:nvPr/>
        </p:nvSpPr>
        <p:spPr bwMode="auto">
          <a:xfrm>
            <a:off x="1423194" y="5748927"/>
            <a:ext cx="7056437" cy="1002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tabLst>
                <a:tab pos="457200" algn="l"/>
              </a:tabLst>
              <a:defRPr>
                <a:solidFill>
                  <a:schemeClr val="tx1"/>
                </a:solidFill>
                <a:latin typeface="Arial" panose="020B0604020202020204" pitchFamily="34" charset="0"/>
              </a:defRPr>
            </a:lvl1pPr>
            <a:lvl2pPr marL="742950" indent="-285750">
              <a:tabLst>
                <a:tab pos="457200" algn="l"/>
              </a:tabLst>
              <a:defRPr>
                <a:solidFill>
                  <a:schemeClr val="tx1"/>
                </a:solidFill>
                <a:latin typeface="Arial" panose="020B0604020202020204" pitchFamily="34" charset="0"/>
              </a:defRPr>
            </a:lvl2pPr>
            <a:lvl3pPr marL="1143000" indent="-228600">
              <a:tabLst>
                <a:tab pos="457200" algn="l"/>
              </a:tabLst>
              <a:defRPr>
                <a:solidFill>
                  <a:schemeClr val="tx1"/>
                </a:solidFill>
                <a:latin typeface="Arial" panose="020B0604020202020204" pitchFamily="34" charset="0"/>
              </a:defRPr>
            </a:lvl3pPr>
            <a:lvl4pPr marL="1600200" indent="-228600">
              <a:tabLst>
                <a:tab pos="457200" algn="l"/>
              </a:tabLst>
              <a:defRPr>
                <a:solidFill>
                  <a:schemeClr val="tx1"/>
                </a:solidFill>
                <a:latin typeface="Arial" panose="020B0604020202020204" pitchFamily="34" charset="0"/>
              </a:defRPr>
            </a:lvl4pPr>
            <a:lvl5pPr marL="2057400" indent="-228600">
              <a:tabLst>
                <a:tab pos="4572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4572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4572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4572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algn="just">
              <a:lnSpc>
                <a:spcPct val="120000"/>
              </a:lnSpc>
              <a:spcBef>
                <a:spcPct val="10000"/>
              </a:spcBef>
            </a:pPr>
            <a:r>
              <a:rPr lang="en-US" sz="1600" dirty="0">
                <a:latin typeface="Times New Roman" panose="02020603050405020304" pitchFamily="18" charset="0"/>
                <a:cs typeface="Times New Roman" panose="02020603050405020304" pitchFamily="18" charset="0"/>
              </a:rPr>
              <a:t>N &gt; 0 → Benda </a:t>
            </a:r>
            <a:r>
              <a:rPr lang="en-US" sz="1600" dirty="0" err="1">
                <a:latin typeface="Times New Roman" panose="02020603050405020304" pitchFamily="18" charset="0"/>
                <a:cs typeface="Times New Roman" panose="02020603050405020304" pitchFamily="18" charset="0"/>
              </a:rPr>
              <a:t>menekan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bidang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tempat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benda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terletak</a:t>
            </a:r>
            <a:endParaRPr lang="en-US" sz="1600" dirty="0">
              <a:latin typeface="Times New Roman" panose="02020603050405020304" pitchFamily="18" charset="0"/>
              <a:cs typeface="Times New Roman" panose="02020603050405020304" pitchFamily="18" charset="0"/>
            </a:endParaRPr>
          </a:p>
          <a:p>
            <a:pPr algn="just">
              <a:lnSpc>
                <a:spcPct val="120000"/>
              </a:lnSpc>
              <a:spcBef>
                <a:spcPct val="10000"/>
              </a:spcBef>
            </a:pPr>
            <a:r>
              <a:rPr lang="en-US" sz="1600" dirty="0">
                <a:latin typeface="Times New Roman" panose="02020603050405020304" pitchFamily="18" charset="0"/>
                <a:cs typeface="Times New Roman" panose="02020603050405020304" pitchFamily="18" charset="0"/>
              </a:rPr>
              <a:t>N = 0 → Benda </a:t>
            </a:r>
            <a:r>
              <a:rPr lang="en-US" sz="1600" dirty="0" err="1">
                <a:latin typeface="Times New Roman" panose="02020603050405020304" pitchFamily="18" charset="0"/>
                <a:cs typeface="Times New Roman" panose="02020603050405020304" pitchFamily="18" charset="0"/>
              </a:rPr>
              <a:t>meninggalkan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bidang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lintasannya</a:t>
            </a:r>
            <a:endParaRPr lang="en-US" sz="1600" dirty="0">
              <a:latin typeface="Times New Roman" panose="02020603050405020304" pitchFamily="18" charset="0"/>
              <a:cs typeface="Times New Roman" panose="02020603050405020304" pitchFamily="18" charset="0"/>
            </a:endParaRPr>
          </a:p>
          <a:p>
            <a:pPr algn="just">
              <a:lnSpc>
                <a:spcPct val="120000"/>
              </a:lnSpc>
              <a:spcBef>
                <a:spcPct val="10000"/>
              </a:spcBef>
            </a:pPr>
            <a:r>
              <a:rPr lang="en-US" sz="1600" dirty="0">
                <a:latin typeface="Times New Roman" panose="02020603050405020304" pitchFamily="18" charset="0"/>
                <a:cs typeface="Times New Roman" panose="02020603050405020304" pitchFamily="18" charset="0"/>
              </a:rPr>
              <a:t>N&lt; 0 → </a:t>
            </a:r>
            <a:r>
              <a:rPr lang="en-US" sz="1600" dirty="0" err="1">
                <a:latin typeface="Times New Roman" panose="02020603050405020304" pitchFamily="18" charset="0"/>
                <a:cs typeface="Times New Roman" panose="02020603050405020304" pitchFamily="18" charset="0"/>
              </a:rPr>
              <a:t>tidak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mungkin</a:t>
            </a:r>
            <a:endParaRPr lang="en-US" sz="1600" dirty="0">
              <a:latin typeface="Times New Roman" panose="02020603050405020304" pitchFamily="18" charset="0"/>
              <a:cs typeface="Times New Roman" panose="02020603050405020304" pitchFamily="18" charset="0"/>
            </a:endParaRPr>
          </a:p>
        </p:txBody>
      </p:sp>
      <p:sp>
        <p:nvSpPr>
          <p:cNvPr id="3087" name="Text Box 41"/>
          <p:cNvSpPr txBox="1">
            <a:spLocks noChangeArrowheads="1"/>
          </p:cNvSpPr>
          <p:nvPr/>
        </p:nvSpPr>
        <p:spPr bwMode="auto">
          <a:xfrm>
            <a:off x="1167379" y="3458558"/>
            <a:ext cx="23749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1400" b="1" dirty="0" err="1">
                <a:latin typeface="Times New Roman" panose="02020603050405020304" pitchFamily="18" charset="0"/>
                <a:cs typeface="Times New Roman" panose="02020603050405020304" pitchFamily="18" charset="0"/>
              </a:rPr>
              <a:t>Keterangan</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gambar</a:t>
            </a:r>
            <a:r>
              <a:rPr lang="en-US" sz="1400" b="1" dirty="0">
                <a:latin typeface="Times New Roman" panose="02020603050405020304" pitchFamily="18" charset="0"/>
                <a:cs typeface="Times New Roman" panose="02020603050405020304" pitchFamily="18" charset="0"/>
              </a:rPr>
              <a:t> 	:</a:t>
            </a:r>
          </a:p>
        </p:txBody>
      </p:sp>
      <p:sp>
        <p:nvSpPr>
          <p:cNvPr id="2" name="Rectangle 1"/>
          <p:cNvSpPr/>
          <p:nvPr/>
        </p:nvSpPr>
        <p:spPr>
          <a:xfrm>
            <a:off x="5915703" y="1746622"/>
            <a:ext cx="2800767" cy="369332"/>
          </a:xfrm>
          <a:prstGeom prst="rect">
            <a:avLst/>
          </a:prstGeom>
        </p:spPr>
        <p:txBody>
          <a:bodyPr wrap="none">
            <a:spAutoFit/>
          </a:bodyPr>
          <a:lstStyle/>
          <a:p>
            <a:r>
              <a:rPr lang="en-US" dirty="0" err="1">
                <a:latin typeface="Times New Roman" panose="02020603050405020304" pitchFamily="18" charset="0"/>
                <a:cs typeface="Times New Roman" panose="02020603050405020304" pitchFamily="18" charset="0"/>
              </a:rPr>
              <a:t>Macam-macam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gaya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kontak</a:t>
            </a:r>
            <a:endParaRPr lang="en-US" dirty="0"/>
          </a:p>
        </p:txBody>
      </p:sp>
      <p:sp>
        <p:nvSpPr>
          <p:cNvPr id="3" name="Left Brace 2"/>
          <p:cNvSpPr/>
          <p:nvPr/>
        </p:nvSpPr>
        <p:spPr>
          <a:xfrm>
            <a:off x="8716470" y="1515275"/>
            <a:ext cx="504370" cy="86731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1944376-B884-46A5-9D99-26F9FC310ACB}" type="datetime1">
              <a:rPr lang="en-US" smtClean="0"/>
              <a:t>3/28/2016</a:t>
            </a:fld>
            <a:endParaRPr lang="en-US" dirty="0"/>
          </a:p>
        </p:txBody>
      </p:sp>
      <p:sp>
        <p:nvSpPr>
          <p:cNvPr id="5" name="Footer Placeholder 4"/>
          <p:cNvSpPr>
            <a:spLocks noGrp="1"/>
          </p:cNvSpPr>
          <p:nvPr>
            <p:ph type="ftr" sz="quarter" idx="11"/>
          </p:nvPr>
        </p:nvSpPr>
        <p:spPr/>
        <p:txBody>
          <a:bodyPr/>
          <a:lstStyle/>
          <a:p>
            <a:r>
              <a:rPr lang="en-US" smtClean="0"/>
              <a:t>LATAR MUHAMMAD ARIEF</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26</a:t>
            </a:fld>
            <a:endParaRPr lang="en-US" dirty="0"/>
          </a:p>
        </p:txBody>
      </p:sp>
    </p:spTree>
    <p:extLst>
      <p:ext uri="{BB962C8B-B14F-4D97-AF65-F5344CB8AC3E}">
        <p14:creationId xmlns:p14="http://schemas.microsoft.com/office/powerpoint/2010/main" val="26153575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1273969" y="207306"/>
            <a:ext cx="2528207" cy="461665"/>
          </a:xfrm>
          <a:prstGeom prst="rect">
            <a:avLst/>
          </a:prstGeom>
          <a:ln/>
          <a:extLst/>
        </p:spPr>
        <p:style>
          <a:lnRef idx="3">
            <a:schemeClr val="lt1"/>
          </a:lnRef>
          <a:fillRef idx="1">
            <a:schemeClr val="dk1"/>
          </a:fillRef>
          <a:effectRef idx="1">
            <a:schemeClr val="dk1"/>
          </a:effectRef>
          <a:fontRef idx="minor">
            <a:schemeClr val="lt1"/>
          </a:fontRef>
        </p:style>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20000"/>
              </a:lnSpc>
              <a:spcBef>
                <a:spcPct val="30000"/>
              </a:spcBef>
            </a:pPr>
            <a:r>
              <a:rPr lang="en-US" sz="2000" b="1" dirty="0">
                <a:solidFill>
                  <a:srgbClr val="FFFF00"/>
                </a:solidFill>
                <a:latin typeface="Times New Roman" panose="02020603050405020304" pitchFamily="18" charset="0"/>
                <a:cs typeface="Times New Roman" panose="02020603050405020304" pitchFamily="18" charset="0"/>
              </a:rPr>
              <a:t>b.  Gaya </a:t>
            </a:r>
            <a:r>
              <a:rPr lang="en-US" sz="2000" b="1" dirty="0" err="1">
                <a:solidFill>
                  <a:srgbClr val="FFFF00"/>
                </a:solidFill>
                <a:latin typeface="Times New Roman" panose="02020603050405020304" pitchFamily="18" charset="0"/>
                <a:cs typeface="Times New Roman" panose="02020603050405020304" pitchFamily="18" charset="0"/>
              </a:rPr>
              <a:t>Gesekan</a:t>
            </a:r>
            <a:endParaRPr lang="en-US" sz="2000" dirty="0">
              <a:solidFill>
                <a:srgbClr val="FFFF00"/>
              </a:solidFill>
              <a:latin typeface="Times New Roman" panose="02020603050405020304" pitchFamily="18" charset="0"/>
              <a:cs typeface="Times New Roman" panose="02020603050405020304" pitchFamily="18" charset="0"/>
            </a:endParaRPr>
          </a:p>
        </p:txBody>
      </p:sp>
      <p:sp>
        <p:nvSpPr>
          <p:cNvPr id="8195" name="Text Box 5"/>
          <p:cNvSpPr txBox="1">
            <a:spLocks noChangeArrowheads="1"/>
          </p:cNvSpPr>
          <p:nvPr/>
        </p:nvSpPr>
        <p:spPr bwMode="auto">
          <a:xfrm>
            <a:off x="1273969" y="743188"/>
            <a:ext cx="10281102" cy="941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0000"/>
              </a:lnSpc>
              <a:spcBef>
                <a:spcPct val="15000"/>
              </a:spcBef>
              <a:buFont typeface="Wingdings" panose="05000000000000000000" pitchFamily="2" charset="2"/>
              <a:buChar char="§"/>
            </a:pPr>
            <a:r>
              <a:rPr lang="en-US" sz="1600" dirty="0">
                <a:latin typeface="Times New Roman" panose="02020603050405020304" pitchFamily="18" charset="0"/>
                <a:cs typeface="Times New Roman" panose="02020603050405020304" pitchFamily="18" charset="0"/>
              </a:rPr>
              <a:t>Gaya yang </a:t>
            </a:r>
            <a:r>
              <a:rPr lang="en-US" sz="1600" dirty="0" err="1">
                <a:latin typeface="Times New Roman" panose="02020603050405020304" pitchFamily="18" charset="0"/>
                <a:cs typeface="Times New Roman" panose="02020603050405020304" pitchFamily="18" charset="0"/>
              </a:rPr>
              <a:t>melawan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gerak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relatif</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dua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benda</a:t>
            </a:r>
            <a:endParaRPr lang="en-US" sz="1600" dirty="0">
              <a:latin typeface="Times New Roman" panose="02020603050405020304" pitchFamily="18" charset="0"/>
              <a:cs typeface="Times New Roman" panose="02020603050405020304" pitchFamily="18" charset="0"/>
            </a:endParaRPr>
          </a:p>
          <a:p>
            <a:pPr algn="just">
              <a:lnSpc>
                <a:spcPct val="110000"/>
              </a:lnSpc>
              <a:spcBef>
                <a:spcPct val="15000"/>
              </a:spcBef>
              <a:buFont typeface="Wingdings" panose="05000000000000000000" pitchFamily="2" charset="2"/>
              <a:buChar char="§"/>
            </a:pPr>
            <a:r>
              <a:rPr lang="en-US" sz="1600" dirty="0" err="1">
                <a:latin typeface="Times New Roman" panose="02020603050405020304" pitchFamily="18" charset="0"/>
                <a:cs typeface="Times New Roman" panose="02020603050405020304" pitchFamily="18" charset="0"/>
              </a:rPr>
              <a:t>Arah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gaya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gesekan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selalu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sejajar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dengan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bidang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tempat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benda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berada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berlawanan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dengan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arah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gerak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benda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jadi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gaya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gesekan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melawan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gerak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menghambat</a:t>
            </a:r>
            <a:r>
              <a:rPr lang="en-US" sz="1600" dirty="0">
                <a:latin typeface="Times New Roman" panose="02020603050405020304" pitchFamily="18" charset="0"/>
                <a:cs typeface="Times New Roman" panose="02020603050405020304" pitchFamily="18" charset="0"/>
              </a:rPr>
              <a:t>)</a:t>
            </a:r>
          </a:p>
        </p:txBody>
      </p:sp>
      <p:sp>
        <p:nvSpPr>
          <p:cNvPr id="8196" name="Text Box 6"/>
          <p:cNvSpPr txBox="1">
            <a:spLocks noChangeArrowheads="1"/>
          </p:cNvSpPr>
          <p:nvPr/>
        </p:nvSpPr>
        <p:spPr bwMode="auto">
          <a:xfrm>
            <a:off x="1491513" y="2002648"/>
            <a:ext cx="3124030"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30000"/>
              </a:lnSpc>
              <a:spcBef>
                <a:spcPct val="25000"/>
              </a:spcBef>
            </a:pPr>
            <a:r>
              <a:rPr lang="en-US" sz="1600" dirty="0" err="1">
                <a:latin typeface="Times New Roman" panose="02020603050405020304" pitchFamily="18" charset="0"/>
                <a:cs typeface="Times New Roman" panose="02020603050405020304" pitchFamily="18" charset="0"/>
              </a:rPr>
              <a:t>Macam-macam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gaya</a:t>
            </a:r>
            <a:r>
              <a:rPr lang="en-US" sz="1600" dirty="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gesekan</a:t>
            </a:r>
            <a:r>
              <a:rPr lang="en-US" sz="1600" dirty="0" smtClean="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p:txBody>
      </p:sp>
      <p:sp>
        <p:nvSpPr>
          <p:cNvPr id="8197" name="Text Box 7"/>
          <p:cNvSpPr txBox="1">
            <a:spLocks noChangeArrowheads="1"/>
          </p:cNvSpPr>
          <p:nvPr/>
        </p:nvSpPr>
        <p:spPr bwMode="auto">
          <a:xfrm>
            <a:off x="5097462" y="1799786"/>
            <a:ext cx="5832475" cy="75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30000"/>
              </a:lnSpc>
              <a:spcBef>
                <a:spcPct val="10000"/>
              </a:spcBef>
              <a:buFont typeface="Wingdings" panose="05000000000000000000" pitchFamily="2" charset="2"/>
              <a:buChar char="§"/>
            </a:pPr>
            <a:r>
              <a:rPr lang="en-US" sz="1600" dirty="0">
                <a:latin typeface="Times New Roman" panose="02020603050405020304" pitchFamily="18" charset="0"/>
                <a:cs typeface="Times New Roman" panose="02020603050405020304" pitchFamily="18" charset="0"/>
              </a:rPr>
              <a:t>Gaya </a:t>
            </a:r>
            <a:r>
              <a:rPr lang="en-US" sz="1600" dirty="0" err="1">
                <a:latin typeface="Times New Roman" panose="02020603050405020304" pitchFamily="18" charset="0"/>
                <a:cs typeface="Times New Roman" panose="02020603050405020304" pitchFamily="18" charset="0"/>
              </a:rPr>
              <a:t>gesekan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antara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zat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padat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zat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padat</a:t>
            </a:r>
            <a:endParaRPr lang="en-US" sz="1600" dirty="0">
              <a:latin typeface="Times New Roman" panose="02020603050405020304" pitchFamily="18" charset="0"/>
              <a:cs typeface="Times New Roman" panose="02020603050405020304" pitchFamily="18" charset="0"/>
            </a:endParaRPr>
          </a:p>
          <a:p>
            <a:pPr algn="just">
              <a:lnSpc>
                <a:spcPct val="130000"/>
              </a:lnSpc>
              <a:spcBef>
                <a:spcPct val="10000"/>
              </a:spcBef>
              <a:buFont typeface="Wingdings" panose="05000000000000000000" pitchFamily="2" charset="2"/>
              <a:buChar char="§"/>
            </a:pPr>
            <a:r>
              <a:rPr lang="en-US" sz="1600" dirty="0">
                <a:latin typeface="Times New Roman" panose="02020603050405020304" pitchFamily="18" charset="0"/>
                <a:cs typeface="Times New Roman" panose="02020603050405020304" pitchFamily="18" charset="0"/>
              </a:rPr>
              <a:t>Gaya </a:t>
            </a:r>
            <a:r>
              <a:rPr lang="en-US" sz="1600" dirty="0" err="1">
                <a:latin typeface="Times New Roman" panose="02020603050405020304" pitchFamily="18" charset="0"/>
                <a:cs typeface="Times New Roman" panose="02020603050405020304" pitchFamily="18" charset="0"/>
              </a:rPr>
              <a:t>gesekan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antara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zat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padat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zat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cair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fluida</a:t>
            </a:r>
            <a:r>
              <a:rPr lang="en-US" sz="1600" dirty="0">
                <a:latin typeface="Times New Roman" panose="02020603050405020304" pitchFamily="18" charset="0"/>
                <a:cs typeface="Times New Roman" panose="02020603050405020304" pitchFamily="18" charset="0"/>
              </a:rPr>
              <a:t>)</a:t>
            </a:r>
          </a:p>
        </p:txBody>
      </p:sp>
      <p:sp>
        <p:nvSpPr>
          <p:cNvPr id="8198" name="Text Box 9"/>
          <p:cNvSpPr txBox="1">
            <a:spLocks noChangeArrowheads="1"/>
          </p:cNvSpPr>
          <p:nvPr/>
        </p:nvSpPr>
        <p:spPr bwMode="auto">
          <a:xfrm>
            <a:off x="1273969" y="3673778"/>
            <a:ext cx="3065802" cy="362022"/>
          </a:xfrm>
          <a:prstGeom prst="rect">
            <a:avLst/>
          </a:prstGeom>
          <a:ln/>
          <a:extLst/>
        </p:spPr>
        <p:style>
          <a:lnRef idx="3">
            <a:schemeClr val="lt1"/>
          </a:lnRef>
          <a:fillRef idx="1">
            <a:schemeClr val="dk1"/>
          </a:fillRef>
          <a:effectRef idx="1">
            <a:schemeClr val="dk1"/>
          </a:effectRef>
          <a:fontRef idx="minor">
            <a:schemeClr val="lt1"/>
          </a:fontRef>
        </p:style>
        <p:txBody>
          <a:bodyPr wrap="square">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20000"/>
              </a:lnSpc>
              <a:spcBef>
                <a:spcPct val="30000"/>
              </a:spcBef>
              <a:buFontTx/>
              <a:buAutoNum type="arabicPeriod"/>
            </a:pPr>
            <a:r>
              <a:rPr lang="en-US" sz="1600" b="1">
                <a:solidFill>
                  <a:srgbClr val="FFFF00"/>
                </a:solidFill>
                <a:latin typeface="Times New Roman" panose="02020603050405020304" pitchFamily="18" charset="0"/>
                <a:cs typeface="Times New Roman" panose="02020603050405020304" pitchFamily="18" charset="0"/>
              </a:rPr>
              <a:t>Gaya Gesekan Statis (f</a:t>
            </a:r>
            <a:r>
              <a:rPr lang="en-US" sz="1600" b="1" baseline="-25000">
                <a:solidFill>
                  <a:srgbClr val="FFFF00"/>
                </a:solidFill>
                <a:latin typeface="Times New Roman" panose="02020603050405020304" pitchFamily="18" charset="0"/>
                <a:cs typeface="Times New Roman" panose="02020603050405020304" pitchFamily="18" charset="0"/>
              </a:rPr>
              <a:t>s</a:t>
            </a:r>
            <a:r>
              <a:rPr lang="en-US" sz="1600" b="1">
                <a:solidFill>
                  <a:srgbClr val="FFFF00"/>
                </a:solidFill>
                <a:latin typeface="Times New Roman" panose="02020603050405020304" pitchFamily="18" charset="0"/>
                <a:cs typeface="Times New Roman" panose="02020603050405020304" pitchFamily="18" charset="0"/>
              </a:rPr>
              <a:t>)</a:t>
            </a:r>
            <a:endParaRPr lang="en-US" sz="1600" b="1" baseline="-25000">
              <a:solidFill>
                <a:srgbClr val="FFFF00"/>
              </a:solidFill>
              <a:latin typeface="Times New Roman" panose="02020603050405020304" pitchFamily="18" charset="0"/>
              <a:cs typeface="Times New Roman" panose="02020603050405020304" pitchFamily="18" charset="0"/>
            </a:endParaRPr>
          </a:p>
        </p:txBody>
      </p:sp>
      <p:sp>
        <p:nvSpPr>
          <p:cNvPr id="8199" name="Text Box 10"/>
          <p:cNvSpPr txBox="1">
            <a:spLocks noChangeArrowheads="1"/>
          </p:cNvSpPr>
          <p:nvPr/>
        </p:nvSpPr>
        <p:spPr bwMode="auto">
          <a:xfrm>
            <a:off x="1717448" y="4170967"/>
            <a:ext cx="10281103" cy="412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30000"/>
              </a:lnSpc>
              <a:spcBef>
                <a:spcPct val="25000"/>
              </a:spcBef>
            </a:pPr>
            <a:r>
              <a:rPr lang="en-US" sz="1600" dirty="0">
                <a:latin typeface="Times New Roman" panose="02020603050405020304" pitchFamily="18" charset="0"/>
                <a:cs typeface="Times New Roman" panose="02020603050405020304" pitchFamily="18" charset="0"/>
              </a:rPr>
              <a:t>Gaya </a:t>
            </a:r>
            <a:r>
              <a:rPr lang="en-US" sz="1600" dirty="0" err="1">
                <a:latin typeface="Times New Roman" panose="02020603050405020304" pitchFamily="18" charset="0"/>
                <a:cs typeface="Times New Roman" panose="02020603050405020304" pitchFamily="18" charset="0"/>
              </a:rPr>
              <a:t>gesekan</a:t>
            </a:r>
            <a:r>
              <a:rPr lang="en-US" sz="1600" dirty="0">
                <a:latin typeface="Times New Roman" panose="02020603050405020304" pitchFamily="18" charset="0"/>
                <a:cs typeface="Times New Roman" panose="02020603050405020304" pitchFamily="18" charset="0"/>
              </a:rPr>
              <a:t> yang </a:t>
            </a:r>
            <a:r>
              <a:rPr lang="en-US" sz="1600" dirty="0" err="1">
                <a:latin typeface="Times New Roman" panose="02020603050405020304" pitchFamily="18" charset="0"/>
                <a:cs typeface="Times New Roman" panose="02020603050405020304" pitchFamily="18" charset="0"/>
              </a:rPr>
              <a:t>bekerja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antara</a:t>
            </a:r>
            <a:r>
              <a:rPr lang="en-US" sz="1600" dirty="0">
                <a:latin typeface="Times New Roman" panose="02020603050405020304" pitchFamily="18" charset="0"/>
                <a:cs typeface="Times New Roman" panose="02020603050405020304" pitchFamily="18" charset="0"/>
              </a:rPr>
              <a:t> 2 </a:t>
            </a:r>
            <a:r>
              <a:rPr lang="en-US" sz="1600" dirty="0" err="1">
                <a:latin typeface="Times New Roman" panose="02020603050405020304" pitchFamily="18" charset="0"/>
                <a:cs typeface="Times New Roman" panose="02020603050405020304" pitchFamily="18" charset="0"/>
              </a:rPr>
              <a:t>permukaan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benda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dalam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keadaan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diam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relatif</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satu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dengan</a:t>
            </a:r>
            <a:r>
              <a:rPr lang="en-US" sz="1600" dirty="0">
                <a:latin typeface="Times New Roman" panose="02020603050405020304" pitchFamily="18" charset="0"/>
                <a:cs typeface="Times New Roman" panose="02020603050405020304" pitchFamily="18" charset="0"/>
              </a:rPr>
              <a:t> yang </a:t>
            </a:r>
            <a:r>
              <a:rPr lang="en-US" sz="1600" dirty="0" err="1">
                <a:latin typeface="Times New Roman" panose="02020603050405020304" pitchFamily="18" charset="0"/>
                <a:cs typeface="Times New Roman" panose="02020603050405020304" pitchFamily="18" charset="0"/>
              </a:rPr>
              <a:t>lainnya</a:t>
            </a:r>
            <a:endParaRPr lang="en-US" sz="1600" dirty="0">
              <a:latin typeface="Times New Roman" panose="02020603050405020304" pitchFamily="18" charset="0"/>
              <a:cs typeface="Times New Roman" panose="02020603050405020304" pitchFamily="18" charset="0"/>
            </a:endParaRPr>
          </a:p>
        </p:txBody>
      </p:sp>
      <p:sp>
        <p:nvSpPr>
          <p:cNvPr id="8200" name="Rectangle 11"/>
          <p:cNvSpPr>
            <a:spLocks noChangeArrowheads="1"/>
          </p:cNvSpPr>
          <p:nvPr/>
        </p:nvSpPr>
        <p:spPr bwMode="auto">
          <a:xfrm>
            <a:off x="2049576" y="4867275"/>
            <a:ext cx="1752600" cy="376237"/>
          </a:xfrm>
          <a:prstGeom prst="rect">
            <a:avLst/>
          </a:prstGeom>
          <a:solidFill>
            <a:schemeClr val="accent1"/>
          </a:solidFill>
          <a:ln w="19050">
            <a:solidFill>
              <a:schemeClr val="tx1"/>
            </a:solidFill>
            <a:miter lim="800000"/>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b="1">
                <a:latin typeface="Times New Roman" panose="02020603050405020304" pitchFamily="18" charset="0"/>
                <a:cs typeface="Times New Roman" panose="02020603050405020304" pitchFamily="18" charset="0"/>
              </a:rPr>
              <a:t>f</a:t>
            </a:r>
            <a:r>
              <a:rPr lang="en-US" b="1" baseline="-25000">
                <a:latin typeface="Times New Roman" panose="02020603050405020304" pitchFamily="18" charset="0"/>
                <a:cs typeface="Times New Roman" panose="02020603050405020304" pitchFamily="18" charset="0"/>
              </a:rPr>
              <a:t>s  </a:t>
            </a:r>
            <a:r>
              <a:rPr lang="en-US" b="1">
                <a:latin typeface="Times New Roman" panose="02020603050405020304" pitchFamily="18" charset="0"/>
                <a:cs typeface="Times New Roman" panose="02020603050405020304" pitchFamily="18" charset="0"/>
                <a:sym typeface="Symbol" panose="05050102010706020507" pitchFamily="18" charset="2"/>
              </a:rPr>
              <a:t>  </a:t>
            </a:r>
            <a:r>
              <a:rPr lang="en-US" b="1" baseline="-25000">
                <a:latin typeface="Times New Roman" panose="02020603050405020304" pitchFamily="18" charset="0"/>
                <a:cs typeface="Times New Roman" panose="02020603050405020304" pitchFamily="18" charset="0"/>
                <a:sym typeface="Symbol" panose="05050102010706020507" pitchFamily="18" charset="2"/>
              </a:rPr>
              <a:t>s</a:t>
            </a:r>
            <a:r>
              <a:rPr lang="en-US" b="1">
                <a:latin typeface="Times New Roman" panose="02020603050405020304" pitchFamily="18" charset="0"/>
                <a:cs typeface="Times New Roman" panose="02020603050405020304" pitchFamily="18" charset="0"/>
                <a:sym typeface="Symbol" panose="05050102010706020507" pitchFamily="18" charset="2"/>
              </a:rPr>
              <a:t> N</a:t>
            </a:r>
            <a:endParaRPr lang="en-US" b="1" baseline="-25000">
              <a:latin typeface="Times New Roman" panose="02020603050405020304" pitchFamily="18" charset="0"/>
              <a:cs typeface="Times New Roman" panose="02020603050405020304" pitchFamily="18" charset="0"/>
            </a:endParaRPr>
          </a:p>
        </p:txBody>
      </p:sp>
      <p:sp>
        <p:nvSpPr>
          <p:cNvPr id="8201" name="Rectangle 12"/>
          <p:cNvSpPr>
            <a:spLocks noChangeArrowheads="1"/>
          </p:cNvSpPr>
          <p:nvPr/>
        </p:nvSpPr>
        <p:spPr bwMode="auto">
          <a:xfrm>
            <a:off x="1371599" y="5791200"/>
            <a:ext cx="3984171" cy="1131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tabLst>
                <a:tab pos="342900" algn="l"/>
              </a:tabLst>
              <a:defRPr>
                <a:solidFill>
                  <a:schemeClr val="tx1"/>
                </a:solidFill>
                <a:latin typeface="Arial" panose="020B0604020202020204" pitchFamily="34" charset="0"/>
              </a:defRPr>
            </a:lvl1pPr>
            <a:lvl2pPr marL="742950" indent="-285750">
              <a:tabLst>
                <a:tab pos="342900" algn="l"/>
              </a:tabLst>
              <a:defRPr>
                <a:solidFill>
                  <a:schemeClr val="tx1"/>
                </a:solidFill>
                <a:latin typeface="Arial" panose="020B0604020202020204" pitchFamily="34" charset="0"/>
              </a:defRPr>
            </a:lvl2pPr>
            <a:lvl3pPr marL="1143000" indent="-228600">
              <a:tabLst>
                <a:tab pos="342900" algn="l"/>
              </a:tabLst>
              <a:defRPr>
                <a:solidFill>
                  <a:schemeClr val="tx1"/>
                </a:solidFill>
                <a:latin typeface="Arial" panose="020B0604020202020204" pitchFamily="34" charset="0"/>
              </a:defRPr>
            </a:lvl3pPr>
            <a:lvl4pPr marL="1600200" indent="-228600">
              <a:tabLst>
                <a:tab pos="342900" algn="l"/>
              </a:tabLst>
              <a:defRPr>
                <a:solidFill>
                  <a:schemeClr val="tx1"/>
                </a:solidFill>
                <a:latin typeface="Arial" panose="020B0604020202020204" pitchFamily="34" charset="0"/>
              </a:defRPr>
            </a:lvl4pPr>
            <a:lvl5pPr marL="2057400" indent="-228600">
              <a:tabLst>
                <a:tab pos="3429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3429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3429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3429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342900" algn="l"/>
              </a:tabLst>
              <a:defRPr>
                <a:solidFill>
                  <a:schemeClr val="tx1"/>
                </a:solidFill>
                <a:latin typeface="Arial" panose="020B0604020202020204" pitchFamily="34" charset="0"/>
              </a:defRPr>
            </a:lvl9pPr>
          </a:lstStyle>
          <a:p>
            <a:pPr>
              <a:lnSpc>
                <a:spcPct val="125000"/>
              </a:lnSpc>
            </a:pPr>
            <a:r>
              <a:rPr lang="en-US" b="1" dirty="0" err="1">
                <a:latin typeface="Times New Roman" panose="02020603050405020304" pitchFamily="18" charset="0"/>
                <a:cs typeface="Times New Roman" panose="02020603050405020304" pitchFamily="18" charset="0"/>
              </a:rPr>
              <a:t>f</a:t>
            </a:r>
            <a:r>
              <a:rPr lang="en-US" b="1" baseline="-25000" dirty="0" err="1">
                <a:latin typeface="Times New Roman" panose="02020603050405020304" pitchFamily="18" charset="0"/>
                <a:cs typeface="Times New Roman" panose="02020603050405020304" pitchFamily="18" charset="0"/>
              </a:rPr>
              <a:t>s</a:t>
            </a:r>
            <a:r>
              <a:rPr lang="en-US" baseline="-25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gaya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gesekan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statis</a:t>
            </a:r>
            <a:endParaRPr lang="en-US" dirty="0">
              <a:latin typeface="Times New Roman" panose="02020603050405020304" pitchFamily="18" charset="0"/>
              <a:cs typeface="Times New Roman" panose="02020603050405020304" pitchFamily="18" charset="0"/>
            </a:endParaRPr>
          </a:p>
          <a:p>
            <a:pPr>
              <a:lnSpc>
                <a:spcPct val="125000"/>
              </a:lnSpc>
            </a:pPr>
            <a:r>
              <a:rPr lang="en-US" b="1" dirty="0">
                <a:latin typeface="Times New Roman" panose="02020603050405020304" pitchFamily="18" charset="0"/>
                <a:cs typeface="Times New Roman" panose="02020603050405020304" pitchFamily="18" charset="0"/>
                <a:sym typeface="Symbol" panose="05050102010706020507" pitchFamily="18" charset="2"/>
              </a:rPr>
              <a:t></a:t>
            </a:r>
            <a:r>
              <a:rPr lang="en-US" b="1" baseline="-25000" dirty="0">
                <a:latin typeface="Times New Roman" panose="02020603050405020304" pitchFamily="18" charset="0"/>
                <a:cs typeface="Times New Roman" panose="02020603050405020304" pitchFamily="18" charset="0"/>
                <a:sym typeface="Symbol" panose="05050102010706020507" pitchFamily="18" charset="2"/>
              </a:rPr>
              <a:t>s</a:t>
            </a:r>
            <a:r>
              <a:rPr lang="en-US" baseline="-25000" dirty="0">
                <a:latin typeface="Times New Roman" panose="02020603050405020304" pitchFamily="18" charset="0"/>
                <a:cs typeface="Times New Roman" panose="02020603050405020304" pitchFamily="18" charset="0"/>
                <a:sym typeface="Symbol" panose="05050102010706020507" pitchFamily="18" charset="2"/>
              </a:rPr>
              <a:t>	</a:t>
            </a:r>
            <a:r>
              <a:rPr lang="en-US" dirty="0">
                <a:latin typeface="Times New Roman" panose="02020603050405020304" pitchFamily="18" charset="0"/>
                <a:cs typeface="Times New Roman" panose="02020603050405020304" pitchFamily="18" charset="0"/>
                <a:sym typeface="Symbol" panose="05050102010706020507" pitchFamily="18" charset="2"/>
              </a:rPr>
              <a:t>= </a:t>
            </a:r>
            <a:r>
              <a:rPr lang="en-US" dirty="0" err="1">
                <a:latin typeface="Times New Roman" panose="02020603050405020304" pitchFamily="18" charset="0"/>
                <a:cs typeface="Times New Roman" panose="02020603050405020304" pitchFamily="18" charset="0"/>
                <a:sym typeface="Symbol" panose="05050102010706020507" pitchFamily="18" charset="2"/>
              </a:rPr>
              <a:t>Koefisien</a:t>
            </a:r>
            <a:r>
              <a:rPr lang="en-US" dirty="0">
                <a:latin typeface="Times New Roman" panose="02020603050405020304" pitchFamily="18" charset="0"/>
                <a:cs typeface="Times New Roman" panose="02020603050405020304" pitchFamily="18" charset="0"/>
                <a:sym typeface="Symbol" panose="05050102010706020507" pitchFamily="18" charset="2"/>
              </a:rPr>
              <a:t> </a:t>
            </a:r>
            <a:r>
              <a:rPr lang="en-US" dirty="0" err="1">
                <a:latin typeface="Times New Roman" panose="02020603050405020304" pitchFamily="18" charset="0"/>
                <a:cs typeface="Times New Roman" panose="02020603050405020304" pitchFamily="18" charset="0"/>
              </a:rPr>
              <a:t>gesekan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statis</a:t>
            </a:r>
            <a:endParaRPr lang="en-US" dirty="0">
              <a:latin typeface="Times New Roman" panose="02020603050405020304" pitchFamily="18" charset="0"/>
              <a:cs typeface="Times New Roman" panose="02020603050405020304" pitchFamily="18" charset="0"/>
            </a:endParaRPr>
          </a:p>
          <a:p>
            <a:pPr>
              <a:lnSpc>
                <a:spcPct val="125000"/>
              </a:lnSpc>
            </a:pPr>
            <a:r>
              <a:rPr lang="en-US" b="1" dirty="0">
                <a:latin typeface="Times New Roman" panose="02020603050405020304" pitchFamily="18" charset="0"/>
                <a:cs typeface="Times New Roman" panose="02020603050405020304" pitchFamily="18" charset="0"/>
              </a:rPr>
              <a:t>N</a:t>
            </a:r>
            <a:r>
              <a:rPr lang="en-US" dirty="0">
                <a:latin typeface="Times New Roman" panose="02020603050405020304" pitchFamily="18" charset="0"/>
                <a:cs typeface="Times New Roman" panose="02020603050405020304" pitchFamily="18" charset="0"/>
              </a:rPr>
              <a:t>	= Gaya Normal</a:t>
            </a:r>
          </a:p>
        </p:txBody>
      </p:sp>
      <p:sp>
        <p:nvSpPr>
          <p:cNvPr id="8202" name="Rectangle 13"/>
          <p:cNvSpPr>
            <a:spLocks noChangeArrowheads="1"/>
          </p:cNvSpPr>
          <p:nvPr/>
        </p:nvSpPr>
        <p:spPr bwMode="auto">
          <a:xfrm>
            <a:off x="6858000" y="4800600"/>
            <a:ext cx="1524000" cy="376238"/>
          </a:xfrm>
          <a:prstGeom prst="rect">
            <a:avLst/>
          </a:prstGeom>
          <a:solidFill>
            <a:srgbClr val="E6E6E6"/>
          </a:solidFill>
          <a:ln w="19050">
            <a:solidFill>
              <a:schemeClr val="tx1"/>
            </a:solidFill>
            <a:miter lim="800000"/>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b="1">
                <a:latin typeface="Times New Roman" panose="02020603050405020304" pitchFamily="18" charset="0"/>
                <a:cs typeface="Times New Roman" panose="02020603050405020304" pitchFamily="18" charset="0"/>
              </a:rPr>
              <a:t>f</a:t>
            </a:r>
            <a:r>
              <a:rPr lang="en-US" b="1" baseline="-25000">
                <a:latin typeface="Times New Roman" panose="02020603050405020304" pitchFamily="18" charset="0"/>
                <a:cs typeface="Times New Roman" panose="02020603050405020304" pitchFamily="18" charset="0"/>
              </a:rPr>
              <a:t>s  </a:t>
            </a:r>
            <a:r>
              <a:rPr lang="en-US" b="1">
                <a:latin typeface="Times New Roman" panose="02020603050405020304" pitchFamily="18" charset="0"/>
                <a:cs typeface="Times New Roman" panose="02020603050405020304" pitchFamily="18" charset="0"/>
                <a:sym typeface="Symbol" panose="05050102010706020507" pitchFamily="18" charset="2"/>
              </a:rPr>
              <a:t>&lt;  </a:t>
            </a:r>
            <a:r>
              <a:rPr lang="en-US" b="1" baseline="-25000">
                <a:latin typeface="Times New Roman" panose="02020603050405020304" pitchFamily="18" charset="0"/>
                <a:cs typeface="Times New Roman" panose="02020603050405020304" pitchFamily="18" charset="0"/>
                <a:sym typeface="Symbol" panose="05050102010706020507" pitchFamily="18" charset="2"/>
              </a:rPr>
              <a:t>s</a:t>
            </a:r>
            <a:r>
              <a:rPr lang="en-US" b="1">
                <a:latin typeface="Times New Roman" panose="02020603050405020304" pitchFamily="18" charset="0"/>
                <a:cs typeface="Times New Roman" panose="02020603050405020304" pitchFamily="18" charset="0"/>
                <a:sym typeface="Symbol" panose="05050102010706020507" pitchFamily="18" charset="2"/>
              </a:rPr>
              <a:t> N</a:t>
            </a:r>
            <a:endParaRPr lang="en-US" b="1" baseline="-25000">
              <a:latin typeface="Times New Roman" panose="02020603050405020304" pitchFamily="18" charset="0"/>
              <a:cs typeface="Times New Roman" panose="02020603050405020304" pitchFamily="18" charset="0"/>
            </a:endParaRPr>
          </a:p>
        </p:txBody>
      </p:sp>
      <p:sp>
        <p:nvSpPr>
          <p:cNvPr id="8203" name="Rectangle 14"/>
          <p:cNvSpPr>
            <a:spLocks noChangeArrowheads="1"/>
          </p:cNvSpPr>
          <p:nvPr/>
        </p:nvSpPr>
        <p:spPr bwMode="auto">
          <a:xfrm>
            <a:off x="6858000" y="5486400"/>
            <a:ext cx="1524000" cy="376238"/>
          </a:xfrm>
          <a:prstGeom prst="rect">
            <a:avLst/>
          </a:prstGeom>
          <a:solidFill>
            <a:srgbClr val="E6E6E6"/>
          </a:solidFill>
          <a:ln w="19050">
            <a:solidFill>
              <a:schemeClr val="tx1"/>
            </a:solidFill>
            <a:miter lim="800000"/>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b="1">
                <a:latin typeface="Times New Roman" panose="02020603050405020304" pitchFamily="18" charset="0"/>
                <a:cs typeface="Times New Roman" panose="02020603050405020304" pitchFamily="18" charset="0"/>
              </a:rPr>
              <a:t>f</a:t>
            </a:r>
            <a:r>
              <a:rPr lang="en-US" b="1" baseline="-25000">
                <a:latin typeface="Times New Roman" panose="02020603050405020304" pitchFamily="18" charset="0"/>
                <a:cs typeface="Times New Roman" panose="02020603050405020304" pitchFamily="18" charset="0"/>
              </a:rPr>
              <a:t>s  </a:t>
            </a:r>
            <a:r>
              <a:rPr lang="en-US" b="1">
                <a:latin typeface="Times New Roman" panose="02020603050405020304" pitchFamily="18" charset="0"/>
                <a:cs typeface="Times New Roman" panose="02020603050405020304" pitchFamily="18" charset="0"/>
              </a:rPr>
              <a:t>=</a:t>
            </a:r>
            <a:r>
              <a:rPr lang="en-US" b="1">
                <a:latin typeface="Times New Roman" panose="02020603050405020304" pitchFamily="18" charset="0"/>
                <a:cs typeface="Times New Roman" panose="02020603050405020304" pitchFamily="18" charset="0"/>
                <a:sym typeface="Symbol" panose="05050102010706020507" pitchFamily="18" charset="2"/>
              </a:rPr>
              <a:t>  </a:t>
            </a:r>
            <a:r>
              <a:rPr lang="en-US" b="1" baseline="-25000">
                <a:latin typeface="Times New Roman" panose="02020603050405020304" pitchFamily="18" charset="0"/>
                <a:cs typeface="Times New Roman" panose="02020603050405020304" pitchFamily="18" charset="0"/>
                <a:sym typeface="Symbol" panose="05050102010706020507" pitchFamily="18" charset="2"/>
              </a:rPr>
              <a:t>s</a:t>
            </a:r>
            <a:r>
              <a:rPr lang="en-US" b="1">
                <a:latin typeface="Times New Roman" panose="02020603050405020304" pitchFamily="18" charset="0"/>
                <a:cs typeface="Times New Roman" panose="02020603050405020304" pitchFamily="18" charset="0"/>
                <a:sym typeface="Symbol" panose="05050102010706020507" pitchFamily="18" charset="2"/>
              </a:rPr>
              <a:t> N</a:t>
            </a:r>
            <a:endParaRPr lang="en-US" b="1" baseline="-25000">
              <a:latin typeface="Times New Roman" panose="02020603050405020304" pitchFamily="18" charset="0"/>
              <a:cs typeface="Times New Roman" panose="02020603050405020304" pitchFamily="18" charset="0"/>
            </a:endParaRPr>
          </a:p>
        </p:txBody>
      </p:sp>
      <p:sp>
        <p:nvSpPr>
          <p:cNvPr id="8204" name="AutoShape 15"/>
          <p:cNvSpPr>
            <a:spLocks noChangeArrowheads="1"/>
          </p:cNvSpPr>
          <p:nvPr/>
        </p:nvSpPr>
        <p:spPr bwMode="auto">
          <a:xfrm>
            <a:off x="8534400" y="4876800"/>
            <a:ext cx="381000" cy="228600"/>
          </a:xfrm>
          <a:custGeom>
            <a:avLst/>
            <a:gdLst>
              <a:gd name="T0" fmla="*/ 285750 w 21600"/>
              <a:gd name="T1" fmla="*/ 0 h 21600"/>
              <a:gd name="T2" fmla="*/ 0 w 21600"/>
              <a:gd name="T3" fmla="*/ 114300 h 21600"/>
              <a:gd name="T4" fmla="*/ 285750 w 21600"/>
              <a:gd name="T5" fmla="*/ 228600 h 21600"/>
              <a:gd name="T6" fmla="*/ 381000 w 21600"/>
              <a:gd name="T7" fmla="*/ 1143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E6E6E6"/>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atin typeface="Times New Roman" panose="02020603050405020304" pitchFamily="18" charset="0"/>
              <a:cs typeface="Times New Roman" panose="02020603050405020304" pitchFamily="18" charset="0"/>
            </a:endParaRPr>
          </a:p>
        </p:txBody>
      </p:sp>
      <p:sp>
        <p:nvSpPr>
          <p:cNvPr id="8205" name="Rectangle 16"/>
          <p:cNvSpPr>
            <a:spLocks noChangeArrowheads="1"/>
          </p:cNvSpPr>
          <p:nvPr/>
        </p:nvSpPr>
        <p:spPr bwMode="auto">
          <a:xfrm>
            <a:off x="8991601" y="4800600"/>
            <a:ext cx="12176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1600" b="1">
                <a:latin typeface="Times New Roman" panose="02020603050405020304" pitchFamily="18" charset="0"/>
                <a:cs typeface="Times New Roman" panose="02020603050405020304" pitchFamily="18" charset="0"/>
              </a:rPr>
              <a:t>benda diam</a:t>
            </a:r>
          </a:p>
        </p:txBody>
      </p:sp>
      <p:sp>
        <p:nvSpPr>
          <p:cNvPr id="8206" name="Rectangle 17"/>
          <p:cNvSpPr>
            <a:spLocks noChangeArrowheads="1"/>
          </p:cNvSpPr>
          <p:nvPr/>
        </p:nvSpPr>
        <p:spPr bwMode="auto">
          <a:xfrm>
            <a:off x="8991600" y="5454651"/>
            <a:ext cx="14478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1600" b="1">
                <a:latin typeface="Times New Roman" panose="02020603050405020304" pitchFamily="18" charset="0"/>
                <a:cs typeface="Times New Roman" panose="02020603050405020304" pitchFamily="18" charset="0"/>
              </a:rPr>
              <a:t>benda akan bergerak</a:t>
            </a:r>
          </a:p>
        </p:txBody>
      </p:sp>
      <p:sp>
        <p:nvSpPr>
          <p:cNvPr id="8207" name="AutoShape 18"/>
          <p:cNvSpPr>
            <a:spLocks noChangeArrowheads="1"/>
          </p:cNvSpPr>
          <p:nvPr/>
        </p:nvSpPr>
        <p:spPr bwMode="auto">
          <a:xfrm>
            <a:off x="8534400" y="5562600"/>
            <a:ext cx="381000" cy="228600"/>
          </a:xfrm>
          <a:custGeom>
            <a:avLst/>
            <a:gdLst>
              <a:gd name="T0" fmla="*/ 285750 w 21600"/>
              <a:gd name="T1" fmla="*/ 0 h 21600"/>
              <a:gd name="T2" fmla="*/ 0 w 21600"/>
              <a:gd name="T3" fmla="*/ 114300 h 21600"/>
              <a:gd name="T4" fmla="*/ 285750 w 21600"/>
              <a:gd name="T5" fmla="*/ 228600 h 21600"/>
              <a:gd name="T6" fmla="*/ 381000 w 21600"/>
              <a:gd name="T7" fmla="*/ 1143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E6E6E6"/>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atin typeface="Times New Roman" panose="02020603050405020304" pitchFamily="18" charset="0"/>
              <a:cs typeface="Times New Roman" panose="02020603050405020304" pitchFamily="18" charset="0"/>
            </a:endParaRPr>
          </a:p>
        </p:txBody>
      </p:sp>
      <p:grpSp>
        <p:nvGrpSpPr>
          <p:cNvPr id="8208" name="Group 31"/>
          <p:cNvGrpSpPr>
            <a:grpSpLocks/>
          </p:cNvGrpSpPr>
          <p:nvPr/>
        </p:nvGrpSpPr>
        <p:grpSpPr bwMode="auto">
          <a:xfrm>
            <a:off x="6134100" y="3032125"/>
            <a:ext cx="2971800" cy="588963"/>
            <a:chOff x="1648" y="1792"/>
            <a:chExt cx="1872" cy="371"/>
          </a:xfrm>
        </p:grpSpPr>
        <p:sp>
          <p:nvSpPr>
            <p:cNvPr id="56340" name="Line 20"/>
            <p:cNvSpPr>
              <a:spLocks noChangeShapeType="1"/>
            </p:cNvSpPr>
            <p:nvPr/>
          </p:nvSpPr>
          <p:spPr bwMode="auto">
            <a:xfrm>
              <a:off x="1776" y="2158"/>
              <a:ext cx="1536" cy="5"/>
            </a:xfrm>
            <a:prstGeom prst="line">
              <a:avLst/>
            </a:prstGeom>
            <a:noFill/>
            <a:ln w="88900">
              <a:pattFill prst="wdUpDiag">
                <a:fgClr>
                  <a:schemeClr val="tx1"/>
                </a:fgClr>
                <a:bgClr>
                  <a:srgbClr val="FFFFFF"/>
                </a:bgClr>
              </a:pattFill>
              <a:round/>
              <a:headEnd/>
              <a:tailEnd/>
            </a:ln>
            <a:effectLst>
              <a:outerShdw dist="107763" dir="8100000" algn="ctr" rotWithShape="0">
                <a:schemeClr val="bg2">
                  <a:alpha val="50000"/>
                </a:schemeClr>
              </a:outerShdw>
            </a:effectLst>
          </p:spPr>
          <p:txBody>
            <a:bodyPr/>
            <a:lstStyle/>
            <a:p>
              <a:pPr eaLnBrk="1" hangingPunct="1">
                <a:defRPr/>
              </a:pPr>
              <a:endParaRPr lang="id-ID">
                <a:latin typeface="Times New Roman" pitchFamily="18" charset="0"/>
                <a:cs typeface="Times New Roman" pitchFamily="18" charset="0"/>
              </a:endParaRPr>
            </a:p>
          </p:txBody>
        </p:sp>
        <p:sp>
          <p:nvSpPr>
            <p:cNvPr id="56341" name="Line 21"/>
            <p:cNvSpPr>
              <a:spLocks noChangeShapeType="1"/>
            </p:cNvSpPr>
            <p:nvPr/>
          </p:nvSpPr>
          <p:spPr bwMode="auto">
            <a:xfrm>
              <a:off x="1776" y="2126"/>
              <a:ext cx="1574" cy="0"/>
            </a:xfrm>
            <a:prstGeom prst="line">
              <a:avLst/>
            </a:prstGeom>
            <a:noFill/>
            <a:ln w="28575">
              <a:solidFill>
                <a:schemeClr val="tx1"/>
              </a:solidFill>
              <a:round/>
              <a:headEnd/>
              <a:tailEnd/>
            </a:ln>
            <a:effectLst>
              <a:outerShdw dist="107763" dir="8100000" algn="ctr" rotWithShape="0">
                <a:schemeClr val="bg2">
                  <a:alpha val="50000"/>
                </a:schemeClr>
              </a:outerShdw>
            </a:effectLst>
          </p:spPr>
          <p:txBody>
            <a:bodyPr/>
            <a:lstStyle/>
            <a:p>
              <a:pPr eaLnBrk="1" hangingPunct="1">
                <a:defRPr/>
              </a:pPr>
              <a:endParaRPr lang="id-ID">
                <a:latin typeface="Times New Roman" pitchFamily="18" charset="0"/>
                <a:cs typeface="Times New Roman" pitchFamily="18" charset="0"/>
              </a:endParaRPr>
            </a:p>
          </p:txBody>
        </p:sp>
        <p:sp>
          <p:nvSpPr>
            <p:cNvPr id="8212" name="Text Box 22"/>
            <p:cNvSpPr txBox="1">
              <a:spLocks noChangeArrowheads="1"/>
            </p:cNvSpPr>
            <p:nvPr/>
          </p:nvSpPr>
          <p:spPr bwMode="auto">
            <a:xfrm>
              <a:off x="1648" y="1888"/>
              <a:ext cx="27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1600" b="1">
                  <a:latin typeface="Times New Roman" panose="02020603050405020304" pitchFamily="18" charset="0"/>
                  <a:cs typeface="Times New Roman" panose="02020603050405020304" pitchFamily="18" charset="0"/>
                </a:rPr>
                <a:t>f</a:t>
              </a:r>
            </a:p>
          </p:txBody>
        </p:sp>
        <p:sp>
          <p:nvSpPr>
            <p:cNvPr id="8213" name="Rectangle 27"/>
            <p:cNvSpPr>
              <a:spLocks noChangeArrowheads="1"/>
            </p:cNvSpPr>
            <p:nvPr/>
          </p:nvSpPr>
          <p:spPr bwMode="auto">
            <a:xfrm>
              <a:off x="2208" y="1827"/>
              <a:ext cx="624" cy="288"/>
            </a:xfrm>
            <a:prstGeom prst="rect">
              <a:avLst/>
            </a:prstGeom>
            <a:solidFill>
              <a:srgbClr val="C2002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atin typeface="Times New Roman" panose="02020603050405020304" pitchFamily="18" charset="0"/>
                <a:cs typeface="Times New Roman" panose="02020603050405020304" pitchFamily="18" charset="0"/>
              </a:endParaRPr>
            </a:p>
          </p:txBody>
        </p:sp>
        <p:sp>
          <p:nvSpPr>
            <p:cNvPr id="8214" name="Line 28"/>
            <p:cNvSpPr>
              <a:spLocks noChangeShapeType="1"/>
            </p:cNvSpPr>
            <p:nvPr/>
          </p:nvSpPr>
          <p:spPr bwMode="auto">
            <a:xfrm flipH="1">
              <a:off x="1728" y="2064"/>
              <a:ext cx="48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15" name="Text Box 29"/>
            <p:cNvSpPr txBox="1">
              <a:spLocks noChangeArrowheads="1"/>
            </p:cNvSpPr>
            <p:nvPr/>
          </p:nvSpPr>
          <p:spPr bwMode="auto">
            <a:xfrm>
              <a:off x="3248" y="1792"/>
              <a:ext cx="27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1600" b="1">
                  <a:latin typeface="Times New Roman" panose="02020603050405020304" pitchFamily="18" charset="0"/>
                  <a:cs typeface="Times New Roman" panose="02020603050405020304" pitchFamily="18" charset="0"/>
                </a:rPr>
                <a:t>F</a:t>
              </a:r>
            </a:p>
          </p:txBody>
        </p:sp>
        <p:sp>
          <p:nvSpPr>
            <p:cNvPr id="8216" name="Line 30"/>
            <p:cNvSpPr>
              <a:spLocks noChangeShapeType="1"/>
            </p:cNvSpPr>
            <p:nvPr/>
          </p:nvSpPr>
          <p:spPr bwMode="auto">
            <a:xfrm>
              <a:off x="2496" y="1968"/>
              <a:ext cx="816"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2" name="Left Brace 1"/>
          <p:cNvSpPr/>
          <p:nvPr/>
        </p:nvSpPr>
        <p:spPr>
          <a:xfrm>
            <a:off x="4615543" y="1864799"/>
            <a:ext cx="609600" cy="72884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Text Box 47"/>
          <p:cNvSpPr txBox="1">
            <a:spLocks noChangeArrowheads="1"/>
          </p:cNvSpPr>
          <p:nvPr/>
        </p:nvSpPr>
        <p:spPr bwMode="auto">
          <a:xfrm>
            <a:off x="5689600" y="6119813"/>
            <a:ext cx="3581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sz="2000" dirty="0">
                <a:latin typeface="Candara" panose="020E0502030303020204" pitchFamily="34" charset="0"/>
                <a:sym typeface="Symbol" panose="05050102010706020507" pitchFamily="18" charset="2"/>
              </a:rPr>
              <a:t> = </a:t>
            </a:r>
            <a:r>
              <a:rPr lang="en-US" sz="2000" dirty="0" err="1">
                <a:latin typeface="Candara" panose="020E0502030303020204" pitchFamily="34" charset="0"/>
                <a:sym typeface="Symbol" panose="05050102010706020507" pitchFamily="18" charset="2"/>
              </a:rPr>
              <a:t>koefisien</a:t>
            </a:r>
            <a:r>
              <a:rPr lang="en-US" sz="2000" dirty="0">
                <a:latin typeface="Candara" panose="020E0502030303020204" pitchFamily="34" charset="0"/>
                <a:sym typeface="Symbol" panose="05050102010706020507" pitchFamily="18" charset="2"/>
              </a:rPr>
              <a:t> </a:t>
            </a:r>
            <a:r>
              <a:rPr lang="en-US" sz="2000" dirty="0" err="1">
                <a:latin typeface="Candara" panose="020E0502030303020204" pitchFamily="34" charset="0"/>
                <a:sym typeface="Symbol" panose="05050102010706020507" pitchFamily="18" charset="2"/>
              </a:rPr>
              <a:t>gesek</a:t>
            </a:r>
            <a:r>
              <a:rPr lang="en-US" sz="2000" dirty="0" err="1">
                <a:latin typeface="Candara" panose="020E0502030303020204" pitchFamily="34" charset="0"/>
              </a:rPr>
              <a:t>a</a:t>
            </a:r>
            <a:r>
              <a:rPr lang="en-US" sz="2000" dirty="0" err="1">
                <a:latin typeface="Candara" panose="020E0502030303020204" pitchFamily="34" charset="0"/>
                <a:sym typeface="Symbol" panose="05050102010706020507" pitchFamily="18" charset="2"/>
              </a:rPr>
              <a:t>n</a:t>
            </a:r>
            <a:endParaRPr lang="en-US" sz="2000" dirty="0">
              <a:latin typeface="Candara" panose="020E0502030303020204" pitchFamily="34" charset="0"/>
              <a:sym typeface="Symbol" panose="05050102010706020507" pitchFamily="18" charset="2"/>
            </a:endParaRPr>
          </a:p>
        </p:txBody>
      </p:sp>
      <p:cxnSp>
        <p:nvCxnSpPr>
          <p:cNvPr id="4" name="Straight Arrow Connector 3"/>
          <p:cNvCxnSpPr>
            <a:endCxn id="8201" idx="3"/>
          </p:cNvCxnSpPr>
          <p:nvPr/>
        </p:nvCxnSpPr>
        <p:spPr>
          <a:xfrm>
            <a:off x="4615543" y="6356739"/>
            <a:ext cx="740227" cy="1"/>
          </a:xfrm>
          <a:prstGeom prst="straightConnector1">
            <a:avLst/>
          </a:prstGeom>
          <a:ln>
            <a:solidFill>
              <a:schemeClr val="tx1"/>
            </a:solidFill>
            <a:tailEnd type="triangle"/>
          </a:ln>
        </p:spPr>
        <p:style>
          <a:lnRef idx="2">
            <a:schemeClr val="accent2"/>
          </a:lnRef>
          <a:fillRef idx="0">
            <a:schemeClr val="accent2"/>
          </a:fillRef>
          <a:effectRef idx="1">
            <a:schemeClr val="accent2"/>
          </a:effectRef>
          <a:fontRef idx="minor">
            <a:schemeClr val="tx1"/>
          </a:fontRef>
        </p:style>
      </p:cxnSp>
      <p:sp>
        <p:nvSpPr>
          <p:cNvPr id="3" name="Date Placeholder 2"/>
          <p:cNvSpPr>
            <a:spLocks noGrp="1"/>
          </p:cNvSpPr>
          <p:nvPr>
            <p:ph type="dt" sz="half" idx="10"/>
          </p:nvPr>
        </p:nvSpPr>
        <p:spPr/>
        <p:txBody>
          <a:bodyPr/>
          <a:lstStyle/>
          <a:p>
            <a:fld id="{8F12A6D6-EBC5-403E-A541-398FBCFE61DA}" type="datetime1">
              <a:rPr lang="en-US" smtClean="0"/>
              <a:t>3/28/2016</a:t>
            </a:fld>
            <a:endParaRPr lang="en-US" dirty="0"/>
          </a:p>
        </p:txBody>
      </p:sp>
      <p:sp>
        <p:nvSpPr>
          <p:cNvPr id="5" name="Footer Placeholder 4"/>
          <p:cNvSpPr>
            <a:spLocks noGrp="1"/>
          </p:cNvSpPr>
          <p:nvPr>
            <p:ph type="ftr" sz="quarter" idx="11"/>
          </p:nvPr>
        </p:nvSpPr>
        <p:spPr/>
        <p:txBody>
          <a:bodyPr/>
          <a:lstStyle/>
          <a:p>
            <a:r>
              <a:rPr lang="en-US" smtClean="0"/>
              <a:t>LATAR MUHAMMAD ARIEF</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27</a:t>
            </a:fld>
            <a:endParaRPr lang="en-US" dirty="0"/>
          </a:p>
        </p:txBody>
      </p:sp>
    </p:spTree>
    <p:extLst>
      <p:ext uri="{BB962C8B-B14F-4D97-AF65-F5344CB8AC3E}">
        <p14:creationId xmlns:p14="http://schemas.microsoft.com/office/powerpoint/2010/main" val="26080167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308100" y="757822"/>
            <a:ext cx="3416300" cy="395749"/>
          </a:xfrm>
          <a:prstGeom prst="rect">
            <a:avLst/>
          </a:prstGeom>
          <a:ln/>
          <a:extLst/>
        </p:spPr>
        <p:style>
          <a:lnRef idx="3">
            <a:schemeClr val="lt1"/>
          </a:lnRef>
          <a:fillRef idx="1">
            <a:schemeClr val="dk1"/>
          </a:fillRef>
          <a:effectRef idx="1">
            <a:schemeClr val="dk1"/>
          </a:effectRef>
          <a:fontRef idx="minor">
            <a:schemeClr val="lt1"/>
          </a:fontRef>
        </p:style>
        <p:txBody>
          <a:bodyPr wrap="square">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20000"/>
              </a:lnSpc>
              <a:spcBef>
                <a:spcPct val="30000"/>
              </a:spcBef>
              <a:buFontTx/>
              <a:buAutoNum type="arabicPeriod" startAt="2"/>
            </a:pPr>
            <a:r>
              <a:rPr lang="en-US" b="1">
                <a:solidFill>
                  <a:srgbClr val="FFFF00"/>
                </a:solidFill>
                <a:latin typeface="Times New Roman" panose="02020603050405020304" pitchFamily="18" charset="0"/>
                <a:cs typeface="Times New Roman" panose="02020603050405020304" pitchFamily="18" charset="0"/>
              </a:rPr>
              <a:t>Gaya Gesekan Kinetik (f</a:t>
            </a:r>
            <a:r>
              <a:rPr lang="en-US" b="1" baseline="-25000">
                <a:solidFill>
                  <a:srgbClr val="FFFF00"/>
                </a:solidFill>
                <a:latin typeface="Times New Roman" panose="02020603050405020304" pitchFamily="18" charset="0"/>
                <a:cs typeface="Times New Roman" panose="02020603050405020304" pitchFamily="18" charset="0"/>
              </a:rPr>
              <a:t>k</a:t>
            </a:r>
            <a:r>
              <a:rPr lang="en-US" b="1">
                <a:solidFill>
                  <a:srgbClr val="FFFF00"/>
                </a:solidFill>
                <a:latin typeface="Times New Roman" panose="02020603050405020304" pitchFamily="18" charset="0"/>
                <a:cs typeface="Times New Roman" panose="02020603050405020304" pitchFamily="18" charset="0"/>
              </a:rPr>
              <a:t>)</a:t>
            </a:r>
            <a:endParaRPr lang="en-US" b="1" baseline="-25000">
              <a:solidFill>
                <a:srgbClr val="FFFF00"/>
              </a:solidFill>
              <a:latin typeface="Times New Roman" panose="02020603050405020304" pitchFamily="18" charset="0"/>
              <a:cs typeface="Times New Roman" panose="02020603050405020304" pitchFamily="18" charset="0"/>
            </a:endParaRPr>
          </a:p>
        </p:txBody>
      </p:sp>
      <p:sp>
        <p:nvSpPr>
          <p:cNvPr id="9219" name="Text Box 3"/>
          <p:cNvSpPr txBox="1">
            <a:spLocks noChangeArrowheads="1"/>
          </p:cNvSpPr>
          <p:nvPr/>
        </p:nvSpPr>
        <p:spPr bwMode="auto">
          <a:xfrm>
            <a:off x="1357086" y="1468900"/>
            <a:ext cx="73914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35000"/>
              </a:lnSpc>
              <a:spcBef>
                <a:spcPct val="25000"/>
              </a:spcBef>
            </a:pPr>
            <a:r>
              <a:rPr lang="en-US" sz="1600" dirty="0">
                <a:latin typeface="Times New Roman" panose="02020603050405020304" pitchFamily="18" charset="0"/>
                <a:cs typeface="Times New Roman" panose="02020603050405020304" pitchFamily="18" charset="0"/>
              </a:rPr>
              <a:t>Gaya </a:t>
            </a:r>
            <a:r>
              <a:rPr lang="en-US" sz="1600" dirty="0" err="1">
                <a:latin typeface="Times New Roman" panose="02020603050405020304" pitchFamily="18" charset="0"/>
                <a:cs typeface="Times New Roman" panose="02020603050405020304" pitchFamily="18" charset="0"/>
              </a:rPr>
              <a:t>gesekan</a:t>
            </a:r>
            <a:r>
              <a:rPr lang="en-US" sz="1600" dirty="0">
                <a:latin typeface="Times New Roman" panose="02020603050405020304" pitchFamily="18" charset="0"/>
                <a:cs typeface="Times New Roman" panose="02020603050405020304" pitchFamily="18" charset="0"/>
              </a:rPr>
              <a:t> yang </a:t>
            </a:r>
            <a:r>
              <a:rPr lang="en-US" sz="1600" dirty="0" err="1">
                <a:latin typeface="Times New Roman" panose="02020603050405020304" pitchFamily="18" charset="0"/>
                <a:cs typeface="Times New Roman" panose="02020603050405020304" pitchFamily="18" charset="0"/>
              </a:rPr>
              <a:t>bekerja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antara</a:t>
            </a:r>
            <a:r>
              <a:rPr lang="en-US" sz="1600" dirty="0">
                <a:latin typeface="Times New Roman" panose="02020603050405020304" pitchFamily="18" charset="0"/>
                <a:cs typeface="Times New Roman" panose="02020603050405020304" pitchFamily="18" charset="0"/>
              </a:rPr>
              <a:t> 2 </a:t>
            </a:r>
            <a:r>
              <a:rPr lang="en-US" sz="1600" dirty="0" err="1">
                <a:latin typeface="Times New Roman" panose="02020603050405020304" pitchFamily="18" charset="0"/>
                <a:cs typeface="Times New Roman" panose="02020603050405020304" pitchFamily="18" charset="0"/>
              </a:rPr>
              <a:t>permukaan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benda</a:t>
            </a:r>
            <a:r>
              <a:rPr lang="en-US" sz="1600" dirty="0">
                <a:latin typeface="Times New Roman" panose="02020603050405020304" pitchFamily="18" charset="0"/>
                <a:cs typeface="Times New Roman" panose="02020603050405020304" pitchFamily="18" charset="0"/>
              </a:rPr>
              <a:t> yang </a:t>
            </a:r>
            <a:r>
              <a:rPr lang="en-US" sz="1600" dirty="0" err="1">
                <a:latin typeface="Times New Roman" panose="02020603050405020304" pitchFamily="18" charset="0"/>
                <a:cs typeface="Times New Roman" panose="02020603050405020304" pitchFamily="18" charset="0"/>
              </a:rPr>
              <a:t>saling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bergerak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relatif</a:t>
            </a:r>
            <a:endParaRPr lang="en-US" sz="1600" dirty="0">
              <a:latin typeface="Times New Roman" panose="02020603050405020304" pitchFamily="18" charset="0"/>
              <a:cs typeface="Times New Roman" panose="02020603050405020304" pitchFamily="18" charset="0"/>
            </a:endParaRPr>
          </a:p>
        </p:txBody>
      </p:sp>
      <p:sp>
        <p:nvSpPr>
          <p:cNvPr id="9220" name="Rectangle 4"/>
          <p:cNvSpPr>
            <a:spLocks noChangeArrowheads="1"/>
          </p:cNvSpPr>
          <p:nvPr/>
        </p:nvSpPr>
        <p:spPr bwMode="auto">
          <a:xfrm>
            <a:off x="2405743" y="2575265"/>
            <a:ext cx="1752600" cy="406400"/>
          </a:xfrm>
          <a:prstGeom prst="rect">
            <a:avLst/>
          </a:prstGeom>
          <a:solidFill>
            <a:schemeClr val="accent1"/>
          </a:solidFill>
          <a:ln w="19050">
            <a:solidFill>
              <a:schemeClr val="tx1"/>
            </a:solidFill>
            <a:miter lim="800000"/>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sz="2000" b="1">
                <a:latin typeface="Times New Roman" panose="02020603050405020304" pitchFamily="18" charset="0"/>
                <a:cs typeface="Times New Roman" panose="02020603050405020304" pitchFamily="18" charset="0"/>
              </a:rPr>
              <a:t>f</a:t>
            </a:r>
            <a:r>
              <a:rPr lang="en-US" sz="2000" b="1" baseline="-25000">
                <a:latin typeface="Times New Roman" panose="02020603050405020304" pitchFamily="18" charset="0"/>
                <a:cs typeface="Times New Roman" panose="02020603050405020304" pitchFamily="18" charset="0"/>
              </a:rPr>
              <a:t>k  </a:t>
            </a:r>
            <a:r>
              <a:rPr lang="en-US" sz="2000" b="1">
                <a:latin typeface="Times New Roman" panose="02020603050405020304" pitchFamily="18" charset="0"/>
                <a:cs typeface="Times New Roman" panose="02020603050405020304" pitchFamily="18" charset="0"/>
                <a:sym typeface="Symbol" panose="05050102010706020507" pitchFamily="18" charset="2"/>
              </a:rPr>
              <a:t>  </a:t>
            </a:r>
            <a:r>
              <a:rPr lang="en-US" sz="2000" b="1" baseline="-25000">
                <a:latin typeface="Times New Roman" panose="02020603050405020304" pitchFamily="18" charset="0"/>
                <a:cs typeface="Times New Roman" panose="02020603050405020304" pitchFamily="18" charset="0"/>
                <a:sym typeface="Symbol" panose="05050102010706020507" pitchFamily="18" charset="2"/>
              </a:rPr>
              <a:t>k</a:t>
            </a:r>
            <a:r>
              <a:rPr lang="en-US" sz="2000" b="1">
                <a:latin typeface="Times New Roman" panose="02020603050405020304" pitchFamily="18" charset="0"/>
                <a:cs typeface="Times New Roman" panose="02020603050405020304" pitchFamily="18" charset="0"/>
                <a:sym typeface="Symbol" panose="05050102010706020507" pitchFamily="18" charset="2"/>
              </a:rPr>
              <a:t> N</a:t>
            </a:r>
            <a:endParaRPr lang="en-US" sz="2000" b="1" baseline="-25000">
              <a:latin typeface="Times New Roman" panose="02020603050405020304" pitchFamily="18" charset="0"/>
              <a:cs typeface="Times New Roman" panose="02020603050405020304" pitchFamily="18" charset="0"/>
            </a:endParaRPr>
          </a:p>
        </p:txBody>
      </p:sp>
      <p:sp>
        <p:nvSpPr>
          <p:cNvPr id="9221" name="Rectangle 5"/>
          <p:cNvSpPr>
            <a:spLocks noChangeArrowheads="1"/>
          </p:cNvSpPr>
          <p:nvPr/>
        </p:nvSpPr>
        <p:spPr bwMode="auto">
          <a:xfrm>
            <a:off x="2071915" y="3171371"/>
            <a:ext cx="3962400" cy="101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342900" algn="l"/>
              </a:tabLst>
              <a:defRPr>
                <a:solidFill>
                  <a:schemeClr val="tx1"/>
                </a:solidFill>
                <a:latin typeface="Arial" panose="020B0604020202020204" pitchFamily="34" charset="0"/>
              </a:defRPr>
            </a:lvl1pPr>
            <a:lvl2pPr marL="742950" indent="-285750">
              <a:tabLst>
                <a:tab pos="342900" algn="l"/>
              </a:tabLst>
              <a:defRPr>
                <a:solidFill>
                  <a:schemeClr val="tx1"/>
                </a:solidFill>
                <a:latin typeface="Arial" panose="020B0604020202020204" pitchFamily="34" charset="0"/>
              </a:defRPr>
            </a:lvl2pPr>
            <a:lvl3pPr marL="1143000" indent="-228600">
              <a:tabLst>
                <a:tab pos="342900" algn="l"/>
              </a:tabLst>
              <a:defRPr>
                <a:solidFill>
                  <a:schemeClr val="tx1"/>
                </a:solidFill>
                <a:latin typeface="Arial" panose="020B0604020202020204" pitchFamily="34" charset="0"/>
              </a:defRPr>
            </a:lvl3pPr>
            <a:lvl4pPr marL="1600200" indent="-228600">
              <a:tabLst>
                <a:tab pos="342900" algn="l"/>
              </a:tabLst>
              <a:defRPr>
                <a:solidFill>
                  <a:schemeClr val="tx1"/>
                </a:solidFill>
                <a:latin typeface="Arial" panose="020B0604020202020204" pitchFamily="34" charset="0"/>
              </a:defRPr>
            </a:lvl4pPr>
            <a:lvl5pPr marL="2057400" indent="-228600">
              <a:tabLst>
                <a:tab pos="3429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3429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3429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3429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342900" algn="l"/>
              </a:tabLst>
              <a:defRPr>
                <a:solidFill>
                  <a:schemeClr val="tx1"/>
                </a:solidFill>
                <a:latin typeface="Arial" panose="020B0604020202020204" pitchFamily="34" charset="0"/>
              </a:defRPr>
            </a:lvl9pPr>
          </a:lstStyle>
          <a:p>
            <a:pPr>
              <a:lnSpc>
                <a:spcPct val="125000"/>
              </a:lnSpc>
            </a:pPr>
            <a:r>
              <a:rPr lang="en-US" sz="1600" b="1" dirty="0" err="1">
                <a:latin typeface="Times New Roman" panose="02020603050405020304" pitchFamily="18" charset="0"/>
                <a:cs typeface="Times New Roman" panose="02020603050405020304" pitchFamily="18" charset="0"/>
              </a:rPr>
              <a:t>f</a:t>
            </a:r>
            <a:r>
              <a:rPr lang="en-US" sz="1600" b="1" baseline="-25000" dirty="0" err="1">
                <a:latin typeface="Times New Roman" panose="02020603050405020304" pitchFamily="18" charset="0"/>
                <a:cs typeface="Times New Roman" panose="02020603050405020304" pitchFamily="18" charset="0"/>
              </a:rPr>
              <a:t>k</a:t>
            </a:r>
            <a:r>
              <a:rPr lang="en-US" sz="1600" baseline="-250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gaya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gesekan</a:t>
            </a:r>
            <a:r>
              <a:rPr lang="en-US" sz="1600" dirty="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kinetik</a:t>
            </a:r>
            <a:endParaRPr lang="en-US" sz="1600" dirty="0">
              <a:latin typeface="Times New Roman" panose="02020603050405020304" pitchFamily="18" charset="0"/>
              <a:cs typeface="Times New Roman" panose="02020603050405020304" pitchFamily="18" charset="0"/>
            </a:endParaRPr>
          </a:p>
          <a:p>
            <a:pPr>
              <a:lnSpc>
                <a:spcPct val="125000"/>
              </a:lnSpc>
            </a:pPr>
            <a:r>
              <a:rPr lang="en-US" sz="1600" b="1" dirty="0">
                <a:latin typeface="Times New Roman" panose="02020603050405020304" pitchFamily="18" charset="0"/>
                <a:cs typeface="Times New Roman" panose="02020603050405020304" pitchFamily="18" charset="0"/>
                <a:sym typeface="Symbol" panose="05050102010706020507" pitchFamily="18" charset="2"/>
              </a:rPr>
              <a:t></a:t>
            </a:r>
            <a:r>
              <a:rPr lang="en-US" sz="1600" b="1" baseline="-25000" dirty="0">
                <a:latin typeface="Times New Roman" panose="02020603050405020304" pitchFamily="18" charset="0"/>
                <a:cs typeface="Times New Roman" panose="02020603050405020304" pitchFamily="18" charset="0"/>
                <a:sym typeface="Symbol" panose="05050102010706020507" pitchFamily="18" charset="2"/>
              </a:rPr>
              <a:t>k</a:t>
            </a:r>
            <a:r>
              <a:rPr lang="en-US" sz="1600" baseline="-25000" dirty="0">
                <a:latin typeface="Times New Roman" panose="02020603050405020304" pitchFamily="18" charset="0"/>
                <a:cs typeface="Times New Roman" panose="02020603050405020304" pitchFamily="18" charset="0"/>
                <a:sym typeface="Symbol" panose="05050102010706020507" pitchFamily="18" charset="2"/>
              </a:rPr>
              <a:t>	</a:t>
            </a:r>
            <a:r>
              <a:rPr lang="en-US" sz="1600" dirty="0">
                <a:latin typeface="Times New Roman" panose="02020603050405020304" pitchFamily="18" charset="0"/>
                <a:cs typeface="Times New Roman" panose="02020603050405020304" pitchFamily="18" charset="0"/>
                <a:sym typeface="Symbol" panose="05050102010706020507" pitchFamily="18" charset="2"/>
              </a:rPr>
              <a:t>= </a:t>
            </a:r>
            <a:r>
              <a:rPr lang="en-US" sz="1600" dirty="0" err="1">
                <a:latin typeface="Times New Roman" panose="02020603050405020304" pitchFamily="18" charset="0"/>
                <a:cs typeface="Times New Roman" panose="02020603050405020304" pitchFamily="18" charset="0"/>
                <a:sym typeface="Symbol" panose="05050102010706020507" pitchFamily="18" charset="2"/>
              </a:rPr>
              <a:t>Koefisien</a:t>
            </a:r>
            <a:r>
              <a:rPr lang="en-US" sz="1600" dirty="0">
                <a:latin typeface="Times New Roman" panose="02020603050405020304" pitchFamily="18" charset="0"/>
                <a:cs typeface="Times New Roman" panose="02020603050405020304" pitchFamily="18" charset="0"/>
                <a:sym typeface="Symbol" panose="05050102010706020507" pitchFamily="18" charset="2"/>
              </a:rPr>
              <a:t> </a:t>
            </a:r>
            <a:r>
              <a:rPr lang="en-US" sz="1600" dirty="0" err="1">
                <a:latin typeface="Times New Roman" panose="02020603050405020304" pitchFamily="18" charset="0"/>
                <a:cs typeface="Times New Roman" panose="02020603050405020304" pitchFamily="18" charset="0"/>
              </a:rPr>
              <a:t>gesekan</a:t>
            </a:r>
            <a:r>
              <a:rPr lang="en-US" sz="1600" dirty="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kinetik</a:t>
            </a:r>
            <a:endParaRPr lang="en-US" sz="1600" dirty="0">
              <a:latin typeface="Times New Roman" panose="02020603050405020304" pitchFamily="18" charset="0"/>
              <a:cs typeface="Times New Roman" panose="02020603050405020304" pitchFamily="18" charset="0"/>
            </a:endParaRPr>
          </a:p>
          <a:p>
            <a:pPr>
              <a:lnSpc>
                <a:spcPct val="125000"/>
              </a:lnSpc>
            </a:pPr>
            <a:r>
              <a:rPr lang="en-US" sz="1600" b="1" dirty="0">
                <a:latin typeface="Times New Roman" panose="02020603050405020304" pitchFamily="18" charset="0"/>
                <a:cs typeface="Times New Roman" panose="02020603050405020304" pitchFamily="18" charset="0"/>
              </a:rPr>
              <a:t>N</a:t>
            </a:r>
            <a:r>
              <a:rPr lang="en-US" sz="1600" dirty="0">
                <a:latin typeface="Times New Roman" panose="02020603050405020304" pitchFamily="18" charset="0"/>
                <a:cs typeface="Times New Roman" panose="02020603050405020304" pitchFamily="18" charset="0"/>
              </a:rPr>
              <a:t>	= Gaya Normal</a:t>
            </a:r>
          </a:p>
        </p:txBody>
      </p:sp>
      <p:grpSp>
        <p:nvGrpSpPr>
          <p:cNvPr id="9222" name="Group 19"/>
          <p:cNvGrpSpPr>
            <a:grpSpLocks/>
          </p:cNvGrpSpPr>
          <p:nvPr/>
        </p:nvGrpSpPr>
        <p:grpSpPr bwMode="auto">
          <a:xfrm>
            <a:off x="7376886" y="1832315"/>
            <a:ext cx="2971800" cy="2012950"/>
            <a:chOff x="3408" y="1468"/>
            <a:chExt cx="1872" cy="1268"/>
          </a:xfrm>
        </p:grpSpPr>
        <p:sp>
          <p:nvSpPr>
            <p:cNvPr id="59399" name="Line 7"/>
            <p:cNvSpPr>
              <a:spLocks noChangeShapeType="1"/>
            </p:cNvSpPr>
            <p:nvPr/>
          </p:nvSpPr>
          <p:spPr bwMode="auto">
            <a:xfrm>
              <a:off x="3536" y="2286"/>
              <a:ext cx="1536" cy="5"/>
            </a:xfrm>
            <a:prstGeom prst="line">
              <a:avLst/>
            </a:prstGeom>
            <a:noFill/>
            <a:ln w="88900">
              <a:pattFill prst="wdUpDiag">
                <a:fgClr>
                  <a:schemeClr val="tx1"/>
                </a:fgClr>
                <a:bgClr>
                  <a:srgbClr val="FFFFFF"/>
                </a:bgClr>
              </a:pattFill>
              <a:round/>
              <a:headEnd/>
              <a:tailEnd/>
            </a:ln>
            <a:effectLst>
              <a:outerShdw dist="107763" dir="8100000" algn="ctr" rotWithShape="0">
                <a:schemeClr val="bg2">
                  <a:alpha val="50000"/>
                </a:schemeClr>
              </a:outerShdw>
            </a:effectLst>
          </p:spPr>
          <p:txBody>
            <a:bodyPr/>
            <a:lstStyle/>
            <a:p>
              <a:pPr eaLnBrk="1" hangingPunct="1">
                <a:defRPr/>
              </a:pPr>
              <a:endParaRPr lang="id-ID">
                <a:latin typeface="Times New Roman" pitchFamily="18" charset="0"/>
                <a:cs typeface="Times New Roman" pitchFamily="18" charset="0"/>
              </a:endParaRPr>
            </a:p>
          </p:txBody>
        </p:sp>
        <p:sp>
          <p:nvSpPr>
            <p:cNvPr id="59400" name="Line 8"/>
            <p:cNvSpPr>
              <a:spLocks noChangeShapeType="1"/>
            </p:cNvSpPr>
            <p:nvPr/>
          </p:nvSpPr>
          <p:spPr bwMode="auto">
            <a:xfrm>
              <a:off x="3536" y="2254"/>
              <a:ext cx="1574" cy="0"/>
            </a:xfrm>
            <a:prstGeom prst="line">
              <a:avLst/>
            </a:prstGeom>
            <a:noFill/>
            <a:ln w="28575">
              <a:solidFill>
                <a:schemeClr val="tx1"/>
              </a:solidFill>
              <a:round/>
              <a:headEnd/>
              <a:tailEnd/>
            </a:ln>
            <a:effectLst>
              <a:outerShdw dist="107763" dir="8100000" algn="ctr" rotWithShape="0">
                <a:schemeClr val="bg2">
                  <a:alpha val="50000"/>
                </a:schemeClr>
              </a:outerShdw>
            </a:effectLst>
          </p:spPr>
          <p:txBody>
            <a:bodyPr/>
            <a:lstStyle/>
            <a:p>
              <a:pPr eaLnBrk="1" hangingPunct="1">
                <a:defRPr/>
              </a:pPr>
              <a:endParaRPr lang="id-ID">
                <a:latin typeface="Times New Roman" pitchFamily="18" charset="0"/>
                <a:cs typeface="Times New Roman" pitchFamily="18" charset="0"/>
              </a:endParaRPr>
            </a:p>
          </p:txBody>
        </p:sp>
        <p:sp>
          <p:nvSpPr>
            <p:cNvPr id="9228" name="Text Box 9"/>
            <p:cNvSpPr txBox="1">
              <a:spLocks noChangeArrowheads="1"/>
            </p:cNvSpPr>
            <p:nvPr/>
          </p:nvSpPr>
          <p:spPr bwMode="auto">
            <a:xfrm>
              <a:off x="3408" y="2016"/>
              <a:ext cx="27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1600" b="1">
                  <a:latin typeface="Times New Roman" panose="02020603050405020304" pitchFamily="18" charset="0"/>
                  <a:cs typeface="Times New Roman" panose="02020603050405020304" pitchFamily="18" charset="0"/>
                </a:rPr>
                <a:t>f</a:t>
              </a:r>
            </a:p>
          </p:txBody>
        </p:sp>
        <p:sp>
          <p:nvSpPr>
            <p:cNvPr id="9229" name="Rectangle 10"/>
            <p:cNvSpPr>
              <a:spLocks noChangeArrowheads="1"/>
            </p:cNvSpPr>
            <p:nvPr/>
          </p:nvSpPr>
          <p:spPr bwMode="auto">
            <a:xfrm>
              <a:off x="3968" y="1955"/>
              <a:ext cx="624" cy="288"/>
            </a:xfrm>
            <a:prstGeom prst="rect">
              <a:avLst/>
            </a:prstGeom>
            <a:solidFill>
              <a:srgbClr val="C2002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atin typeface="Times New Roman" panose="02020603050405020304" pitchFamily="18" charset="0"/>
                <a:cs typeface="Times New Roman" panose="02020603050405020304" pitchFamily="18" charset="0"/>
              </a:endParaRPr>
            </a:p>
          </p:txBody>
        </p:sp>
        <p:sp>
          <p:nvSpPr>
            <p:cNvPr id="9230" name="Line 11"/>
            <p:cNvSpPr>
              <a:spLocks noChangeShapeType="1"/>
            </p:cNvSpPr>
            <p:nvPr/>
          </p:nvSpPr>
          <p:spPr bwMode="auto">
            <a:xfrm flipH="1">
              <a:off x="3488" y="2192"/>
              <a:ext cx="48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1" name="Text Box 12"/>
            <p:cNvSpPr txBox="1">
              <a:spLocks noChangeArrowheads="1"/>
            </p:cNvSpPr>
            <p:nvPr/>
          </p:nvSpPr>
          <p:spPr bwMode="auto">
            <a:xfrm>
              <a:off x="5008" y="1920"/>
              <a:ext cx="27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1600" b="1">
                  <a:latin typeface="Times New Roman" panose="02020603050405020304" pitchFamily="18" charset="0"/>
                  <a:cs typeface="Times New Roman" panose="02020603050405020304" pitchFamily="18" charset="0"/>
                </a:rPr>
                <a:t>F</a:t>
              </a:r>
            </a:p>
          </p:txBody>
        </p:sp>
        <p:sp>
          <p:nvSpPr>
            <p:cNvPr id="9232" name="Line 13"/>
            <p:cNvSpPr>
              <a:spLocks noChangeShapeType="1"/>
            </p:cNvSpPr>
            <p:nvPr/>
          </p:nvSpPr>
          <p:spPr bwMode="auto">
            <a:xfrm>
              <a:off x="4272" y="2096"/>
              <a:ext cx="8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3" name="Line 15"/>
            <p:cNvSpPr>
              <a:spLocks noChangeShapeType="1"/>
            </p:cNvSpPr>
            <p:nvPr/>
          </p:nvSpPr>
          <p:spPr bwMode="auto">
            <a:xfrm>
              <a:off x="4280" y="1536"/>
              <a:ext cx="0" cy="576"/>
            </a:xfrm>
            <a:prstGeom prst="line">
              <a:avLst/>
            </a:prstGeom>
            <a:noFill/>
            <a:ln w="2857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9234" name="Line 16"/>
            <p:cNvSpPr>
              <a:spLocks noChangeShapeType="1"/>
            </p:cNvSpPr>
            <p:nvPr/>
          </p:nvSpPr>
          <p:spPr bwMode="auto">
            <a:xfrm>
              <a:off x="4280" y="2064"/>
              <a:ext cx="0" cy="576"/>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5" name="Text Box 17"/>
            <p:cNvSpPr txBox="1">
              <a:spLocks noChangeArrowheads="1"/>
            </p:cNvSpPr>
            <p:nvPr/>
          </p:nvSpPr>
          <p:spPr bwMode="auto">
            <a:xfrm>
              <a:off x="4304" y="1468"/>
              <a:ext cx="27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1600" b="1">
                  <a:latin typeface="Times New Roman" panose="02020603050405020304" pitchFamily="18" charset="0"/>
                  <a:cs typeface="Times New Roman" panose="02020603050405020304" pitchFamily="18" charset="0"/>
                </a:rPr>
                <a:t>N</a:t>
              </a:r>
            </a:p>
          </p:txBody>
        </p:sp>
        <p:sp>
          <p:nvSpPr>
            <p:cNvPr id="9236" name="Text Box 18"/>
            <p:cNvSpPr txBox="1">
              <a:spLocks noChangeArrowheads="1"/>
            </p:cNvSpPr>
            <p:nvPr/>
          </p:nvSpPr>
          <p:spPr bwMode="auto">
            <a:xfrm>
              <a:off x="4320" y="2524"/>
              <a:ext cx="67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1600" b="1">
                  <a:latin typeface="Times New Roman" panose="02020603050405020304" pitchFamily="18" charset="0"/>
                  <a:cs typeface="Times New Roman" panose="02020603050405020304" pitchFamily="18" charset="0"/>
                </a:rPr>
                <a:t>W = mg</a:t>
              </a:r>
            </a:p>
          </p:txBody>
        </p:sp>
      </p:grpSp>
      <p:sp>
        <p:nvSpPr>
          <p:cNvPr id="9223" name="Text Box 20"/>
          <p:cNvSpPr txBox="1">
            <a:spLocks noChangeArrowheads="1"/>
          </p:cNvSpPr>
          <p:nvPr/>
        </p:nvSpPr>
        <p:spPr bwMode="auto">
          <a:xfrm>
            <a:off x="1443263" y="4537293"/>
            <a:ext cx="9998529" cy="855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92100" indent="-2921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0000"/>
              </a:lnSpc>
              <a:spcBef>
                <a:spcPct val="10000"/>
              </a:spcBef>
              <a:buFont typeface="Wingdings" panose="05000000000000000000" pitchFamily="2" charset="2"/>
              <a:buChar char="§"/>
            </a:pPr>
            <a:r>
              <a:rPr lang="en-US" sz="1600" dirty="0" err="1">
                <a:latin typeface="Times New Roman" panose="02020603050405020304" pitchFamily="18" charset="0"/>
                <a:cs typeface="Times New Roman" panose="02020603050405020304" pitchFamily="18" charset="0"/>
              </a:rPr>
              <a:t>Jika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benda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ditarik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dengan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gaya</a:t>
            </a:r>
            <a:r>
              <a:rPr lang="en-US" sz="1600" dirty="0">
                <a:latin typeface="Times New Roman" panose="02020603050405020304" pitchFamily="18" charset="0"/>
                <a:cs typeface="Times New Roman" panose="02020603050405020304" pitchFamily="18" charset="0"/>
              </a:rPr>
              <a:t> F, </a:t>
            </a:r>
            <a:r>
              <a:rPr lang="en-US" sz="1600" dirty="0" err="1">
                <a:latin typeface="Times New Roman" panose="02020603050405020304" pitchFamily="18" charset="0"/>
                <a:cs typeface="Times New Roman" panose="02020603050405020304" pitchFamily="18" charset="0"/>
              </a:rPr>
              <a:t>tapi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benda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belum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bergerak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karena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gaya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gesekan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a:t>
            </a:r>
            <a:r>
              <a:rPr lang="en-US" sz="1600" baseline="-25000" dirty="0" err="1">
                <a:latin typeface="Times New Roman" panose="02020603050405020304" pitchFamily="18" charset="0"/>
                <a:cs typeface="Times New Roman" panose="02020603050405020304" pitchFamily="18" charset="0"/>
              </a:rPr>
              <a:t>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melawan</a:t>
            </a:r>
            <a:r>
              <a:rPr lang="en-US" sz="1600" dirty="0">
                <a:latin typeface="Times New Roman" panose="02020603050405020304" pitchFamily="18" charset="0"/>
                <a:cs typeface="Times New Roman" panose="02020603050405020304" pitchFamily="18" charset="0"/>
              </a:rPr>
              <a:t> F</a:t>
            </a:r>
          </a:p>
          <a:p>
            <a:pPr algn="just">
              <a:lnSpc>
                <a:spcPct val="110000"/>
              </a:lnSpc>
              <a:spcBef>
                <a:spcPct val="10000"/>
              </a:spcBef>
              <a:buFont typeface="Wingdings" panose="05000000000000000000" pitchFamily="2" charset="2"/>
              <a:buChar char="§"/>
            </a:pPr>
            <a:r>
              <a:rPr lang="en-US" sz="1600" dirty="0" err="1">
                <a:latin typeface="Times New Roman" panose="02020603050405020304" pitchFamily="18" charset="0"/>
                <a:cs typeface="Times New Roman" panose="02020603050405020304" pitchFamily="18" charset="0"/>
              </a:rPr>
              <a:t>Jika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gaya</a:t>
            </a:r>
            <a:r>
              <a:rPr lang="en-US" sz="1600" dirty="0">
                <a:latin typeface="Times New Roman" panose="02020603050405020304" pitchFamily="18" charset="0"/>
                <a:cs typeface="Times New Roman" panose="02020603050405020304" pitchFamily="18" charset="0"/>
              </a:rPr>
              <a:t> F </a:t>
            </a:r>
            <a:r>
              <a:rPr lang="en-US" sz="1600" dirty="0" err="1">
                <a:latin typeface="Times New Roman" panose="02020603050405020304" pitchFamily="18" charset="0"/>
                <a:cs typeface="Times New Roman" panose="02020603050405020304" pitchFamily="18" charset="0"/>
              </a:rPr>
              <a:t>diperbesar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hingga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akhirnya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benda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bergerak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maka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gaya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gesekan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benda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mulai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bergerak</a:t>
            </a:r>
            <a:endParaRPr lang="en-US" sz="1600" dirty="0">
              <a:latin typeface="Times New Roman" panose="02020603050405020304" pitchFamily="18" charset="0"/>
              <a:cs typeface="Times New Roman" panose="02020603050405020304" pitchFamily="18" charset="0"/>
            </a:endParaRPr>
          </a:p>
          <a:p>
            <a:pPr algn="just">
              <a:lnSpc>
                <a:spcPct val="110000"/>
              </a:lnSpc>
              <a:spcBef>
                <a:spcPct val="10000"/>
              </a:spcBef>
              <a:buFont typeface="Wingdings" panose="05000000000000000000" pitchFamily="2" charset="2"/>
              <a:buChar char="§"/>
            </a:pPr>
            <a:endParaRPr lang="en-US" sz="1600" baseline="-25000" dirty="0">
              <a:latin typeface="Times New Roman" panose="02020603050405020304" pitchFamily="18" charset="0"/>
              <a:cs typeface="Times New Roman" panose="02020603050405020304" pitchFamily="18" charset="0"/>
            </a:endParaRPr>
          </a:p>
        </p:txBody>
      </p:sp>
      <p:sp>
        <p:nvSpPr>
          <p:cNvPr id="9224" name="Rectangle 21"/>
          <p:cNvSpPr>
            <a:spLocks noChangeArrowheads="1"/>
          </p:cNvSpPr>
          <p:nvPr/>
        </p:nvSpPr>
        <p:spPr bwMode="auto">
          <a:xfrm>
            <a:off x="3848100" y="5484866"/>
            <a:ext cx="1752600" cy="406400"/>
          </a:xfrm>
          <a:prstGeom prst="rect">
            <a:avLst/>
          </a:prstGeom>
          <a:solidFill>
            <a:schemeClr val="accent1"/>
          </a:solidFill>
          <a:ln w="19050">
            <a:solidFill>
              <a:schemeClr val="tx1"/>
            </a:solidFill>
            <a:miter lim="800000"/>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sz="2000" b="1">
                <a:latin typeface="Times New Roman" panose="02020603050405020304" pitchFamily="18" charset="0"/>
                <a:cs typeface="Times New Roman" panose="02020603050405020304" pitchFamily="18" charset="0"/>
              </a:rPr>
              <a:t>f</a:t>
            </a:r>
            <a:r>
              <a:rPr lang="en-US" sz="2000" b="1" baseline="-25000">
                <a:latin typeface="Times New Roman" panose="02020603050405020304" pitchFamily="18" charset="0"/>
                <a:cs typeface="Times New Roman" panose="02020603050405020304" pitchFamily="18" charset="0"/>
              </a:rPr>
              <a:t>k  </a:t>
            </a:r>
            <a:r>
              <a:rPr lang="en-US" sz="2000" b="1">
                <a:latin typeface="Times New Roman" panose="02020603050405020304" pitchFamily="18" charset="0"/>
                <a:cs typeface="Times New Roman" panose="02020603050405020304" pitchFamily="18" charset="0"/>
                <a:sym typeface="Symbol" panose="05050102010706020507" pitchFamily="18" charset="2"/>
              </a:rPr>
              <a:t>&lt;  f</a:t>
            </a:r>
            <a:r>
              <a:rPr lang="en-US" sz="2000" b="1" baseline="-25000">
                <a:latin typeface="Times New Roman" panose="02020603050405020304" pitchFamily="18" charset="0"/>
                <a:cs typeface="Times New Roman" panose="02020603050405020304" pitchFamily="18" charset="0"/>
                <a:sym typeface="Symbol" panose="05050102010706020507" pitchFamily="18" charset="2"/>
              </a:rPr>
              <a:t>s</a:t>
            </a:r>
            <a:endParaRPr lang="en-US" sz="2000" b="1" baseline="-25000">
              <a:latin typeface="Times New Roman" panose="02020603050405020304" pitchFamily="18" charset="0"/>
              <a:cs typeface="Times New Roman" panose="02020603050405020304" pitchFamily="18" charset="0"/>
            </a:endParaRPr>
          </a:p>
        </p:txBody>
      </p:sp>
      <p:sp>
        <p:nvSpPr>
          <p:cNvPr id="2" name="Date Placeholder 1"/>
          <p:cNvSpPr>
            <a:spLocks noGrp="1"/>
          </p:cNvSpPr>
          <p:nvPr>
            <p:ph type="dt" sz="half" idx="10"/>
          </p:nvPr>
        </p:nvSpPr>
        <p:spPr/>
        <p:txBody>
          <a:bodyPr/>
          <a:lstStyle/>
          <a:p>
            <a:fld id="{40293F92-A80A-44F9-953B-AA349B162E50}" type="datetime1">
              <a:rPr lang="en-US" smtClean="0"/>
              <a:t>3/28/2016</a:t>
            </a:fld>
            <a:endParaRPr lang="en-US" dirty="0"/>
          </a:p>
        </p:txBody>
      </p:sp>
      <p:sp>
        <p:nvSpPr>
          <p:cNvPr id="3" name="Footer Placeholder 2"/>
          <p:cNvSpPr>
            <a:spLocks noGrp="1"/>
          </p:cNvSpPr>
          <p:nvPr>
            <p:ph type="ftr" sz="quarter" idx="11"/>
          </p:nvPr>
        </p:nvSpPr>
        <p:spPr/>
        <p:txBody>
          <a:bodyPr/>
          <a:lstStyle/>
          <a:p>
            <a:r>
              <a:rPr lang="en-US" smtClean="0"/>
              <a:t>LATAR MUHAMMAD ARIEF</a:t>
            </a:r>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28</a:t>
            </a:fld>
            <a:endParaRPr lang="en-US" dirty="0"/>
          </a:p>
        </p:txBody>
      </p:sp>
    </p:spTree>
    <p:extLst>
      <p:ext uri="{BB962C8B-B14F-4D97-AF65-F5344CB8AC3E}">
        <p14:creationId xmlns:p14="http://schemas.microsoft.com/office/powerpoint/2010/main" val="12116554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2536825" y="1812926"/>
            <a:ext cx="4572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buFont typeface="Wingdings" panose="05000000000000000000" pitchFamily="2" charset="2"/>
              <a:buChar char="Ø"/>
            </a:pPr>
            <a:r>
              <a:rPr lang="en-US" sz="2000" b="1">
                <a:latin typeface="Times New Roman" panose="02020603050405020304" pitchFamily="18" charset="0"/>
                <a:cs typeface="Times New Roman" panose="02020603050405020304" pitchFamily="18" charset="0"/>
              </a:rPr>
              <a:t>Kemungkinan-kemungkinan     :</a:t>
            </a:r>
          </a:p>
        </p:txBody>
      </p:sp>
      <p:sp>
        <p:nvSpPr>
          <p:cNvPr id="10243" name="Rectangle 3"/>
          <p:cNvSpPr>
            <a:spLocks noChangeArrowheads="1"/>
          </p:cNvSpPr>
          <p:nvPr/>
        </p:nvSpPr>
        <p:spPr bwMode="auto">
          <a:xfrm>
            <a:off x="2905125" y="2286000"/>
            <a:ext cx="23622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60000"/>
              </a:spcBef>
              <a:buFontTx/>
              <a:buAutoNum type="arabicPeriod"/>
            </a:pPr>
            <a:r>
              <a:rPr lang="en-US" sz="2000" b="1">
                <a:latin typeface="Times New Roman" panose="02020603050405020304" pitchFamily="18" charset="0"/>
                <a:cs typeface="Times New Roman" panose="02020603050405020304" pitchFamily="18" charset="0"/>
              </a:rPr>
              <a:t>Jika f</a:t>
            </a:r>
            <a:r>
              <a:rPr lang="en-US" sz="2000" b="1" baseline="-25000">
                <a:latin typeface="Times New Roman" panose="02020603050405020304" pitchFamily="18" charset="0"/>
                <a:cs typeface="Times New Roman" panose="02020603050405020304" pitchFamily="18" charset="0"/>
              </a:rPr>
              <a:t>k  </a:t>
            </a:r>
            <a:r>
              <a:rPr lang="en-US" sz="2000" b="1">
                <a:latin typeface="Times New Roman" panose="02020603050405020304" pitchFamily="18" charset="0"/>
                <a:cs typeface="Times New Roman" panose="02020603050405020304" pitchFamily="18" charset="0"/>
                <a:sym typeface="Symbol" panose="05050102010706020507" pitchFamily="18" charset="2"/>
              </a:rPr>
              <a:t>&gt;  f</a:t>
            </a:r>
            <a:r>
              <a:rPr lang="en-US" sz="2000" b="1" baseline="-25000">
                <a:latin typeface="Times New Roman" panose="02020603050405020304" pitchFamily="18" charset="0"/>
                <a:cs typeface="Times New Roman" panose="02020603050405020304" pitchFamily="18" charset="0"/>
                <a:sym typeface="Symbol" panose="05050102010706020507" pitchFamily="18" charset="2"/>
              </a:rPr>
              <a:t>s</a:t>
            </a:r>
          </a:p>
          <a:p>
            <a:pPr>
              <a:spcBef>
                <a:spcPct val="60000"/>
              </a:spcBef>
              <a:buFontTx/>
              <a:buAutoNum type="arabicPeriod"/>
            </a:pPr>
            <a:r>
              <a:rPr lang="en-US" sz="2000" b="1">
                <a:latin typeface="Times New Roman" panose="02020603050405020304" pitchFamily="18" charset="0"/>
                <a:cs typeface="Times New Roman" panose="02020603050405020304" pitchFamily="18" charset="0"/>
              </a:rPr>
              <a:t>Jika f</a:t>
            </a:r>
            <a:r>
              <a:rPr lang="en-US" sz="2000" b="1" baseline="-25000">
                <a:latin typeface="Times New Roman" panose="02020603050405020304" pitchFamily="18" charset="0"/>
                <a:cs typeface="Times New Roman" panose="02020603050405020304" pitchFamily="18" charset="0"/>
              </a:rPr>
              <a:t>k  </a:t>
            </a:r>
            <a:r>
              <a:rPr lang="en-US" sz="2000" b="1">
                <a:latin typeface="Times New Roman" panose="02020603050405020304" pitchFamily="18" charset="0"/>
                <a:cs typeface="Times New Roman" panose="02020603050405020304" pitchFamily="18" charset="0"/>
                <a:sym typeface="Symbol" panose="05050102010706020507" pitchFamily="18" charset="2"/>
              </a:rPr>
              <a:t>=  f</a:t>
            </a:r>
            <a:r>
              <a:rPr lang="en-US" sz="2000" b="1" baseline="-25000">
                <a:latin typeface="Times New Roman" panose="02020603050405020304" pitchFamily="18" charset="0"/>
                <a:cs typeface="Times New Roman" panose="02020603050405020304" pitchFamily="18" charset="0"/>
                <a:sym typeface="Symbol" panose="05050102010706020507" pitchFamily="18" charset="2"/>
              </a:rPr>
              <a:t>s</a:t>
            </a:r>
          </a:p>
          <a:p>
            <a:pPr>
              <a:spcBef>
                <a:spcPct val="60000"/>
              </a:spcBef>
              <a:buFontTx/>
              <a:buAutoNum type="arabicPeriod"/>
            </a:pPr>
            <a:r>
              <a:rPr lang="en-US" sz="2000" b="1">
                <a:latin typeface="Times New Roman" panose="02020603050405020304" pitchFamily="18" charset="0"/>
                <a:cs typeface="Times New Roman" panose="02020603050405020304" pitchFamily="18" charset="0"/>
              </a:rPr>
              <a:t>Jika f</a:t>
            </a:r>
            <a:r>
              <a:rPr lang="en-US" sz="2000" b="1" baseline="-25000">
                <a:latin typeface="Times New Roman" panose="02020603050405020304" pitchFamily="18" charset="0"/>
                <a:cs typeface="Times New Roman" panose="02020603050405020304" pitchFamily="18" charset="0"/>
              </a:rPr>
              <a:t>k  </a:t>
            </a:r>
            <a:r>
              <a:rPr lang="en-US" sz="2000" b="1">
                <a:latin typeface="Times New Roman" panose="02020603050405020304" pitchFamily="18" charset="0"/>
                <a:cs typeface="Times New Roman" panose="02020603050405020304" pitchFamily="18" charset="0"/>
                <a:sym typeface="Symbol" panose="05050102010706020507" pitchFamily="18" charset="2"/>
              </a:rPr>
              <a:t>&lt;  f</a:t>
            </a:r>
            <a:r>
              <a:rPr lang="en-US" sz="2000" b="1" baseline="-25000">
                <a:latin typeface="Times New Roman" panose="02020603050405020304" pitchFamily="18" charset="0"/>
                <a:cs typeface="Times New Roman" panose="02020603050405020304" pitchFamily="18" charset="0"/>
                <a:sym typeface="Symbol" panose="05050102010706020507" pitchFamily="18" charset="2"/>
              </a:rPr>
              <a:t>s</a:t>
            </a:r>
          </a:p>
        </p:txBody>
      </p:sp>
      <p:sp>
        <p:nvSpPr>
          <p:cNvPr id="10244" name="Rectangle 5"/>
          <p:cNvSpPr>
            <a:spLocks noChangeArrowheads="1"/>
          </p:cNvSpPr>
          <p:nvPr/>
        </p:nvSpPr>
        <p:spPr bwMode="auto">
          <a:xfrm>
            <a:off x="5965826" y="2349500"/>
            <a:ext cx="12176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1600" b="1">
                <a:latin typeface="Times New Roman" panose="02020603050405020304" pitchFamily="18" charset="0"/>
                <a:cs typeface="Times New Roman" panose="02020603050405020304" pitchFamily="18" charset="0"/>
              </a:rPr>
              <a:t>benda diam</a:t>
            </a:r>
          </a:p>
        </p:txBody>
      </p:sp>
      <p:sp>
        <p:nvSpPr>
          <p:cNvPr id="10245" name="Rectangle 6"/>
          <p:cNvSpPr>
            <a:spLocks noChangeArrowheads="1"/>
          </p:cNvSpPr>
          <p:nvPr/>
        </p:nvSpPr>
        <p:spPr bwMode="auto">
          <a:xfrm>
            <a:off x="5953125" y="2806700"/>
            <a:ext cx="2667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1600" b="1">
                <a:latin typeface="Times New Roman" panose="02020603050405020304" pitchFamily="18" charset="0"/>
                <a:cs typeface="Times New Roman" panose="02020603050405020304" pitchFamily="18" charset="0"/>
              </a:rPr>
              <a:t>benda saat bergerak</a:t>
            </a:r>
          </a:p>
        </p:txBody>
      </p:sp>
      <p:sp>
        <p:nvSpPr>
          <p:cNvPr id="10246" name="Rectangle 7"/>
          <p:cNvSpPr>
            <a:spLocks noChangeArrowheads="1"/>
          </p:cNvSpPr>
          <p:nvPr/>
        </p:nvSpPr>
        <p:spPr bwMode="auto">
          <a:xfrm>
            <a:off x="5965825" y="3308350"/>
            <a:ext cx="2667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1600" b="1">
                <a:latin typeface="Times New Roman" panose="02020603050405020304" pitchFamily="18" charset="0"/>
                <a:cs typeface="Times New Roman" panose="02020603050405020304" pitchFamily="18" charset="0"/>
              </a:rPr>
              <a:t>benda bergerak</a:t>
            </a:r>
          </a:p>
        </p:txBody>
      </p:sp>
      <p:sp>
        <p:nvSpPr>
          <p:cNvPr id="10247" name="AutoShape 8"/>
          <p:cNvSpPr>
            <a:spLocks noChangeArrowheads="1"/>
          </p:cNvSpPr>
          <p:nvPr/>
        </p:nvSpPr>
        <p:spPr bwMode="auto">
          <a:xfrm>
            <a:off x="4810125" y="2425700"/>
            <a:ext cx="1143000" cy="228600"/>
          </a:xfrm>
          <a:custGeom>
            <a:avLst/>
            <a:gdLst>
              <a:gd name="T0" fmla="*/ 857250 w 21600"/>
              <a:gd name="T1" fmla="*/ 0 h 21600"/>
              <a:gd name="T2" fmla="*/ 0 w 21600"/>
              <a:gd name="T3" fmla="*/ 114300 h 21600"/>
              <a:gd name="T4" fmla="*/ 857250 w 21600"/>
              <a:gd name="T5" fmla="*/ 228600 h 21600"/>
              <a:gd name="T6" fmla="*/ 1143000 w 21600"/>
              <a:gd name="T7" fmla="*/ 1143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E6E6E6"/>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atin typeface="Times New Roman" panose="02020603050405020304" pitchFamily="18" charset="0"/>
              <a:cs typeface="Times New Roman" panose="02020603050405020304" pitchFamily="18" charset="0"/>
            </a:endParaRPr>
          </a:p>
        </p:txBody>
      </p:sp>
      <p:sp>
        <p:nvSpPr>
          <p:cNvPr id="10248" name="AutoShape 9"/>
          <p:cNvSpPr>
            <a:spLocks noChangeArrowheads="1"/>
          </p:cNvSpPr>
          <p:nvPr/>
        </p:nvSpPr>
        <p:spPr bwMode="auto">
          <a:xfrm>
            <a:off x="4810125" y="3340100"/>
            <a:ext cx="1143000" cy="228600"/>
          </a:xfrm>
          <a:custGeom>
            <a:avLst/>
            <a:gdLst>
              <a:gd name="T0" fmla="*/ 857250 w 21600"/>
              <a:gd name="T1" fmla="*/ 0 h 21600"/>
              <a:gd name="T2" fmla="*/ 0 w 21600"/>
              <a:gd name="T3" fmla="*/ 114300 h 21600"/>
              <a:gd name="T4" fmla="*/ 857250 w 21600"/>
              <a:gd name="T5" fmla="*/ 228600 h 21600"/>
              <a:gd name="T6" fmla="*/ 1143000 w 21600"/>
              <a:gd name="T7" fmla="*/ 1143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E6E6E6"/>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atin typeface="Times New Roman" panose="02020603050405020304" pitchFamily="18" charset="0"/>
              <a:cs typeface="Times New Roman" panose="02020603050405020304" pitchFamily="18" charset="0"/>
            </a:endParaRPr>
          </a:p>
        </p:txBody>
      </p:sp>
      <p:sp>
        <p:nvSpPr>
          <p:cNvPr id="10249" name="AutoShape 10"/>
          <p:cNvSpPr>
            <a:spLocks noChangeArrowheads="1"/>
          </p:cNvSpPr>
          <p:nvPr/>
        </p:nvSpPr>
        <p:spPr bwMode="auto">
          <a:xfrm>
            <a:off x="4810125" y="2882900"/>
            <a:ext cx="1143000" cy="228600"/>
          </a:xfrm>
          <a:custGeom>
            <a:avLst/>
            <a:gdLst>
              <a:gd name="T0" fmla="*/ 857250 w 21600"/>
              <a:gd name="T1" fmla="*/ 0 h 21600"/>
              <a:gd name="T2" fmla="*/ 0 w 21600"/>
              <a:gd name="T3" fmla="*/ 114300 h 21600"/>
              <a:gd name="T4" fmla="*/ 857250 w 21600"/>
              <a:gd name="T5" fmla="*/ 228600 h 21600"/>
              <a:gd name="T6" fmla="*/ 1143000 w 21600"/>
              <a:gd name="T7" fmla="*/ 1143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E6E6E6"/>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atin typeface="Times New Roman" panose="02020603050405020304" pitchFamily="18" charset="0"/>
              <a:cs typeface="Times New Roman" panose="02020603050405020304" pitchFamily="18" charset="0"/>
            </a:endParaRPr>
          </a:p>
        </p:txBody>
      </p:sp>
      <p:sp>
        <p:nvSpPr>
          <p:cNvPr id="10250" name="Rectangle 12"/>
          <p:cNvSpPr>
            <a:spLocks noChangeArrowheads="1"/>
          </p:cNvSpPr>
          <p:nvPr/>
        </p:nvSpPr>
        <p:spPr bwMode="auto">
          <a:xfrm>
            <a:off x="2536825" y="4175126"/>
            <a:ext cx="4572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buFont typeface="Wingdings" panose="05000000000000000000" pitchFamily="2" charset="2"/>
              <a:buChar char="Ø"/>
            </a:pPr>
            <a:r>
              <a:rPr lang="en-US" sz="2000" b="1">
                <a:latin typeface="Times New Roman" panose="02020603050405020304" pitchFamily="18" charset="0"/>
                <a:cs typeface="Times New Roman" panose="02020603050405020304" pitchFamily="18" charset="0"/>
              </a:rPr>
              <a:t>Sifat-sifat gaya gesekan</a:t>
            </a:r>
          </a:p>
        </p:txBody>
      </p:sp>
      <p:sp>
        <p:nvSpPr>
          <p:cNvPr id="10251" name="Rectangle 13"/>
          <p:cNvSpPr>
            <a:spLocks noChangeArrowheads="1"/>
          </p:cNvSpPr>
          <p:nvPr/>
        </p:nvSpPr>
        <p:spPr bwMode="auto">
          <a:xfrm>
            <a:off x="2917825" y="4768850"/>
            <a:ext cx="256192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1600" b="1">
                <a:latin typeface="Times New Roman" panose="02020603050405020304" pitchFamily="18" charset="0"/>
                <a:cs typeface="Times New Roman" panose="02020603050405020304" pitchFamily="18" charset="0"/>
              </a:rPr>
              <a:t>Gaya gesekan tergantung	:</a:t>
            </a:r>
          </a:p>
        </p:txBody>
      </p:sp>
      <p:sp>
        <p:nvSpPr>
          <p:cNvPr id="10252" name="Rectangle 14"/>
          <p:cNvSpPr>
            <a:spLocks noChangeArrowheads="1"/>
          </p:cNvSpPr>
          <p:nvPr/>
        </p:nvSpPr>
        <p:spPr bwMode="auto">
          <a:xfrm>
            <a:off x="3070225" y="5164139"/>
            <a:ext cx="42497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buFont typeface="Wingdings" panose="05000000000000000000" pitchFamily="2" charset="2"/>
              <a:buChar char="ü"/>
            </a:pPr>
            <a:r>
              <a:rPr lang="en-US" sz="1600">
                <a:latin typeface="Times New Roman" panose="02020603050405020304" pitchFamily="18" charset="0"/>
                <a:cs typeface="Times New Roman" panose="02020603050405020304" pitchFamily="18" charset="0"/>
              </a:rPr>
              <a:t>Sifat permukaan kedua benda bergesekan (</a:t>
            </a:r>
            <a:r>
              <a:rPr lang="en-US" sz="1600">
                <a:latin typeface="Times New Roman" panose="02020603050405020304" pitchFamily="18" charset="0"/>
                <a:cs typeface="Times New Roman" panose="02020603050405020304" pitchFamily="18" charset="0"/>
                <a:sym typeface="Symbol" panose="05050102010706020507" pitchFamily="18" charset="2"/>
              </a:rPr>
              <a:t>)</a:t>
            </a:r>
          </a:p>
          <a:p>
            <a:pPr>
              <a:spcBef>
                <a:spcPct val="50000"/>
              </a:spcBef>
              <a:buFont typeface="Wingdings" panose="05000000000000000000" pitchFamily="2" charset="2"/>
              <a:buChar char="ü"/>
            </a:pPr>
            <a:r>
              <a:rPr lang="en-US" sz="1600">
                <a:latin typeface="Times New Roman" panose="02020603050405020304" pitchFamily="18" charset="0"/>
                <a:cs typeface="Times New Roman" panose="02020603050405020304" pitchFamily="18" charset="0"/>
                <a:sym typeface="Symbol" panose="05050102010706020507" pitchFamily="18" charset="2"/>
              </a:rPr>
              <a:t>Berat benda atau gaya normal</a:t>
            </a:r>
            <a:endParaRPr lang="en-US" sz="1600">
              <a:latin typeface="Times New Roman" panose="02020603050405020304" pitchFamily="18" charset="0"/>
              <a:cs typeface="Times New Roman" panose="02020603050405020304" pitchFamily="18" charset="0"/>
            </a:endParaRPr>
          </a:p>
        </p:txBody>
      </p:sp>
      <p:sp>
        <p:nvSpPr>
          <p:cNvPr id="2" name="Date Placeholder 1"/>
          <p:cNvSpPr>
            <a:spLocks noGrp="1"/>
          </p:cNvSpPr>
          <p:nvPr>
            <p:ph type="dt" sz="half" idx="10"/>
          </p:nvPr>
        </p:nvSpPr>
        <p:spPr/>
        <p:txBody>
          <a:bodyPr/>
          <a:lstStyle/>
          <a:p>
            <a:fld id="{264DCFF4-B274-4AC3-8642-7A09351513BE}" type="datetime1">
              <a:rPr lang="en-US" smtClean="0"/>
              <a:t>3/28/2016</a:t>
            </a:fld>
            <a:endParaRPr lang="en-US" dirty="0"/>
          </a:p>
        </p:txBody>
      </p:sp>
      <p:sp>
        <p:nvSpPr>
          <p:cNvPr id="3" name="Footer Placeholder 2"/>
          <p:cNvSpPr>
            <a:spLocks noGrp="1"/>
          </p:cNvSpPr>
          <p:nvPr>
            <p:ph type="ftr" sz="quarter" idx="11"/>
          </p:nvPr>
        </p:nvSpPr>
        <p:spPr/>
        <p:txBody>
          <a:bodyPr/>
          <a:lstStyle/>
          <a:p>
            <a:r>
              <a:rPr lang="en-US" smtClean="0"/>
              <a:t>LATAR MUHAMMAD ARIEF</a:t>
            </a:r>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29</a:t>
            </a:fld>
            <a:endParaRPr lang="en-US" dirty="0"/>
          </a:p>
        </p:txBody>
      </p:sp>
    </p:spTree>
    <p:extLst>
      <p:ext uri="{BB962C8B-B14F-4D97-AF65-F5344CB8AC3E}">
        <p14:creationId xmlns:p14="http://schemas.microsoft.com/office/powerpoint/2010/main" val="4874069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 name="Rectangle 4"/>
          <p:cNvSpPr/>
          <p:nvPr/>
        </p:nvSpPr>
        <p:spPr>
          <a:xfrm>
            <a:off x="5645427" y="317919"/>
            <a:ext cx="6268277" cy="3170099"/>
          </a:xfrm>
          <a:prstGeom prst="rect">
            <a:avLst/>
          </a:prstGeom>
        </p:spPr>
        <p:txBody>
          <a:bodyPr wrap="square">
            <a:spAutoFit/>
          </a:bodyPr>
          <a:lstStyle/>
          <a:p>
            <a:pPr algn="just"/>
            <a:r>
              <a:rPr lang="id-ID" sz="2000" i="1" dirty="0">
                <a:latin typeface="Arial Narrow" panose="020B0606020202030204" pitchFamily="34" charset="0"/>
              </a:rPr>
              <a:t>Sir</a:t>
            </a:r>
            <a:r>
              <a:rPr lang="id-ID" sz="2000" dirty="0">
                <a:latin typeface="Arial Narrow" panose="020B0606020202030204" pitchFamily="34" charset="0"/>
              </a:rPr>
              <a:t> Isaac Newton FRS (lahir di Woolsthorpe-by-Colsterworth, Lincolnshire, 4 Januari 1643– meninggal 31 Maret 1727 pada umur 84 tahun; adalah seorang fisikawan, matematikawan, ahli astronomi, filsuf alam, alkimiawan, dan teolog yang berasal dari Inggris. Ia merupakan pengikut aliran heliosentris dan ilmuwan yang sangat berpengaruh sepanjang sejarah, bahkan dikatakan sebagai bapak ilmu fisika klasik. </a:t>
            </a:r>
            <a:endParaRPr lang="en-US" sz="2000" dirty="0">
              <a:latin typeface="Arial Narrow" panose="020B0606020202030204" pitchFamily="34" charset="0"/>
            </a:endParaRPr>
          </a:p>
          <a:p>
            <a:pPr algn="just"/>
            <a:r>
              <a:rPr lang="id-ID" sz="2000" dirty="0">
                <a:latin typeface="Arial Narrow" panose="020B0606020202030204" pitchFamily="34" charset="0"/>
              </a:rPr>
              <a:t>Karya bukunya </a:t>
            </a:r>
            <a:r>
              <a:rPr lang="id-ID" sz="2000" i="1" dirty="0">
                <a:latin typeface="Arial Narrow" panose="020B0606020202030204" pitchFamily="34" charset="0"/>
              </a:rPr>
              <a:t>Philosophiæ Naturalis Principia Mathematica </a:t>
            </a:r>
            <a:r>
              <a:rPr lang="id-ID" sz="2000" dirty="0">
                <a:latin typeface="Arial Narrow" panose="020B0606020202030204" pitchFamily="34" charset="0"/>
              </a:rPr>
              <a:t>yang diterbitkan pada tahun 1687 dianggap sebagai buku paling berpengaruh sepanjang sejarah sains</a:t>
            </a:r>
          </a:p>
        </p:txBody>
      </p:sp>
      <p:grpSp>
        <p:nvGrpSpPr>
          <p:cNvPr id="9" name="Group 8"/>
          <p:cNvGrpSpPr/>
          <p:nvPr/>
        </p:nvGrpSpPr>
        <p:grpSpPr>
          <a:xfrm>
            <a:off x="795131" y="2130365"/>
            <a:ext cx="3246781" cy="3495472"/>
            <a:chOff x="2500298" y="2786058"/>
            <a:chExt cx="1928826" cy="2143140"/>
          </a:xfrm>
        </p:grpSpPr>
        <p:pic>
          <p:nvPicPr>
            <p:cNvPr id="10" name="Picture 9" descr="http://upload.wikimedia.org/wikipedia/commons/thumb/3/39/GodfreyKneller-IsaacNewton-1689.jpg/220px-GodfreyKneller-IsaacNewton-1689.jpg">
              <a:hlinkClick r:id="rId2"/>
            </p:cNvPr>
            <p:cNvPicPr/>
            <p:nvPr/>
          </p:nvPicPr>
          <p:blipFill>
            <a:blip r:embed="rId3"/>
            <a:srcRect/>
            <a:stretch>
              <a:fillRect/>
            </a:stretch>
          </p:blipFill>
          <p:spPr bwMode="auto">
            <a:xfrm>
              <a:off x="2500298" y="2786058"/>
              <a:ext cx="1928826" cy="1714512"/>
            </a:xfrm>
            <a:prstGeom prst="rect">
              <a:avLst/>
            </a:prstGeom>
            <a:noFill/>
            <a:ln w="9525">
              <a:noFill/>
              <a:miter lim="800000"/>
              <a:headEnd/>
              <a:tailEnd/>
            </a:ln>
          </p:spPr>
        </p:pic>
        <p:sp>
          <p:nvSpPr>
            <p:cNvPr id="11" name="Rounded Rectangle 10"/>
            <p:cNvSpPr/>
            <p:nvPr/>
          </p:nvSpPr>
          <p:spPr>
            <a:xfrm>
              <a:off x="2500298" y="4500570"/>
              <a:ext cx="1928826" cy="428628"/>
            </a:xfrm>
            <a:prstGeom prst="roundRect">
              <a:avLst/>
            </a:prstGeom>
            <a:solidFill>
              <a:schemeClr val="accent6">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a:t>NEWTON</a:t>
              </a:r>
            </a:p>
          </p:txBody>
        </p:sp>
      </p:grpSp>
      <p:sp>
        <p:nvSpPr>
          <p:cNvPr id="12" name="Rectangle 11"/>
          <p:cNvSpPr/>
          <p:nvPr/>
        </p:nvSpPr>
        <p:spPr>
          <a:xfrm>
            <a:off x="5538581" y="3646220"/>
            <a:ext cx="6427304" cy="3211780"/>
          </a:xfrm>
          <a:prstGeom prst="rect">
            <a:avLst/>
          </a:prstGeom>
          <a:solidFill>
            <a:schemeClr val="accent2"/>
          </a:solidFill>
          <a:ln>
            <a:noFill/>
          </a:ln>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id-ID" sz="2000" dirty="0" smtClean="0">
                <a:latin typeface="Arial Narrow" panose="020B0606020202030204" pitchFamily="34" charset="0"/>
              </a:rPr>
              <a:t> </a:t>
            </a:r>
            <a:r>
              <a:rPr lang="id-ID" sz="2000" dirty="0">
                <a:latin typeface="Arial Narrow" panose="020B0606020202030204" pitchFamily="34" charset="0"/>
              </a:rPr>
              <a:t>Buku ini meletakkan dasar-dasar mekanika klasik. Dalam karyanya ini, Newton menjabarkan hukum gravitasi dan tiga hukum gerak yang mendominasi pandangan sains mengenai alam semesta selama tiga abad. Newton berhasil menunjukkan bahwa gerak benda di Bumi dan benda-benda luar angkasa lainnya diatur oleh sekumpulan hukum-hukum alam yang sama. Ia membuktikannya dengan menunjukkan konsistensi antara hukum gerak planet Kepler dengan teori gravitasinya. Karyanya ini akhirnya menyirnakan keraguan para ilmuwan akan heliosentrisme dan memajukan revolusi ilmiah.</a:t>
            </a:r>
          </a:p>
        </p:txBody>
      </p:sp>
      <p:sp>
        <p:nvSpPr>
          <p:cNvPr id="13" name="Rectangle 12"/>
          <p:cNvSpPr/>
          <p:nvPr/>
        </p:nvSpPr>
        <p:spPr>
          <a:xfrm>
            <a:off x="436099" y="542560"/>
            <a:ext cx="4361252" cy="769441"/>
          </a:xfrm>
          <a:prstGeom prst="rect">
            <a:avLst/>
          </a:prstGeom>
        </p:spPr>
        <p:txBody>
          <a:bodyPr wrap="square">
            <a:spAutoFit/>
          </a:bodyPr>
          <a:lstStyle/>
          <a:p>
            <a:pPr algn="ctr"/>
            <a:r>
              <a:rPr lang="en-US" sz="4400" dirty="0" smtClean="0">
                <a:solidFill>
                  <a:srgbClr val="FFFF00"/>
                </a:solidFill>
                <a:latin typeface="Arial Narrow" panose="020B0606020202030204" pitchFamily="34" charset="0"/>
                <a:cs typeface="Times New Roman" pitchFamily="18" charset="0"/>
              </a:rPr>
              <a:t>1.  </a:t>
            </a:r>
            <a:r>
              <a:rPr lang="id-ID" sz="4400" dirty="0" smtClean="0">
                <a:solidFill>
                  <a:srgbClr val="FFFF00"/>
                </a:solidFill>
                <a:latin typeface="Arial Narrow" panose="020B0606020202030204" pitchFamily="34" charset="0"/>
                <a:cs typeface="Times New Roman" pitchFamily="18" charset="0"/>
              </a:rPr>
              <a:t>PENDAHULUAN</a:t>
            </a:r>
            <a:endParaRPr lang="id-ID" sz="4400" dirty="0">
              <a:solidFill>
                <a:srgbClr val="FFFF00"/>
              </a:solidFill>
              <a:latin typeface="Arial Narrow" panose="020B0606020202030204" pitchFamily="34" charset="0"/>
              <a:cs typeface="Times New Roman" pitchFamily="18" charset="0"/>
            </a:endParaRPr>
          </a:p>
        </p:txBody>
      </p:sp>
      <p:sp>
        <p:nvSpPr>
          <p:cNvPr id="2" name="Date Placeholder 1"/>
          <p:cNvSpPr>
            <a:spLocks noGrp="1"/>
          </p:cNvSpPr>
          <p:nvPr>
            <p:ph type="dt" sz="half" idx="10"/>
          </p:nvPr>
        </p:nvSpPr>
        <p:spPr/>
        <p:txBody>
          <a:bodyPr/>
          <a:lstStyle/>
          <a:p>
            <a:fld id="{2AEC316A-79ED-447A-9642-86B953B9EA53}" type="datetime1">
              <a:rPr lang="en-US" smtClean="0"/>
              <a:t>3/28/2016</a:t>
            </a:fld>
            <a:endParaRPr lang="en-US" dirty="0"/>
          </a:p>
        </p:txBody>
      </p:sp>
      <p:sp>
        <p:nvSpPr>
          <p:cNvPr id="3" name="Footer Placeholder 2"/>
          <p:cNvSpPr>
            <a:spLocks noGrp="1"/>
          </p:cNvSpPr>
          <p:nvPr>
            <p:ph type="ftr" sz="quarter" idx="11"/>
          </p:nvPr>
        </p:nvSpPr>
        <p:spPr/>
        <p:txBody>
          <a:bodyPr/>
          <a:lstStyle/>
          <a:p>
            <a:r>
              <a:rPr lang="en-US" smtClean="0"/>
              <a:t>LATAR MUHAMMAD ARIEF</a:t>
            </a:r>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pPr/>
              <a:t>3</a:t>
            </a:fld>
            <a:endParaRPr lang="en-US" dirty="0"/>
          </a:p>
        </p:txBody>
      </p:sp>
    </p:spTree>
    <p:extLst>
      <p:ext uri="{BB962C8B-B14F-4D97-AF65-F5344CB8AC3E}">
        <p14:creationId xmlns:p14="http://schemas.microsoft.com/office/powerpoint/2010/main" val="28401429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11266" name="Text Box 3"/>
          <p:cNvSpPr txBox="1">
            <a:spLocks noChangeArrowheads="1"/>
          </p:cNvSpPr>
          <p:nvPr/>
        </p:nvSpPr>
        <p:spPr bwMode="auto">
          <a:xfrm>
            <a:off x="2057400" y="333376"/>
            <a:ext cx="6553200" cy="523220"/>
          </a:xfrm>
          <a:prstGeom prst="rect">
            <a:avLst/>
          </a:prstGeom>
          <a:ln/>
          <a:extLst/>
        </p:spPr>
        <p:style>
          <a:lnRef idx="3">
            <a:schemeClr val="lt1"/>
          </a:lnRef>
          <a:fillRef idx="1">
            <a:schemeClr val="dk1"/>
          </a:fillRef>
          <a:effectRef idx="1">
            <a:schemeClr val="dk1"/>
          </a:effectRef>
          <a:fontRef idx="minor">
            <a:schemeClr val="lt1"/>
          </a:fontRef>
        </p:style>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2800" b="1" dirty="0" smtClean="0">
                <a:solidFill>
                  <a:srgbClr val="FFFF00"/>
                </a:solidFill>
                <a:latin typeface="Arial Narrow" panose="020B0606020202030204" pitchFamily="34" charset="0"/>
                <a:cs typeface="Times New Roman" panose="02020603050405020304" pitchFamily="18" charset="0"/>
              </a:rPr>
              <a:t>7.    GERAK BENDA </a:t>
            </a:r>
            <a:r>
              <a:rPr lang="en-US" sz="2800" b="1" dirty="0" err="1">
                <a:solidFill>
                  <a:srgbClr val="FFFF00"/>
                </a:solidFill>
                <a:latin typeface="Arial Narrow" panose="020B0606020202030204" pitchFamily="34" charset="0"/>
                <a:cs typeface="Times New Roman" panose="02020603050405020304" pitchFamily="18" charset="0"/>
              </a:rPr>
              <a:t>pada</a:t>
            </a:r>
            <a:r>
              <a:rPr lang="en-US" sz="2800" b="1" dirty="0">
                <a:solidFill>
                  <a:srgbClr val="FFFF00"/>
                </a:solidFill>
                <a:latin typeface="Arial Narrow" panose="020B0606020202030204" pitchFamily="34" charset="0"/>
                <a:cs typeface="Times New Roman" panose="02020603050405020304" pitchFamily="18" charset="0"/>
              </a:rPr>
              <a:t> </a:t>
            </a:r>
            <a:r>
              <a:rPr lang="en-US" sz="2800" b="1" dirty="0" smtClean="0">
                <a:solidFill>
                  <a:srgbClr val="FFFF00"/>
                </a:solidFill>
                <a:latin typeface="Arial Narrow" panose="020B0606020202030204" pitchFamily="34" charset="0"/>
                <a:cs typeface="Times New Roman" panose="02020603050405020304" pitchFamily="18" charset="0"/>
              </a:rPr>
              <a:t>BIDANG MIRING</a:t>
            </a:r>
            <a:endParaRPr lang="en-US" sz="2800" b="1" dirty="0">
              <a:solidFill>
                <a:srgbClr val="FFFF00"/>
              </a:solidFill>
              <a:latin typeface="Arial Narrow" panose="020B0606020202030204" pitchFamily="34" charset="0"/>
              <a:cs typeface="Times New Roman" panose="02020603050405020304" pitchFamily="18" charset="0"/>
            </a:endParaRPr>
          </a:p>
        </p:txBody>
      </p:sp>
      <p:sp>
        <p:nvSpPr>
          <p:cNvPr id="11267" name="Text Box 4"/>
          <p:cNvSpPr txBox="1">
            <a:spLocks noChangeArrowheads="1"/>
          </p:cNvSpPr>
          <p:nvPr/>
        </p:nvSpPr>
        <p:spPr bwMode="auto">
          <a:xfrm>
            <a:off x="1093983" y="1387502"/>
            <a:ext cx="7276940" cy="396875"/>
          </a:xfrm>
          <a:prstGeom prst="rect">
            <a:avLst/>
          </a:prstGeom>
          <a:ln/>
          <a:extLst/>
        </p:spPr>
        <p:style>
          <a:lnRef idx="3">
            <a:schemeClr val="lt1"/>
          </a:lnRef>
          <a:fillRef idx="1">
            <a:schemeClr val="dk1"/>
          </a:fillRef>
          <a:effectRef idx="1">
            <a:schemeClr val="dk1"/>
          </a:effectRef>
          <a:fontRef idx="minor">
            <a:schemeClr val="lt1"/>
          </a:fontRef>
        </p:style>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2000" b="1" dirty="0" smtClean="0">
                <a:solidFill>
                  <a:srgbClr val="FFFF00"/>
                </a:solidFill>
                <a:latin typeface="Times New Roman" panose="02020603050405020304" pitchFamily="18" charset="0"/>
                <a:cs typeface="Times New Roman" panose="02020603050405020304" pitchFamily="18" charset="0"/>
              </a:rPr>
              <a:t>A.    </a:t>
            </a:r>
            <a:r>
              <a:rPr lang="en-US" sz="2000" b="1" dirty="0" err="1">
                <a:solidFill>
                  <a:srgbClr val="FFFF00"/>
                </a:solidFill>
                <a:latin typeface="Times New Roman" panose="02020603050405020304" pitchFamily="18" charset="0"/>
                <a:cs typeface="Times New Roman" panose="02020603050405020304" pitchFamily="18" charset="0"/>
              </a:rPr>
              <a:t>Gerak</a:t>
            </a:r>
            <a:r>
              <a:rPr lang="en-US" sz="2000" b="1" dirty="0">
                <a:solidFill>
                  <a:srgbClr val="FFFF00"/>
                </a:solidFill>
                <a:latin typeface="Times New Roman" panose="02020603050405020304" pitchFamily="18" charset="0"/>
                <a:cs typeface="Times New Roman" panose="02020603050405020304" pitchFamily="18" charset="0"/>
              </a:rPr>
              <a:t> </a:t>
            </a:r>
            <a:r>
              <a:rPr lang="en-US" sz="2000" b="1" dirty="0" err="1">
                <a:solidFill>
                  <a:srgbClr val="FFFF00"/>
                </a:solidFill>
                <a:latin typeface="Times New Roman" panose="02020603050405020304" pitchFamily="18" charset="0"/>
                <a:cs typeface="Times New Roman" panose="02020603050405020304" pitchFamily="18" charset="0"/>
              </a:rPr>
              <a:t>benda</a:t>
            </a:r>
            <a:r>
              <a:rPr lang="en-US" sz="2000" b="1" dirty="0">
                <a:solidFill>
                  <a:srgbClr val="FFFF00"/>
                </a:solidFill>
                <a:latin typeface="Times New Roman" panose="02020603050405020304" pitchFamily="18" charset="0"/>
                <a:cs typeface="Times New Roman" panose="02020603050405020304" pitchFamily="18" charset="0"/>
              </a:rPr>
              <a:t> </a:t>
            </a:r>
            <a:r>
              <a:rPr lang="en-US" sz="2000" b="1" dirty="0" err="1">
                <a:solidFill>
                  <a:srgbClr val="FFFF00"/>
                </a:solidFill>
                <a:latin typeface="Times New Roman" panose="02020603050405020304" pitchFamily="18" charset="0"/>
                <a:cs typeface="Times New Roman" panose="02020603050405020304" pitchFamily="18" charset="0"/>
              </a:rPr>
              <a:t>pada</a:t>
            </a:r>
            <a:r>
              <a:rPr lang="en-US" sz="2000" b="1" dirty="0">
                <a:solidFill>
                  <a:srgbClr val="FFFF00"/>
                </a:solidFill>
                <a:latin typeface="Times New Roman" panose="02020603050405020304" pitchFamily="18" charset="0"/>
                <a:cs typeface="Times New Roman" panose="02020603050405020304" pitchFamily="18" charset="0"/>
              </a:rPr>
              <a:t> </a:t>
            </a:r>
            <a:r>
              <a:rPr lang="en-US" sz="2000" b="1" dirty="0" err="1">
                <a:solidFill>
                  <a:srgbClr val="FFFF00"/>
                </a:solidFill>
                <a:latin typeface="Times New Roman" panose="02020603050405020304" pitchFamily="18" charset="0"/>
                <a:cs typeface="Times New Roman" panose="02020603050405020304" pitchFamily="18" charset="0"/>
              </a:rPr>
              <a:t>bidang</a:t>
            </a:r>
            <a:r>
              <a:rPr lang="en-US" sz="2000" b="1" dirty="0">
                <a:solidFill>
                  <a:srgbClr val="FFFF00"/>
                </a:solidFill>
                <a:latin typeface="Times New Roman" panose="02020603050405020304" pitchFamily="18" charset="0"/>
                <a:cs typeface="Times New Roman" panose="02020603050405020304" pitchFamily="18" charset="0"/>
              </a:rPr>
              <a:t> miring </a:t>
            </a:r>
            <a:r>
              <a:rPr lang="en-US" sz="2000" b="1" dirty="0" err="1">
                <a:solidFill>
                  <a:srgbClr val="FFFF00"/>
                </a:solidFill>
                <a:latin typeface="Times New Roman" panose="02020603050405020304" pitchFamily="18" charset="0"/>
                <a:cs typeface="Times New Roman" panose="02020603050405020304" pitchFamily="18" charset="0"/>
              </a:rPr>
              <a:t>licin</a:t>
            </a:r>
            <a:r>
              <a:rPr lang="en-US" sz="2000" b="1" dirty="0">
                <a:solidFill>
                  <a:srgbClr val="FFFF00"/>
                </a:solidFill>
                <a:latin typeface="Times New Roman" panose="02020603050405020304" pitchFamily="18" charset="0"/>
                <a:cs typeface="Times New Roman" panose="02020603050405020304" pitchFamily="18" charset="0"/>
              </a:rPr>
              <a:t> (</a:t>
            </a:r>
            <a:r>
              <a:rPr lang="en-US" sz="2000" b="1" dirty="0" err="1">
                <a:solidFill>
                  <a:srgbClr val="FFFF00"/>
                </a:solidFill>
                <a:latin typeface="Times New Roman" panose="02020603050405020304" pitchFamily="18" charset="0"/>
                <a:cs typeface="Times New Roman" panose="02020603050405020304" pitchFamily="18" charset="0"/>
              </a:rPr>
              <a:t>tanpa</a:t>
            </a:r>
            <a:r>
              <a:rPr lang="en-US" sz="2000" b="1" dirty="0">
                <a:solidFill>
                  <a:srgbClr val="FFFF00"/>
                </a:solidFill>
                <a:latin typeface="Times New Roman" panose="02020603050405020304" pitchFamily="18" charset="0"/>
                <a:cs typeface="Times New Roman" panose="02020603050405020304" pitchFamily="18" charset="0"/>
              </a:rPr>
              <a:t> </a:t>
            </a:r>
            <a:r>
              <a:rPr lang="en-US" sz="2000" b="1" dirty="0" err="1">
                <a:solidFill>
                  <a:srgbClr val="FFFF00"/>
                </a:solidFill>
                <a:latin typeface="Times New Roman" panose="02020603050405020304" pitchFamily="18" charset="0"/>
                <a:cs typeface="Times New Roman" panose="02020603050405020304" pitchFamily="18" charset="0"/>
              </a:rPr>
              <a:t>ada</a:t>
            </a:r>
            <a:r>
              <a:rPr lang="en-US" sz="2000" b="1" dirty="0">
                <a:solidFill>
                  <a:srgbClr val="FFFF00"/>
                </a:solidFill>
                <a:latin typeface="Times New Roman" panose="02020603050405020304" pitchFamily="18" charset="0"/>
                <a:cs typeface="Times New Roman" panose="02020603050405020304" pitchFamily="18" charset="0"/>
              </a:rPr>
              <a:t> </a:t>
            </a:r>
            <a:r>
              <a:rPr lang="en-US" sz="2000" b="1" dirty="0" err="1">
                <a:solidFill>
                  <a:srgbClr val="FFFF00"/>
                </a:solidFill>
                <a:latin typeface="Times New Roman" panose="02020603050405020304" pitchFamily="18" charset="0"/>
                <a:cs typeface="Times New Roman" panose="02020603050405020304" pitchFamily="18" charset="0"/>
              </a:rPr>
              <a:t>gesekan</a:t>
            </a:r>
            <a:r>
              <a:rPr lang="en-US" sz="2000" b="1" dirty="0">
                <a:solidFill>
                  <a:srgbClr val="FFFF00"/>
                </a:solidFill>
                <a:latin typeface="Times New Roman" panose="02020603050405020304" pitchFamily="18" charset="0"/>
                <a:cs typeface="Times New Roman" panose="02020603050405020304" pitchFamily="18" charset="0"/>
              </a:rPr>
              <a:t>)</a:t>
            </a:r>
          </a:p>
        </p:txBody>
      </p:sp>
      <p:grpSp>
        <p:nvGrpSpPr>
          <p:cNvPr id="11268" name="Group 42"/>
          <p:cNvGrpSpPr>
            <a:grpSpLocks/>
          </p:cNvGrpSpPr>
          <p:nvPr/>
        </p:nvGrpSpPr>
        <p:grpSpPr bwMode="auto">
          <a:xfrm>
            <a:off x="8002814" y="2099742"/>
            <a:ext cx="3332844" cy="2158999"/>
            <a:chOff x="3544" y="1056"/>
            <a:chExt cx="1784" cy="1168"/>
          </a:xfrm>
        </p:grpSpPr>
        <p:sp>
          <p:nvSpPr>
            <p:cNvPr id="11281" name="Line 6"/>
            <p:cNvSpPr>
              <a:spLocks noChangeShapeType="1"/>
            </p:cNvSpPr>
            <p:nvPr/>
          </p:nvSpPr>
          <p:spPr bwMode="auto">
            <a:xfrm>
              <a:off x="3648" y="2208"/>
              <a:ext cx="168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82" name="Line 7"/>
            <p:cNvSpPr>
              <a:spLocks noChangeShapeType="1"/>
            </p:cNvSpPr>
            <p:nvPr/>
          </p:nvSpPr>
          <p:spPr bwMode="auto">
            <a:xfrm flipV="1">
              <a:off x="3648" y="1405"/>
              <a:ext cx="1392" cy="803"/>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3" name="Rectangle 8"/>
            <p:cNvSpPr>
              <a:spLocks noChangeArrowheads="1"/>
            </p:cNvSpPr>
            <p:nvPr/>
          </p:nvSpPr>
          <p:spPr bwMode="auto">
            <a:xfrm rot="-1800000">
              <a:off x="4065" y="1552"/>
              <a:ext cx="479" cy="256"/>
            </a:xfrm>
            <a:prstGeom prst="rect">
              <a:avLst/>
            </a:prstGeom>
            <a:solidFill>
              <a:srgbClr val="CE0022"/>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atin typeface="Times New Roman" panose="02020603050405020304" pitchFamily="18" charset="0"/>
                <a:cs typeface="Times New Roman" panose="02020603050405020304" pitchFamily="18" charset="0"/>
              </a:endParaRPr>
            </a:p>
          </p:txBody>
        </p:sp>
        <p:sp>
          <p:nvSpPr>
            <p:cNvPr id="11284" name="Line 10"/>
            <p:cNvSpPr>
              <a:spLocks noChangeShapeType="1"/>
            </p:cNvSpPr>
            <p:nvPr/>
          </p:nvSpPr>
          <p:spPr bwMode="auto">
            <a:xfrm flipH="1" flipV="1">
              <a:off x="4006" y="1200"/>
              <a:ext cx="554" cy="9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85" name="Line 11"/>
            <p:cNvSpPr>
              <a:spLocks noChangeShapeType="1"/>
            </p:cNvSpPr>
            <p:nvPr/>
          </p:nvSpPr>
          <p:spPr bwMode="auto">
            <a:xfrm flipH="1" flipV="1">
              <a:off x="4002" y="1192"/>
              <a:ext cx="222" cy="38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6" name="Line 12"/>
            <p:cNvSpPr>
              <a:spLocks noChangeShapeType="1"/>
            </p:cNvSpPr>
            <p:nvPr/>
          </p:nvSpPr>
          <p:spPr bwMode="auto">
            <a:xfrm flipH="1" flipV="1">
              <a:off x="4147" y="1440"/>
              <a:ext cx="167" cy="28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7" name="Line 13"/>
            <p:cNvSpPr>
              <a:spLocks noChangeShapeType="1"/>
            </p:cNvSpPr>
            <p:nvPr/>
          </p:nvSpPr>
          <p:spPr bwMode="auto">
            <a:xfrm flipH="1" flipV="1">
              <a:off x="4313" y="1728"/>
              <a:ext cx="179" cy="312"/>
            </a:xfrm>
            <a:prstGeom prst="line">
              <a:avLst/>
            </a:prstGeom>
            <a:noFill/>
            <a:ln w="2857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1288" name="Line 23"/>
            <p:cNvSpPr>
              <a:spLocks noChangeShapeType="1"/>
            </p:cNvSpPr>
            <p:nvPr/>
          </p:nvSpPr>
          <p:spPr bwMode="auto">
            <a:xfrm flipH="1">
              <a:off x="4080" y="1680"/>
              <a:ext cx="192" cy="12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9" name="Line 24"/>
            <p:cNvSpPr>
              <a:spLocks noChangeShapeType="1"/>
            </p:cNvSpPr>
            <p:nvPr/>
          </p:nvSpPr>
          <p:spPr bwMode="auto">
            <a:xfrm>
              <a:off x="4096" y="1784"/>
              <a:ext cx="167" cy="288"/>
            </a:xfrm>
            <a:prstGeom prst="line">
              <a:avLst/>
            </a:prstGeom>
            <a:noFill/>
            <a:ln w="1905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1290" name="Line 25"/>
            <p:cNvSpPr>
              <a:spLocks noChangeShapeType="1"/>
            </p:cNvSpPr>
            <p:nvPr/>
          </p:nvSpPr>
          <p:spPr bwMode="auto">
            <a:xfrm>
              <a:off x="4272" y="1680"/>
              <a:ext cx="0" cy="43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91" name="Line 26"/>
            <p:cNvSpPr>
              <a:spLocks noChangeShapeType="1"/>
            </p:cNvSpPr>
            <p:nvPr/>
          </p:nvSpPr>
          <p:spPr bwMode="auto">
            <a:xfrm flipV="1">
              <a:off x="4272" y="2005"/>
              <a:ext cx="192" cy="111"/>
            </a:xfrm>
            <a:prstGeom prst="line">
              <a:avLst/>
            </a:prstGeom>
            <a:noFill/>
            <a:ln w="1905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1292" name="Text Box 27"/>
            <p:cNvSpPr txBox="1">
              <a:spLocks noChangeArrowheads="1"/>
            </p:cNvSpPr>
            <p:nvPr/>
          </p:nvSpPr>
          <p:spPr bwMode="auto">
            <a:xfrm>
              <a:off x="4176" y="1296"/>
              <a:ext cx="2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1400" b="1">
                  <a:latin typeface="Times New Roman" panose="02020603050405020304" pitchFamily="18" charset="0"/>
                  <a:cs typeface="Times New Roman" panose="02020603050405020304" pitchFamily="18" charset="0"/>
                </a:rPr>
                <a:t>N</a:t>
              </a:r>
            </a:p>
          </p:txBody>
        </p:sp>
        <p:sp>
          <p:nvSpPr>
            <p:cNvPr id="11293" name="Text Box 28"/>
            <p:cNvSpPr txBox="1">
              <a:spLocks noChangeArrowheads="1"/>
            </p:cNvSpPr>
            <p:nvPr/>
          </p:nvSpPr>
          <p:spPr bwMode="auto">
            <a:xfrm>
              <a:off x="4032" y="1056"/>
              <a:ext cx="2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1400" b="1">
                  <a:latin typeface="Times New Roman" panose="02020603050405020304" pitchFamily="18" charset="0"/>
                  <a:cs typeface="Times New Roman" panose="02020603050405020304" pitchFamily="18" charset="0"/>
                </a:rPr>
                <a:t>y</a:t>
              </a:r>
            </a:p>
          </p:txBody>
        </p:sp>
        <p:sp>
          <p:nvSpPr>
            <p:cNvPr id="11294" name="Text Box 29"/>
            <p:cNvSpPr txBox="1">
              <a:spLocks noChangeArrowheads="1"/>
            </p:cNvSpPr>
            <p:nvPr/>
          </p:nvSpPr>
          <p:spPr bwMode="auto">
            <a:xfrm>
              <a:off x="4992" y="1248"/>
              <a:ext cx="2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1400" b="1">
                  <a:latin typeface="Times New Roman" panose="02020603050405020304" pitchFamily="18" charset="0"/>
                  <a:cs typeface="Times New Roman" panose="02020603050405020304" pitchFamily="18" charset="0"/>
                </a:rPr>
                <a:t>x</a:t>
              </a:r>
            </a:p>
          </p:txBody>
        </p:sp>
        <p:sp>
          <p:nvSpPr>
            <p:cNvPr id="11295" name="Text Box 30"/>
            <p:cNvSpPr txBox="1">
              <a:spLocks noChangeArrowheads="1"/>
            </p:cNvSpPr>
            <p:nvPr/>
          </p:nvSpPr>
          <p:spPr bwMode="auto">
            <a:xfrm>
              <a:off x="4240" y="1800"/>
              <a:ext cx="2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1400" b="1">
                  <a:latin typeface="Times New Roman" panose="02020603050405020304" pitchFamily="18" charset="0"/>
                  <a:cs typeface="Times New Roman" panose="02020603050405020304" pitchFamily="18" charset="0"/>
                  <a:sym typeface="Symbol" panose="05050102010706020507" pitchFamily="18" charset="2"/>
                </a:rPr>
                <a:t></a:t>
              </a:r>
              <a:endParaRPr lang="en-US" sz="1400" b="1">
                <a:latin typeface="Times New Roman" panose="02020603050405020304" pitchFamily="18" charset="0"/>
                <a:cs typeface="Times New Roman" panose="02020603050405020304" pitchFamily="18" charset="0"/>
              </a:endParaRPr>
            </a:p>
          </p:txBody>
        </p:sp>
        <p:sp>
          <p:nvSpPr>
            <p:cNvPr id="11296" name="Text Box 31"/>
            <p:cNvSpPr txBox="1">
              <a:spLocks noChangeArrowheads="1"/>
            </p:cNvSpPr>
            <p:nvPr/>
          </p:nvSpPr>
          <p:spPr bwMode="auto">
            <a:xfrm>
              <a:off x="3544" y="1744"/>
              <a:ext cx="71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1400" b="1">
                  <a:latin typeface="Times New Roman" panose="02020603050405020304" pitchFamily="18" charset="0"/>
                  <a:cs typeface="Times New Roman" panose="02020603050405020304" pitchFamily="18" charset="0"/>
                  <a:sym typeface="Symbol" panose="05050102010706020507" pitchFamily="18" charset="2"/>
                </a:rPr>
                <a:t>mg sin </a:t>
              </a:r>
              <a:endParaRPr lang="en-US" sz="1400" b="1">
                <a:latin typeface="Times New Roman" panose="02020603050405020304" pitchFamily="18" charset="0"/>
                <a:cs typeface="Times New Roman" panose="02020603050405020304" pitchFamily="18" charset="0"/>
              </a:endParaRPr>
            </a:p>
          </p:txBody>
        </p:sp>
        <p:sp>
          <p:nvSpPr>
            <p:cNvPr id="11297" name="Text Box 32"/>
            <p:cNvSpPr txBox="1">
              <a:spLocks noChangeArrowheads="1"/>
            </p:cNvSpPr>
            <p:nvPr/>
          </p:nvSpPr>
          <p:spPr bwMode="auto">
            <a:xfrm>
              <a:off x="4488" y="1872"/>
              <a:ext cx="76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1400" b="1">
                  <a:latin typeface="Times New Roman" panose="02020603050405020304" pitchFamily="18" charset="0"/>
                  <a:cs typeface="Times New Roman" panose="02020603050405020304" pitchFamily="18" charset="0"/>
                  <a:sym typeface="Symbol" panose="05050102010706020507" pitchFamily="18" charset="2"/>
                </a:rPr>
                <a:t>mg cos </a:t>
              </a:r>
              <a:endParaRPr lang="en-US" sz="1400" b="1">
                <a:latin typeface="Times New Roman" panose="02020603050405020304" pitchFamily="18" charset="0"/>
                <a:cs typeface="Times New Roman" panose="02020603050405020304" pitchFamily="18" charset="0"/>
              </a:endParaRPr>
            </a:p>
          </p:txBody>
        </p:sp>
        <p:sp>
          <p:nvSpPr>
            <p:cNvPr id="11298" name="Text Box 33"/>
            <p:cNvSpPr txBox="1">
              <a:spLocks noChangeArrowheads="1"/>
            </p:cNvSpPr>
            <p:nvPr/>
          </p:nvSpPr>
          <p:spPr bwMode="auto">
            <a:xfrm>
              <a:off x="4032" y="2032"/>
              <a:ext cx="33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1400" b="1">
                  <a:latin typeface="Times New Roman" panose="02020603050405020304" pitchFamily="18" charset="0"/>
                  <a:cs typeface="Times New Roman" panose="02020603050405020304" pitchFamily="18" charset="0"/>
                  <a:sym typeface="Symbol" panose="05050102010706020507" pitchFamily="18" charset="2"/>
                </a:rPr>
                <a:t>mg</a:t>
              </a:r>
              <a:endParaRPr lang="en-US" sz="1400" b="1">
                <a:latin typeface="Times New Roman" panose="02020603050405020304" pitchFamily="18" charset="0"/>
                <a:cs typeface="Times New Roman" panose="02020603050405020304" pitchFamily="18" charset="0"/>
              </a:endParaRPr>
            </a:p>
          </p:txBody>
        </p:sp>
      </p:grpSp>
      <p:sp>
        <p:nvSpPr>
          <p:cNvPr id="11269" name="Text Box 35"/>
          <p:cNvSpPr txBox="1">
            <a:spLocks noChangeArrowheads="1"/>
          </p:cNvSpPr>
          <p:nvPr/>
        </p:nvSpPr>
        <p:spPr bwMode="auto">
          <a:xfrm>
            <a:off x="939688" y="2163414"/>
            <a:ext cx="4212883"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20000"/>
              </a:lnSpc>
              <a:spcBef>
                <a:spcPct val="30000"/>
              </a:spcBef>
            </a:pPr>
            <a:r>
              <a:rPr lang="en-US" sz="1600" b="1" dirty="0">
                <a:latin typeface="Times New Roman" panose="02020603050405020304" pitchFamily="18" charset="0"/>
                <a:cs typeface="Times New Roman" panose="02020603050405020304" pitchFamily="18" charset="0"/>
              </a:rPr>
              <a:t>Gaya yang </a:t>
            </a:r>
            <a:r>
              <a:rPr lang="en-US" sz="1600" b="1" dirty="0" err="1">
                <a:latin typeface="Times New Roman" panose="02020603050405020304" pitchFamily="18" charset="0"/>
                <a:cs typeface="Times New Roman" panose="02020603050405020304" pitchFamily="18" charset="0"/>
              </a:rPr>
              <a:t>bekerja</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pada</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benda</a:t>
            </a:r>
            <a:r>
              <a:rPr lang="en-US" sz="1600" b="1" dirty="0">
                <a:latin typeface="Times New Roman" panose="02020603050405020304" pitchFamily="18" charset="0"/>
                <a:cs typeface="Times New Roman" panose="02020603050405020304" pitchFamily="18" charset="0"/>
              </a:rPr>
              <a:t>	:</a:t>
            </a:r>
          </a:p>
        </p:txBody>
      </p:sp>
      <p:sp>
        <p:nvSpPr>
          <p:cNvPr id="11270" name="Text Box 36"/>
          <p:cNvSpPr txBox="1">
            <a:spLocks noChangeArrowheads="1"/>
          </p:cNvSpPr>
          <p:nvPr/>
        </p:nvSpPr>
        <p:spPr bwMode="auto">
          <a:xfrm>
            <a:off x="2938236" y="2605087"/>
            <a:ext cx="2057400"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20000"/>
              </a:lnSpc>
              <a:spcBef>
                <a:spcPct val="30000"/>
              </a:spcBef>
              <a:buFontTx/>
              <a:buAutoNum type="arabicPeriod"/>
            </a:pPr>
            <a:r>
              <a:rPr lang="en-US" sz="1600" b="1" dirty="0">
                <a:latin typeface="Times New Roman" panose="02020603050405020304" pitchFamily="18" charset="0"/>
                <a:cs typeface="Times New Roman" panose="02020603050405020304" pitchFamily="18" charset="0"/>
              </a:rPr>
              <a:t>Gaya Normal</a:t>
            </a:r>
          </a:p>
        </p:txBody>
      </p:sp>
      <p:sp>
        <p:nvSpPr>
          <p:cNvPr id="11271" name="Rectangle 37"/>
          <p:cNvSpPr>
            <a:spLocks noChangeArrowheads="1"/>
          </p:cNvSpPr>
          <p:nvPr/>
        </p:nvSpPr>
        <p:spPr bwMode="auto">
          <a:xfrm>
            <a:off x="3392714" y="3111500"/>
            <a:ext cx="1981200" cy="533400"/>
          </a:xfrm>
          <a:prstGeom prst="rect">
            <a:avLst/>
          </a:prstGeom>
          <a:solidFill>
            <a:schemeClr val="accent1"/>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sz="2000" b="1">
                <a:latin typeface="Times New Roman" panose="02020603050405020304" pitchFamily="18" charset="0"/>
                <a:cs typeface="Times New Roman" panose="02020603050405020304" pitchFamily="18" charset="0"/>
              </a:rPr>
              <a:t>N = mg cos </a:t>
            </a:r>
            <a:r>
              <a:rPr lang="en-US" sz="2000" b="1">
                <a:latin typeface="Times New Roman" panose="02020603050405020304" pitchFamily="18" charset="0"/>
                <a:cs typeface="Times New Roman" panose="02020603050405020304" pitchFamily="18" charset="0"/>
                <a:sym typeface="Symbol" panose="05050102010706020507" pitchFamily="18" charset="2"/>
              </a:rPr>
              <a:t></a:t>
            </a:r>
            <a:endParaRPr lang="en-US" sz="2000" b="1">
              <a:latin typeface="Times New Roman" panose="02020603050405020304" pitchFamily="18" charset="0"/>
              <a:cs typeface="Times New Roman" panose="02020603050405020304" pitchFamily="18" charset="0"/>
            </a:endParaRPr>
          </a:p>
        </p:txBody>
      </p:sp>
      <p:sp>
        <p:nvSpPr>
          <p:cNvPr id="11272" name="Text Box 39"/>
          <p:cNvSpPr txBox="1">
            <a:spLocks noChangeArrowheads="1"/>
          </p:cNvSpPr>
          <p:nvPr/>
        </p:nvSpPr>
        <p:spPr bwMode="auto">
          <a:xfrm>
            <a:off x="2938236" y="3825873"/>
            <a:ext cx="2057400"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20000"/>
              </a:lnSpc>
              <a:spcBef>
                <a:spcPct val="30000"/>
              </a:spcBef>
              <a:buFontTx/>
              <a:buAutoNum type="arabicPeriod" startAt="2"/>
            </a:pPr>
            <a:r>
              <a:rPr lang="en-US" sz="1600" b="1">
                <a:latin typeface="Times New Roman" panose="02020603050405020304" pitchFamily="18" charset="0"/>
                <a:cs typeface="Times New Roman" panose="02020603050405020304" pitchFamily="18" charset="0"/>
              </a:rPr>
              <a:t>Gaya Berat</a:t>
            </a:r>
          </a:p>
        </p:txBody>
      </p:sp>
      <p:sp>
        <p:nvSpPr>
          <p:cNvPr id="11273" name="Rectangle 40"/>
          <p:cNvSpPr>
            <a:spLocks noChangeArrowheads="1"/>
          </p:cNvSpPr>
          <p:nvPr/>
        </p:nvSpPr>
        <p:spPr bwMode="auto">
          <a:xfrm>
            <a:off x="3849914" y="4370161"/>
            <a:ext cx="1524000" cy="533400"/>
          </a:xfrm>
          <a:prstGeom prst="rect">
            <a:avLst/>
          </a:prstGeom>
          <a:solidFill>
            <a:schemeClr val="accent1"/>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sz="2000" b="1">
                <a:latin typeface="Times New Roman" panose="02020603050405020304" pitchFamily="18" charset="0"/>
                <a:cs typeface="Times New Roman" panose="02020603050405020304" pitchFamily="18" charset="0"/>
              </a:rPr>
              <a:t>W = mg</a:t>
            </a:r>
          </a:p>
        </p:txBody>
      </p:sp>
      <p:sp>
        <p:nvSpPr>
          <p:cNvPr id="11274" name="AutoShape 43"/>
          <p:cNvSpPr>
            <a:spLocks noChangeArrowheads="1"/>
          </p:cNvSpPr>
          <p:nvPr/>
        </p:nvSpPr>
        <p:spPr bwMode="auto">
          <a:xfrm>
            <a:off x="5850164" y="4506688"/>
            <a:ext cx="762000" cy="304800"/>
          </a:xfrm>
          <a:custGeom>
            <a:avLst/>
            <a:gdLst>
              <a:gd name="T0" fmla="*/ 571500 w 21600"/>
              <a:gd name="T1" fmla="*/ 0 h 21600"/>
              <a:gd name="T2" fmla="*/ 0 w 21600"/>
              <a:gd name="T3" fmla="*/ 152400 h 21600"/>
              <a:gd name="T4" fmla="*/ 571500 w 21600"/>
              <a:gd name="T5" fmla="*/ 304800 h 21600"/>
              <a:gd name="T6" fmla="*/ 762000 w 21600"/>
              <a:gd name="T7" fmla="*/ 1524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bg2"/>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atin typeface="Times New Roman" panose="02020603050405020304" pitchFamily="18" charset="0"/>
              <a:cs typeface="Times New Roman" panose="02020603050405020304" pitchFamily="18" charset="0"/>
            </a:endParaRPr>
          </a:p>
        </p:txBody>
      </p:sp>
      <p:sp>
        <p:nvSpPr>
          <p:cNvPr id="11275" name="Text Box 44"/>
          <p:cNvSpPr txBox="1">
            <a:spLocks noChangeArrowheads="1"/>
          </p:cNvSpPr>
          <p:nvPr/>
        </p:nvSpPr>
        <p:spPr bwMode="auto">
          <a:xfrm>
            <a:off x="7088414" y="4481334"/>
            <a:ext cx="3810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2971800" algn="l"/>
              </a:tabLst>
              <a:defRPr>
                <a:solidFill>
                  <a:schemeClr val="tx1"/>
                </a:solidFill>
                <a:latin typeface="Arial" panose="020B0604020202020204" pitchFamily="34" charset="0"/>
              </a:defRPr>
            </a:lvl1pPr>
            <a:lvl2pPr marL="742950" indent="-285750">
              <a:tabLst>
                <a:tab pos="2971800" algn="l"/>
              </a:tabLst>
              <a:defRPr>
                <a:solidFill>
                  <a:schemeClr val="tx1"/>
                </a:solidFill>
                <a:latin typeface="Arial" panose="020B0604020202020204" pitchFamily="34" charset="0"/>
              </a:defRPr>
            </a:lvl2pPr>
            <a:lvl3pPr marL="1143000" indent="-228600">
              <a:tabLst>
                <a:tab pos="2971800" algn="l"/>
              </a:tabLst>
              <a:defRPr>
                <a:solidFill>
                  <a:schemeClr val="tx1"/>
                </a:solidFill>
                <a:latin typeface="Arial" panose="020B0604020202020204" pitchFamily="34" charset="0"/>
              </a:defRPr>
            </a:lvl3pPr>
            <a:lvl4pPr marL="1600200" indent="-228600">
              <a:tabLst>
                <a:tab pos="2971800" algn="l"/>
              </a:tabLst>
              <a:defRPr>
                <a:solidFill>
                  <a:schemeClr val="tx1"/>
                </a:solidFill>
                <a:latin typeface="Arial" panose="020B0604020202020204" pitchFamily="34" charset="0"/>
              </a:defRPr>
            </a:lvl4pPr>
            <a:lvl5pPr marL="2057400" indent="-228600">
              <a:tabLst>
                <a:tab pos="29718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29718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29718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29718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2971800" algn="l"/>
              </a:tabLst>
              <a:defRPr>
                <a:solidFill>
                  <a:schemeClr val="tx1"/>
                </a:solidFill>
                <a:latin typeface="Arial" panose="020B0604020202020204" pitchFamily="34" charset="0"/>
              </a:defRPr>
            </a:lvl9pPr>
          </a:lstStyle>
          <a:p>
            <a:pPr>
              <a:spcBef>
                <a:spcPct val="50000"/>
              </a:spcBef>
            </a:pPr>
            <a:r>
              <a:rPr lang="en-US" sz="1600" dirty="0" err="1">
                <a:latin typeface="Times New Roman" panose="02020603050405020304" pitchFamily="18" charset="0"/>
                <a:cs typeface="Times New Roman" panose="02020603050405020304" pitchFamily="18" charset="0"/>
              </a:rPr>
              <a:t>Diuraikan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menjadi</a:t>
            </a:r>
            <a:r>
              <a:rPr lang="en-US" sz="1600" dirty="0">
                <a:latin typeface="Times New Roman" panose="02020603050405020304" pitchFamily="18" charset="0"/>
                <a:cs typeface="Times New Roman" panose="02020603050405020304" pitchFamily="18" charset="0"/>
              </a:rPr>
              <a:t> 2 </a:t>
            </a:r>
            <a:r>
              <a:rPr lang="en-US" sz="1600" dirty="0" err="1">
                <a:latin typeface="Times New Roman" panose="02020603050405020304" pitchFamily="18" charset="0"/>
                <a:cs typeface="Times New Roman" panose="02020603050405020304" pitchFamily="18" charset="0"/>
              </a:rPr>
              <a:t>komponen</a:t>
            </a:r>
            <a:r>
              <a:rPr lang="en-US" sz="1600" dirty="0">
                <a:latin typeface="Times New Roman" panose="02020603050405020304" pitchFamily="18" charset="0"/>
                <a:cs typeface="Times New Roman" panose="02020603050405020304" pitchFamily="18" charset="0"/>
              </a:rPr>
              <a:t>	:</a:t>
            </a:r>
          </a:p>
        </p:txBody>
      </p:sp>
      <p:sp>
        <p:nvSpPr>
          <p:cNvPr id="11276" name="Rectangle 45"/>
          <p:cNvSpPr>
            <a:spLocks noChangeArrowheads="1"/>
          </p:cNvSpPr>
          <p:nvPr/>
        </p:nvSpPr>
        <p:spPr bwMode="auto">
          <a:xfrm>
            <a:off x="7734300" y="4817203"/>
            <a:ext cx="1828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110000"/>
              </a:lnSpc>
              <a:spcBef>
                <a:spcPct val="25000"/>
              </a:spcBef>
            </a:pPr>
            <a:r>
              <a:rPr lang="en-US" b="1" dirty="0" err="1">
                <a:latin typeface="Times New Roman" panose="02020603050405020304" pitchFamily="18" charset="0"/>
                <a:cs typeface="Times New Roman" panose="02020603050405020304" pitchFamily="18" charset="0"/>
              </a:rPr>
              <a:t>F</a:t>
            </a:r>
            <a:r>
              <a:rPr lang="en-US" b="1" baseline="-25000" dirty="0" err="1">
                <a:latin typeface="Times New Roman" panose="02020603050405020304" pitchFamily="18" charset="0"/>
                <a:cs typeface="Times New Roman" panose="02020603050405020304" pitchFamily="18" charset="0"/>
              </a:rPr>
              <a:t>x</a:t>
            </a:r>
            <a:r>
              <a:rPr lang="en-US" b="1" dirty="0">
                <a:latin typeface="Times New Roman" panose="02020603050405020304" pitchFamily="18" charset="0"/>
                <a:cs typeface="Times New Roman" panose="02020603050405020304" pitchFamily="18" charset="0"/>
              </a:rPr>
              <a:t> = mg sin </a:t>
            </a:r>
            <a:r>
              <a:rPr lang="en-US" b="1" dirty="0">
                <a:latin typeface="Times New Roman" panose="02020603050405020304" pitchFamily="18" charset="0"/>
                <a:cs typeface="Times New Roman" panose="02020603050405020304" pitchFamily="18" charset="0"/>
                <a:sym typeface="Symbol" panose="05050102010706020507" pitchFamily="18" charset="2"/>
              </a:rPr>
              <a:t></a:t>
            </a:r>
          </a:p>
          <a:p>
            <a:pPr>
              <a:lnSpc>
                <a:spcPct val="110000"/>
              </a:lnSpc>
              <a:spcBef>
                <a:spcPct val="25000"/>
              </a:spcBef>
            </a:pPr>
            <a:r>
              <a:rPr lang="en-US" b="1" dirty="0" err="1">
                <a:latin typeface="Times New Roman" panose="02020603050405020304" pitchFamily="18" charset="0"/>
                <a:cs typeface="Times New Roman" panose="02020603050405020304" pitchFamily="18" charset="0"/>
              </a:rPr>
              <a:t>F</a:t>
            </a:r>
            <a:r>
              <a:rPr lang="en-US" b="1" baseline="-25000" dirty="0" err="1">
                <a:latin typeface="Times New Roman" panose="02020603050405020304" pitchFamily="18" charset="0"/>
                <a:cs typeface="Times New Roman" panose="02020603050405020304" pitchFamily="18" charset="0"/>
              </a:rPr>
              <a:t>y</a:t>
            </a:r>
            <a:r>
              <a:rPr lang="en-US" b="1" dirty="0">
                <a:latin typeface="Times New Roman" panose="02020603050405020304" pitchFamily="18" charset="0"/>
                <a:cs typeface="Times New Roman" panose="02020603050405020304" pitchFamily="18" charset="0"/>
              </a:rPr>
              <a:t> = mg </a:t>
            </a:r>
            <a:r>
              <a:rPr lang="en-US" b="1" dirty="0" err="1">
                <a:latin typeface="Times New Roman" panose="02020603050405020304" pitchFamily="18" charset="0"/>
                <a:cs typeface="Times New Roman" panose="02020603050405020304" pitchFamily="18" charset="0"/>
              </a:rPr>
              <a:t>cos</a:t>
            </a:r>
            <a:r>
              <a:rPr lang="en-US" b="1"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sym typeface="Symbol" panose="05050102010706020507" pitchFamily="18" charset="2"/>
              </a:rPr>
              <a:t></a:t>
            </a:r>
          </a:p>
        </p:txBody>
      </p:sp>
      <p:sp>
        <p:nvSpPr>
          <p:cNvPr id="11277" name="Text Box 46"/>
          <p:cNvSpPr txBox="1">
            <a:spLocks noChangeArrowheads="1"/>
          </p:cNvSpPr>
          <p:nvPr/>
        </p:nvSpPr>
        <p:spPr bwMode="auto">
          <a:xfrm>
            <a:off x="2938236" y="5670324"/>
            <a:ext cx="8523514"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tabLst>
                <a:tab pos="2971800" algn="l"/>
              </a:tabLst>
              <a:defRPr>
                <a:solidFill>
                  <a:schemeClr val="tx1"/>
                </a:solidFill>
                <a:latin typeface="Arial" panose="020B0604020202020204" pitchFamily="34" charset="0"/>
              </a:defRPr>
            </a:lvl1pPr>
            <a:lvl2pPr marL="742950" indent="-285750">
              <a:tabLst>
                <a:tab pos="2971800" algn="l"/>
              </a:tabLst>
              <a:defRPr>
                <a:solidFill>
                  <a:schemeClr val="tx1"/>
                </a:solidFill>
                <a:latin typeface="Arial" panose="020B0604020202020204" pitchFamily="34" charset="0"/>
              </a:defRPr>
            </a:lvl2pPr>
            <a:lvl3pPr marL="1143000" indent="-228600">
              <a:tabLst>
                <a:tab pos="2971800" algn="l"/>
              </a:tabLst>
              <a:defRPr>
                <a:solidFill>
                  <a:schemeClr val="tx1"/>
                </a:solidFill>
                <a:latin typeface="Arial" panose="020B0604020202020204" pitchFamily="34" charset="0"/>
              </a:defRPr>
            </a:lvl3pPr>
            <a:lvl4pPr marL="1600200" indent="-228600">
              <a:tabLst>
                <a:tab pos="2971800" algn="l"/>
              </a:tabLst>
              <a:defRPr>
                <a:solidFill>
                  <a:schemeClr val="tx1"/>
                </a:solidFill>
                <a:latin typeface="Arial" panose="020B0604020202020204" pitchFamily="34" charset="0"/>
              </a:defRPr>
            </a:lvl4pPr>
            <a:lvl5pPr marL="2057400" indent="-228600">
              <a:tabLst>
                <a:tab pos="29718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29718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29718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29718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2971800" algn="l"/>
              </a:tabLst>
              <a:defRPr>
                <a:solidFill>
                  <a:schemeClr val="tx1"/>
                </a:solidFill>
                <a:latin typeface="Arial" panose="020B0604020202020204" pitchFamily="34" charset="0"/>
              </a:defRPr>
            </a:lvl9pPr>
          </a:lstStyle>
          <a:p>
            <a:pPr>
              <a:lnSpc>
                <a:spcPct val="120000"/>
              </a:lnSpc>
              <a:spcBef>
                <a:spcPct val="50000"/>
              </a:spcBef>
            </a:pPr>
            <a:r>
              <a:rPr lang="en-US" sz="1600" dirty="0">
                <a:latin typeface="Times New Roman" panose="02020603050405020304" pitchFamily="18" charset="0"/>
                <a:cs typeface="Times New Roman" panose="02020603050405020304" pitchFamily="18" charset="0"/>
              </a:rPr>
              <a:t>Gaya yang </a:t>
            </a:r>
            <a:r>
              <a:rPr lang="en-US" sz="1600" dirty="0" err="1">
                <a:latin typeface="Times New Roman" panose="02020603050405020304" pitchFamily="18" charset="0"/>
                <a:cs typeface="Times New Roman" panose="02020603050405020304" pitchFamily="18" charset="0"/>
              </a:rPr>
              <a:t>menyebabkan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benda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bergerak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bidang</a:t>
            </a:r>
            <a:r>
              <a:rPr lang="en-US" sz="1600" dirty="0">
                <a:latin typeface="Times New Roman" panose="02020603050405020304" pitchFamily="18" charset="0"/>
                <a:cs typeface="Times New Roman" panose="02020603050405020304" pitchFamily="18" charset="0"/>
              </a:rPr>
              <a:t> miring </a:t>
            </a:r>
            <a:r>
              <a:rPr lang="en-US" sz="1600" dirty="0" err="1">
                <a:latin typeface="Times New Roman" panose="02020603050405020304" pitchFamily="18" charset="0"/>
                <a:cs typeface="Times New Roman" panose="02020603050405020304" pitchFamily="18" charset="0"/>
              </a:rPr>
              <a:t>ke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bawah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sumbu</a:t>
            </a:r>
            <a:r>
              <a:rPr lang="en-US" sz="1600" dirty="0">
                <a:latin typeface="Times New Roman" panose="02020603050405020304" pitchFamily="18" charset="0"/>
                <a:cs typeface="Times New Roman" panose="02020603050405020304" pitchFamily="18" charset="0"/>
              </a:rPr>
              <a:t> x)</a:t>
            </a:r>
          </a:p>
        </p:txBody>
      </p:sp>
      <p:sp>
        <p:nvSpPr>
          <p:cNvPr id="11278" name="Rectangle 47"/>
          <p:cNvSpPr>
            <a:spLocks noChangeArrowheads="1"/>
          </p:cNvSpPr>
          <p:nvPr/>
        </p:nvSpPr>
        <p:spPr bwMode="auto">
          <a:xfrm>
            <a:off x="4664075" y="6249987"/>
            <a:ext cx="3549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110000"/>
              </a:lnSpc>
              <a:spcBef>
                <a:spcPct val="25000"/>
              </a:spcBef>
            </a:pPr>
            <a:r>
              <a:rPr lang="en-US" b="1" dirty="0" err="1">
                <a:latin typeface="Times New Roman" panose="02020603050405020304" pitchFamily="18" charset="0"/>
                <a:cs typeface="Times New Roman" panose="02020603050405020304" pitchFamily="18" charset="0"/>
              </a:rPr>
              <a:t>F</a:t>
            </a:r>
            <a:r>
              <a:rPr lang="en-US" b="1" baseline="-25000" dirty="0" err="1">
                <a:latin typeface="Times New Roman" panose="02020603050405020304" pitchFamily="18" charset="0"/>
                <a:cs typeface="Times New Roman" panose="02020603050405020304" pitchFamily="18" charset="0"/>
              </a:rPr>
              <a:t>x</a:t>
            </a:r>
            <a:r>
              <a:rPr lang="en-US" b="1" dirty="0">
                <a:latin typeface="Times New Roman" panose="02020603050405020304" pitchFamily="18" charset="0"/>
                <a:cs typeface="Times New Roman" panose="02020603050405020304" pitchFamily="18" charset="0"/>
              </a:rPr>
              <a:t> = ma                     mg sin </a:t>
            </a:r>
            <a:r>
              <a:rPr lang="en-US" b="1" dirty="0">
                <a:latin typeface="Times New Roman" panose="02020603050405020304" pitchFamily="18" charset="0"/>
                <a:cs typeface="Times New Roman" panose="02020603050405020304" pitchFamily="18" charset="0"/>
                <a:sym typeface="Symbol" panose="05050102010706020507" pitchFamily="18" charset="2"/>
              </a:rPr>
              <a:t> = ma</a:t>
            </a:r>
          </a:p>
        </p:txBody>
      </p:sp>
      <p:sp>
        <p:nvSpPr>
          <p:cNvPr id="11279" name="AutoShape 48"/>
          <p:cNvSpPr>
            <a:spLocks noChangeArrowheads="1"/>
          </p:cNvSpPr>
          <p:nvPr/>
        </p:nvSpPr>
        <p:spPr bwMode="auto">
          <a:xfrm>
            <a:off x="5718175" y="6390134"/>
            <a:ext cx="838200" cy="203200"/>
          </a:xfrm>
          <a:prstGeom prst="rightArrow">
            <a:avLst>
              <a:gd name="adj1" fmla="val 50000"/>
              <a:gd name="adj2" fmla="val 103125"/>
            </a:avLst>
          </a:prstGeom>
          <a:solidFill>
            <a:srgbClr val="C0CAD4"/>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atin typeface="Times New Roman" panose="02020603050405020304" pitchFamily="18" charset="0"/>
              <a:cs typeface="Times New Roman" panose="02020603050405020304" pitchFamily="18" charset="0"/>
            </a:endParaRPr>
          </a:p>
        </p:txBody>
      </p:sp>
      <p:sp>
        <p:nvSpPr>
          <p:cNvPr id="2" name="Date Placeholder 1"/>
          <p:cNvSpPr>
            <a:spLocks noGrp="1"/>
          </p:cNvSpPr>
          <p:nvPr>
            <p:ph type="dt" sz="half" idx="10"/>
          </p:nvPr>
        </p:nvSpPr>
        <p:spPr/>
        <p:txBody>
          <a:bodyPr/>
          <a:lstStyle/>
          <a:p>
            <a:fld id="{1F5A93BE-0B25-4E18-AB5F-FC442E2BE191}" type="datetime1">
              <a:rPr lang="en-US" smtClean="0"/>
              <a:t>3/28/2016</a:t>
            </a:fld>
            <a:endParaRPr lang="en-US" dirty="0"/>
          </a:p>
        </p:txBody>
      </p:sp>
      <p:sp>
        <p:nvSpPr>
          <p:cNvPr id="3" name="Footer Placeholder 2"/>
          <p:cNvSpPr>
            <a:spLocks noGrp="1"/>
          </p:cNvSpPr>
          <p:nvPr>
            <p:ph type="ftr" sz="quarter" idx="11"/>
          </p:nvPr>
        </p:nvSpPr>
        <p:spPr/>
        <p:txBody>
          <a:bodyPr/>
          <a:lstStyle/>
          <a:p>
            <a:r>
              <a:rPr lang="en-US" smtClean="0"/>
              <a:t>LATAR MUHAMMAD ARIEF</a:t>
            </a:r>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30</a:t>
            </a:fld>
            <a:endParaRPr lang="en-US" dirty="0"/>
          </a:p>
        </p:txBody>
      </p:sp>
    </p:spTree>
    <p:extLst>
      <p:ext uri="{BB962C8B-B14F-4D97-AF65-F5344CB8AC3E}">
        <p14:creationId xmlns:p14="http://schemas.microsoft.com/office/powerpoint/2010/main" val="17363212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063750" y="685801"/>
            <a:ext cx="7602764" cy="396875"/>
          </a:xfrm>
          <a:prstGeom prst="rect">
            <a:avLst/>
          </a:prstGeom>
          <a:ln/>
          <a:extLst/>
        </p:spPr>
        <p:style>
          <a:lnRef idx="3">
            <a:schemeClr val="lt1"/>
          </a:lnRef>
          <a:fillRef idx="1">
            <a:schemeClr val="dk1"/>
          </a:fillRef>
          <a:effectRef idx="1">
            <a:schemeClr val="dk1"/>
          </a:effectRef>
          <a:fontRef idx="minor">
            <a:schemeClr val="lt1"/>
          </a:fontRef>
        </p:style>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2000" b="1" dirty="0" smtClean="0">
                <a:solidFill>
                  <a:srgbClr val="FFFF00"/>
                </a:solidFill>
                <a:latin typeface="Times New Roman" panose="02020603050405020304" pitchFamily="18" charset="0"/>
                <a:cs typeface="Times New Roman" panose="02020603050405020304" pitchFamily="18" charset="0"/>
              </a:rPr>
              <a:t>B.    </a:t>
            </a:r>
            <a:r>
              <a:rPr lang="en-US" sz="2000" b="1" dirty="0" err="1">
                <a:solidFill>
                  <a:srgbClr val="FFFF00"/>
                </a:solidFill>
                <a:latin typeface="Times New Roman" panose="02020603050405020304" pitchFamily="18" charset="0"/>
                <a:cs typeface="Times New Roman" panose="02020603050405020304" pitchFamily="18" charset="0"/>
              </a:rPr>
              <a:t>Gerak</a:t>
            </a:r>
            <a:r>
              <a:rPr lang="en-US" sz="2000" b="1" dirty="0">
                <a:solidFill>
                  <a:srgbClr val="FFFF00"/>
                </a:solidFill>
                <a:latin typeface="Times New Roman" panose="02020603050405020304" pitchFamily="18" charset="0"/>
                <a:cs typeface="Times New Roman" panose="02020603050405020304" pitchFamily="18" charset="0"/>
              </a:rPr>
              <a:t> </a:t>
            </a:r>
            <a:r>
              <a:rPr lang="en-US" sz="2000" b="1" dirty="0" err="1">
                <a:solidFill>
                  <a:srgbClr val="FFFF00"/>
                </a:solidFill>
                <a:latin typeface="Times New Roman" panose="02020603050405020304" pitchFamily="18" charset="0"/>
                <a:cs typeface="Times New Roman" panose="02020603050405020304" pitchFamily="18" charset="0"/>
              </a:rPr>
              <a:t>benda</a:t>
            </a:r>
            <a:r>
              <a:rPr lang="en-US" sz="2000" b="1" dirty="0">
                <a:solidFill>
                  <a:srgbClr val="FFFF00"/>
                </a:solidFill>
                <a:latin typeface="Times New Roman" panose="02020603050405020304" pitchFamily="18" charset="0"/>
                <a:cs typeface="Times New Roman" panose="02020603050405020304" pitchFamily="18" charset="0"/>
              </a:rPr>
              <a:t> </a:t>
            </a:r>
            <a:r>
              <a:rPr lang="en-US" sz="2000" b="1" dirty="0" err="1">
                <a:solidFill>
                  <a:srgbClr val="FFFF00"/>
                </a:solidFill>
                <a:latin typeface="Times New Roman" panose="02020603050405020304" pitchFamily="18" charset="0"/>
                <a:cs typeface="Times New Roman" panose="02020603050405020304" pitchFamily="18" charset="0"/>
              </a:rPr>
              <a:t>pada</a:t>
            </a:r>
            <a:r>
              <a:rPr lang="en-US" sz="2000" b="1" dirty="0">
                <a:solidFill>
                  <a:srgbClr val="FFFF00"/>
                </a:solidFill>
                <a:latin typeface="Times New Roman" panose="02020603050405020304" pitchFamily="18" charset="0"/>
                <a:cs typeface="Times New Roman" panose="02020603050405020304" pitchFamily="18" charset="0"/>
              </a:rPr>
              <a:t> </a:t>
            </a:r>
            <a:r>
              <a:rPr lang="en-US" sz="2000" b="1" dirty="0" err="1">
                <a:solidFill>
                  <a:srgbClr val="FFFF00"/>
                </a:solidFill>
                <a:latin typeface="Times New Roman" panose="02020603050405020304" pitchFamily="18" charset="0"/>
                <a:cs typeface="Times New Roman" panose="02020603050405020304" pitchFamily="18" charset="0"/>
              </a:rPr>
              <a:t>bidang</a:t>
            </a:r>
            <a:r>
              <a:rPr lang="en-US" sz="2000" b="1" dirty="0">
                <a:solidFill>
                  <a:srgbClr val="FFFF00"/>
                </a:solidFill>
                <a:latin typeface="Times New Roman" panose="02020603050405020304" pitchFamily="18" charset="0"/>
                <a:cs typeface="Times New Roman" panose="02020603050405020304" pitchFamily="18" charset="0"/>
              </a:rPr>
              <a:t> miring </a:t>
            </a:r>
            <a:r>
              <a:rPr lang="en-US" sz="2000" b="1" dirty="0" err="1">
                <a:solidFill>
                  <a:srgbClr val="FFFF00"/>
                </a:solidFill>
                <a:latin typeface="Times New Roman" panose="02020603050405020304" pitchFamily="18" charset="0"/>
                <a:cs typeface="Times New Roman" panose="02020603050405020304" pitchFamily="18" charset="0"/>
              </a:rPr>
              <a:t>dengan</a:t>
            </a:r>
            <a:r>
              <a:rPr lang="en-US" sz="2000" b="1" dirty="0">
                <a:solidFill>
                  <a:srgbClr val="FFFF00"/>
                </a:solidFill>
                <a:latin typeface="Times New Roman" panose="02020603050405020304" pitchFamily="18" charset="0"/>
                <a:cs typeface="Times New Roman" panose="02020603050405020304" pitchFamily="18" charset="0"/>
              </a:rPr>
              <a:t> </a:t>
            </a:r>
            <a:r>
              <a:rPr lang="en-US" sz="2000" b="1" dirty="0" err="1">
                <a:solidFill>
                  <a:srgbClr val="FFFF00"/>
                </a:solidFill>
                <a:latin typeface="Times New Roman" panose="02020603050405020304" pitchFamily="18" charset="0"/>
                <a:cs typeface="Times New Roman" panose="02020603050405020304" pitchFamily="18" charset="0"/>
              </a:rPr>
              <a:t>adanya</a:t>
            </a:r>
            <a:r>
              <a:rPr lang="en-US" sz="2000" b="1" dirty="0">
                <a:solidFill>
                  <a:srgbClr val="FFFF00"/>
                </a:solidFill>
                <a:latin typeface="Times New Roman" panose="02020603050405020304" pitchFamily="18" charset="0"/>
                <a:cs typeface="Times New Roman" panose="02020603050405020304" pitchFamily="18" charset="0"/>
              </a:rPr>
              <a:t> </a:t>
            </a:r>
            <a:r>
              <a:rPr lang="en-US" sz="2000" b="1" dirty="0" err="1">
                <a:solidFill>
                  <a:srgbClr val="FFFF00"/>
                </a:solidFill>
                <a:latin typeface="Times New Roman" panose="02020603050405020304" pitchFamily="18" charset="0"/>
                <a:cs typeface="Times New Roman" panose="02020603050405020304" pitchFamily="18" charset="0"/>
              </a:rPr>
              <a:t>gesekan</a:t>
            </a:r>
            <a:endParaRPr lang="en-US" sz="2000" b="1" dirty="0">
              <a:solidFill>
                <a:srgbClr val="FFFF00"/>
              </a:solidFill>
              <a:latin typeface="Times New Roman" panose="02020603050405020304" pitchFamily="18" charset="0"/>
              <a:cs typeface="Times New Roman" panose="02020603050405020304" pitchFamily="18" charset="0"/>
            </a:endParaRPr>
          </a:p>
        </p:txBody>
      </p:sp>
      <p:grpSp>
        <p:nvGrpSpPr>
          <p:cNvPr id="12291" name="Group 24"/>
          <p:cNvGrpSpPr>
            <a:grpSpLocks/>
          </p:cNvGrpSpPr>
          <p:nvPr/>
        </p:nvGrpSpPr>
        <p:grpSpPr bwMode="auto">
          <a:xfrm>
            <a:off x="2971800" y="1828800"/>
            <a:ext cx="3200400" cy="1854200"/>
            <a:chOff x="624" y="1200"/>
            <a:chExt cx="2016" cy="1168"/>
          </a:xfrm>
        </p:grpSpPr>
        <p:sp>
          <p:nvSpPr>
            <p:cNvPr id="12305" name="Line 4"/>
            <p:cNvSpPr>
              <a:spLocks noChangeShapeType="1"/>
            </p:cNvSpPr>
            <p:nvPr/>
          </p:nvSpPr>
          <p:spPr bwMode="auto">
            <a:xfrm>
              <a:off x="728" y="2352"/>
              <a:ext cx="191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06" name="Line 5"/>
            <p:cNvSpPr>
              <a:spLocks noChangeShapeType="1"/>
            </p:cNvSpPr>
            <p:nvPr/>
          </p:nvSpPr>
          <p:spPr bwMode="auto">
            <a:xfrm flipV="1">
              <a:off x="728" y="1360"/>
              <a:ext cx="1720" cy="99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07" name="Rectangle 6"/>
            <p:cNvSpPr>
              <a:spLocks noChangeArrowheads="1"/>
            </p:cNvSpPr>
            <p:nvPr/>
          </p:nvSpPr>
          <p:spPr bwMode="auto">
            <a:xfrm rot="-1800000">
              <a:off x="1145" y="1696"/>
              <a:ext cx="479" cy="256"/>
            </a:xfrm>
            <a:prstGeom prst="rect">
              <a:avLst/>
            </a:prstGeom>
            <a:solidFill>
              <a:srgbClr val="CE0022"/>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atin typeface="Times New Roman" panose="02020603050405020304" pitchFamily="18" charset="0"/>
                <a:cs typeface="Times New Roman" panose="02020603050405020304" pitchFamily="18" charset="0"/>
              </a:endParaRPr>
            </a:p>
          </p:txBody>
        </p:sp>
        <p:sp>
          <p:nvSpPr>
            <p:cNvPr id="12308" name="Line 7"/>
            <p:cNvSpPr>
              <a:spLocks noChangeShapeType="1"/>
            </p:cNvSpPr>
            <p:nvPr/>
          </p:nvSpPr>
          <p:spPr bwMode="auto">
            <a:xfrm flipH="1" flipV="1">
              <a:off x="1086" y="1344"/>
              <a:ext cx="554" cy="9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09" name="Line 8"/>
            <p:cNvSpPr>
              <a:spLocks noChangeShapeType="1"/>
            </p:cNvSpPr>
            <p:nvPr/>
          </p:nvSpPr>
          <p:spPr bwMode="auto">
            <a:xfrm flipH="1" flipV="1">
              <a:off x="1082" y="1336"/>
              <a:ext cx="222" cy="38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10" name="Line 9"/>
            <p:cNvSpPr>
              <a:spLocks noChangeShapeType="1"/>
            </p:cNvSpPr>
            <p:nvPr/>
          </p:nvSpPr>
          <p:spPr bwMode="auto">
            <a:xfrm flipH="1" flipV="1">
              <a:off x="1227" y="1584"/>
              <a:ext cx="167" cy="28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11" name="Line 10"/>
            <p:cNvSpPr>
              <a:spLocks noChangeShapeType="1"/>
            </p:cNvSpPr>
            <p:nvPr/>
          </p:nvSpPr>
          <p:spPr bwMode="auto">
            <a:xfrm flipH="1" flipV="1">
              <a:off x="1393" y="1872"/>
              <a:ext cx="179" cy="312"/>
            </a:xfrm>
            <a:prstGeom prst="line">
              <a:avLst/>
            </a:prstGeom>
            <a:noFill/>
            <a:ln w="2857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2312" name="Line 11"/>
            <p:cNvSpPr>
              <a:spLocks noChangeShapeType="1"/>
            </p:cNvSpPr>
            <p:nvPr/>
          </p:nvSpPr>
          <p:spPr bwMode="auto">
            <a:xfrm flipH="1">
              <a:off x="1160" y="1824"/>
              <a:ext cx="192" cy="12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13" name="Line 12"/>
            <p:cNvSpPr>
              <a:spLocks noChangeShapeType="1"/>
            </p:cNvSpPr>
            <p:nvPr/>
          </p:nvSpPr>
          <p:spPr bwMode="auto">
            <a:xfrm>
              <a:off x="1176" y="1928"/>
              <a:ext cx="167" cy="288"/>
            </a:xfrm>
            <a:prstGeom prst="line">
              <a:avLst/>
            </a:prstGeom>
            <a:noFill/>
            <a:ln w="1905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2314" name="Line 13"/>
            <p:cNvSpPr>
              <a:spLocks noChangeShapeType="1"/>
            </p:cNvSpPr>
            <p:nvPr/>
          </p:nvSpPr>
          <p:spPr bwMode="auto">
            <a:xfrm>
              <a:off x="1352" y="1824"/>
              <a:ext cx="0" cy="43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15" name="Line 14"/>
            <p:cNvSpPr>
              <a:spLocks noChangeShapeType="1"/>
            </p:cNvSpPr>
            <p:nvPr/>
          </p:nvSpPr>
          <p:spPr bwMode="auto">
            <a:xfrm flipV="1">
              <a:off x="1352" y="2149"/>
              <a:ext cx="192" cy="111"/>
            </a:xfrm>
            <a:prstGeom prst="line">
              <a:avLst/>
            </a:prstGeom>
            <a:noFill/>
            <a:ln w="1905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2316" name="Text Box 15"/>
            <p:cNvSpPr txBox="1">
              <a:spLocks noChangeArrowheads="1"/>
            </p:cNvSpPr>
            <p:nvPr/>
          </p:nvSpPr>
          <p:spPr bwMode="auto">
            <a:xfrm>
              <a:off x="1256" y="1440"/>
              <a:ext cx="2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1400" b="1">
                  <a:latin typeface="Times New Roman" panose="02020603050405020304" pitchFamily="18" charset="0"/>
                  <a:cs typeface="Times New Roman" panose="02020603050405020304" pitchFamily="18" charset="0"/>
                </a:rPr>
                <a:t>N</a:t>
              </a:r>
            </a:p>
          </p:txBody>
        </p:sp>
        <p:sp>
          <p:nvSpPr>
            <p:cNvPr id="12317" name="Text Box 16"/>
            <p:cNvSpPr txBox="1">
              <a:spLocks noChangeArrowheads="1"/>
            </p:cNvSpPr>
            <p:nvPr/>
          </p:nvSpPr>
          <p:spPr bwMode="auto">
            <a:xfrm>
              <a:off x="1112" y="1200"/>
              <a:ext cx="2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1400" b="1">
                  <a:latin typeface="Times New Roman" panose="02020603050405020304" pitchFamily="18" charset="0"/>
                  <a:cs typeface="Times New Roman" panose="02020603050405020304" pitchFamily="18" charset="0"/>
                </a:rPr>
                <a:t>y</a:t>
              </a:r>
            </a:p>
          </p:txBody>
        </p:sp>
        <p:sp>
          <p:nvSpPr>
            <p:cNvPr id="12318" name="Text Box 17"/>
            <p:cNvSpPr txBox="1">
              <a:spLocks noChangeArrowheads="1"/>
            </p:cNvSpPr>
            <p:nvPr/>
          </p:nvSpPr>
          <p:spPr bwMode="auto">
            <a:xfrm>
              <a:off x="2256" y="1200"/>
              <a:ext cx="2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1400" b="1">
                  <a:latin typeface="Times New Roman" panose="02020603050405020304" pitchFamily="18" charset="0"/>
                  <a:cs typeface="Times New Roman" panose="02020603050405020304" pitchFamily="18" charset="0"/>
                </a:rPr>
                <a:t>x</a:t>
              </a:r>
            </a:p>
          </p:txBody>
        </p:sp>
        <p:sp>
          <p:nvSpPr>
            <p:cNvPr id="12319" name="Text Box 18"/>
            <p:cNvSpPr txBox="1">
              <a:spLocks noChangeArrowheads="1"/>
            </p:cNvSpPr>
            <p:nvPr/>
          </p:nvSpPr>
          <p:spPr bwMode="auto">
            <a:xfrm>
              <a:off x="1320" y="1944"/>
              <a:ext cx="2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1400" b="1">
                  <a:latin typeface="Times New Roman" panose="02020603050405020304" pitchFamily="18" charset="0"/>
                  <a:cs typeface="Times New Roman" panose="02020603050405020304" pitchFamily="18" charset="0"/>
                  <a:sym typeface="Symbol" panose="05050102010706020507" pitchFamily="18" charset="2"/>
                </a:rPr>
                <a:t></a:t>
              </a:r>
              <a:endParaRPr lang="en-US" sz="1400" b="1">
                <a:latin typeface="Times New Roman" panose="02020603050405020304" pitchFamily="18" charset="0"/>
                <a:cs typeface="Times New Roman" panose="02020603050405020304" pitchFamily="18" charset="0"/>
              </a:endParaRPr>
            </a:p>
          </p:txBody>
        </p:sp>
        <p:sp>
          <p:nvSpPr>
            <p:cNvPr id="12320" name="Text Box 19"/>
            <p:cNvSpPr txBox="1">
              <a:spLocks noChangeArrowheads="1"/>
            </p:cNvSpPr>
            <p:nvPr/>
          </p:nvSpPr>
          <p:spPr bwMode="auto">
            <a:xfrm>
              <a:off x="624" y="1888"/>
              <a:ext cx="71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1400" b="1">
                  <a:latin typeface="Times New Roman" panose="02020603050405020304" pitchFamily="18" charset="0"/>
                  <a:cs typeface="Times New Roman" panose="02020603050405020304" pitchFamily="18" charset="0"/>
                  <a:sym typeface="Symbol" panose="05050102010706020507" pitchFamily="18" charset="2"/>
                </a:rPr>
                <a:t>mg sin </a:t>
              </a:r>
              <a:endParaRPr lang="en-US" sz="1400" b="1">
                <a:latin typeface="Times New Roman" panose="02020603050405020304" pitchFamily="18" charset="0"/>
                <a:cs typeface="Times New Roman" panose="02020603050405020304" pitchFamily="18" charset="0"/>
              </a:endParaRPr>
            </a:p>
          </p:txBody>
        </p:sp>
        <p:sp>
          <p:nvSpPr>
            <p:cNvPr id="12321" name="Text Box 20"/>
            <p:cNvSpPr txBox="1">
              <a:spLocks noChangeArrowheads="1"/>
            </p:cNvSpPr>
            <p:nvPr/>
          </p:nvSpPr>
          <p:spPr bwMode="auto">
            <a:xfrm>
              <a:off x="1568" y="2016"/>
              <a:ext cx="76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1400" b="1">
                  <a:latin typeface="Times New Roman" panose="02020603050405020304" pitchFamily="18" charset="0"/>
                  <a:cs typeface="Times New Roman" panose="02020603050405020304" pitchFamily="18" charset="0"/>
                  <a:sym typeface="Symbol" panose="05050102010706020507" pitchFamily="18" charset="2"/>
                </a:rPr>
                <a:t>mg cos </a:t>
              </a:r>
              <a:endParaRPr lang="en-US" sz="1400" b="1">
                <a:latin typeface="Times New Roman" panose="02020603050405020304" pitchFamily="18" charset="0"/>
                <a:cs typeface="Times New Roman" panose="02020603050405020304" pitchFamily="18" charset="0"/>
              </a:endParaRPr>
            </a:p>
          </p:txBody>
        </p:sp>
        <p:sp>
          <p:nvSpPr>
            <p:cNvPr id="12322" name="Text Box 21"/>
            <p:cNvSpPr txBox="1">
              <a:spLocks noChangeArrowheads="1"/>
            </p:cNvSpPr>
            <p:nvPr/>
          </p:nvSpPr>
          <p:spPr bwMode="auto">
            <a:xfrm>
              <a:off x="1112" y="2176"/>
              <a:ext cx="33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1400" b="1">
                  <a:latin typeface="Times New Roman" panose="02020603050405020304" pitchFamily="18" charset="0"/>
                  <a:cs typeface="Times New Roman" panose="02020603050405020304" pitchFamily="18" charset="0"/>
                  <a:sym typeface="Symbol" panose="05050102010706020507" pitchFamily="18" charset="2"/>
                </a:rPr>
                <a:t>mg</a:t>
              </a:r>
              <a:endParaRPr lang="en-US" sz="1400" b="1">
                <a:latin typeface="Times New Roman" panose="02020603050405020304" pitchFamily="18" charset="0"/>
                <a:cs typeface="Times New Roman" panose="02020603050405020304" pitchFamily="18" charset="0"/>
              </a:endParaRPr>
            </a:p>
          </p:txBody>
        </p:sp>
        <p:sp>
          <p:nvSpPr>
            <p:cNvPr id="12323" name="Line 22"/>
            <p:cNvSpPr>
              <a:spLocks noChangeShapeType="1"/>
            </p:cNvSpPr>
            <p:nvPr/>
          </p:nvSpPr>
          <p:spPr bwMode="auto">
            <a:xfrm flipV="1">
              <a:off x="1584" y="1537"/>
              <a:ext cx="288" cy="167"/>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24" name="Text Box 23"/>
            <p:cNvSpPr txBox="1">
              <a:spLocks noChangeArrowheads="1"/>
            </p:cNvSpPr>
            <p:nvPr/>
          </p:nvSpPr>
          <p:spPr bwMode="auto">
            <a:xfrm>
              <a:off x="1800" y="1376"/>
              <a:ext cx="28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1600" b="1">
                  <a:latin typeface="Times New Roman" panose="02020603050405020304" pitchFamily="18" charset="0"/>
                  <a:cs typeface="Times New Roman" panose="02020603050405020304" pitchFamily="18" charset="0"/>
                </a:rPr>
                <a:t>F</a:t>
              </a:r>
              <a:r>
                <a:rPr lang="en-US" sz="1600" b="1" baseline="-25000">
                  <a:latin typeface="Times New Roman" panose="02020603050405020304" pitchFamily="18" charset="0"/>
                  <a:cs typeface="Times New Roman" panose="02020603050405020304" pitchFamily="18" charset="0"/>
                </a:rPr>
                <a:t>k</a:t>
              </a:r>
            </a:p>
          </p:txBody>
        </p:sp>
      </p:grpSp>
      <p:sp>
        <p:nvSpPr>
          <p:cNvPr id="12292" name="Text Box 25"/>
          <p:cNvSpPr txBox="1">
            <a:spLocks noChangeArrowheads="1"/>
          </p:cNvSpPr>
          <p:nvPr/>
        </p:nvSpPr>
        <p:spPr bwMode="auto">
          <a:xfrm>
            <a:off x="3079750" y="3962401"/>
            <a:ext cx="4768850"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20000"/>
              </a:lnSpc>
              <a:spcBef>
                <a:spcPct val="30000"/>
              </a:spcBef>
            </a:pPr>
            <a:r>
              <a:rPr lang="en-US" sz="1600" b="1">
                <a:latin typeface="Times New Roman" panose="02020603050405020304" pitchFamily="18" charset="0"/>
                <a:cs typeface="Times New Roman" panose="02020603050405020304" pitchFamily="18" charset="0"/>
              </a:rPr>
              <a:t>Gaya yang bekerja pada benda	:</a:t>
            </a:r>
          </a:p>
        </p:txBody>
      </p:sp>
      <p:sp>
        <p:nvSpPr>
          <p:cNvPr id="12293" name="Text Box 26"/>
          <p:cNvSpPr txBox="1">
            <a:spLocks noChangeArrowheads="1"/>
          </p:cNvSpPr>
          <p:nvPr/>
        </p:nvSpPr>
        <p:spPr bwMode="auto">
          <a:xfrm>
            <a:off x="3200400" y="4427538"/>
            <a:ext cx="2057400" cy="38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20000"/>
              </a:lnSpc>
              <a:spcBef>
                <a:spcPct val="30000"/>
              </a:spcBef>
              <a:buFontTx/>
              <a:buAutoNum type="arabicPeriod"/>
            </a:pPr>
            <a:r>
              <a:rPr lang="en-US" sz="1600" b="1">
                <a:latin typeface="Times New Roman" panose="02020603050405020304" pitchFamily="18" charset="0"/>
                <a:cs typeface="Times New Roman" panose="02020603050405020304" pitchFamily="18" charset="0"/>
              </a:rPr>
              <a:t>Gaya Normal</a:t>
            </a:r>
          </a:p>
        </p:txBody>
      </p:sp>
      <p:sp>
        <p:nvSpPr>
          <p:cNvPr id="12294" name="Text Box 27"/>
          <p:cNvSpPr txBox="1">
            <a:spLocks noChangeArrowheads="1"/>
          </p:cNvSpPr>
          <p:nvPr/>
        </p:nvSpPr>
        <p:spPr bwMode="auto">
          <a:xfrm>
            <a:off x="3200400" y="4965701"/>
            <a:ext cx="2057400"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20000"/>
              </a:lnSpc>
              <a:spcBef>
                <a:spcPct val="30000"/>
              </a:spcBef>
              <a:buFontTx/>
              <a:buAutoNum type="arabicPeriod" startAt="2"/>
            </a:pPr>
            <a:r>
              <a:rPr lang="en-US" sz="1600" b="1">
                <a:latin typeface="Times New Roman" panose="02020603050405020304" pitchFamily="18" charset="0"/>
                <a:cs typeface="Times New Roman" panose="02020603050405020304" pitchFamily="18" charset="0"/>
              </a:rPr>
              <a:t>Gaya Berat</a:t>
            </a:r>
          </a:p>
        </p:txBody>
      </p:sp>
      <p:sp>
        <p:nvSpPr>
          <p:cNvPr id="12295" name="Text Box 28"/>
          <p:cNvSpPr txBox="1">
            <a:spLocks noChangeArrowheads="1"/>
          </p:cNvSpPr>
          <p:nvPr/>
        </p:nvSpPr>
        <p:spPr bwMode="auto">
          <a:xfrm>
            <a:off x="3200400" y="5494338"/>
            <a:ext cx="2057400" cy="38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20000"/>
              </a:lnSpc>
              <a:spcBef>
                <a:spcPct val="30000"/>
              </a:spcBef>
              <a:buFontTx/>
              <a:buAutoNum type="arabicPeriod" startAt="3"/>
            </a:pPr>
            <a:r>
              <a:rPr lang="en-US" sz="1600" b="1" dirty="0">
                <a:latin typeface="Times New Roman" panose="02020603050405020304" pitchFamily="18" charset="0"/>
                <a:cs typeface="Times New Roman" panose="02020603050405020304" pitchFamily="18" charset="0"/>
              </a:rPr>
              <a:t>Gaya </a:t>
            </a:r>
            <a:r>
              <a:rPr lang="en-US" sz="1600" b="1" dirty="0" err="1">
                <a:latin typeface="Times New Roman" panose="02020603050405020304" pitchFamily="18" charset="0"/>
                <a:cs typeface="Times New Roman" panose="02020603050405020304" pitchFamily="18" charset="0"/>
              </a:rPr>
              <a:t>Gesekan</a:t>
            </a:r>
            <a:endParaRPr lang="en-US" sz="1600" b="1" dirty="0">
              <a:latin typeface="Times New Roman" panose="02020603050405020304" pitchFamily="18" charset="0"/>
              <a:cs typeface="Times New Roman" panose="02020603050405020304" pitchFamily="18" charset="0"/>
            </a:endParaRPr>
          </a:p>
        </p:txBody>
      </p:sp>
      <p:sp>
        <p:nvSpPr>
          <p:cNvPr id="12296" name="Rectangle 29"/>
          <p:cNvSpPr>
            <a:spLocks noChangeArrowheads="1"/>
          </p:cNvSpPr>
          <p:nvPr/>
        </p:nvSpPr>
        <p:spPr bwMode="auto">
          <a:xfrm>
            <a:off x="6057900" y="4432300"/>
            <a:ext cx="1828800" cy="368300"/>
          </a:xfrm>
          <a:prstGeom prst="rect">
            <a:avLst/>
          </a:prstGeom>
          <a:solidFill>
            <a:schemeClr val="accent1"/>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b="1">
                <a:latin typeface="Times New Roman" panose="02020603050405020304" pitchFamily="18" charset="0"/>
                <a:cs typeface="Times New Roman" panose="02020603050405020304" pitchFamily="18" charset="0"/>
              </a:rPr>
              <a:t>N = mg cos </a:t>
            </a:r>
            <a:r>
              <a:rPr lang="en-US" b="1">
                <a:latin typeface="Times New Roman" panose="02020603050405020304" pitchFamily="18" charset="0"/>
                <a:cs typeface="Times New Roman" panose="02020603050405020304" pitchFamily="18" charset="0"/>
                <a:sym typeface="Symbol" panose="05050102010706020507" pitchFamily="18" charset="2"/>
              </a:rPr>
              <a:t></a:t>
            </a:r>
            <a:endParaRPr lang="en-US" b="1">
              <a:latin typeface="Times New Roman" panose="02020603050405020304" pitchFamily="18" charset="0"/>
              <a:cs typeface="Times New Roman" panose="02020603050405020304" pitchFamily="18" charset="0"/>
            </a:endParaRPr>
          </a:p>
        </p:txBody>
      </p:sp>
      <p:sp>
        <p:nvSpPr>
          <p:cNvPr id="12297" name="AutoShape 30"/>
          <p:cNvSpPr>
            <a:spLocks noChangeArrowheads="1"/>
          </p:cNvSpPr>
          <p:nvPr/>
        </p:nvSpPr>
        <p:spPr bwMode="auto">
          <a:xfrm>
            <a:off x="5105400" y="4495800"/>
            <a:ext cx="762000" cy="304800"/>
          </a:xfrm>
          <a:custGeom>
            <a:avLst/>
            <a:gdLst>
              <a:gd name="T0" fmla="*/ 571500 w 21600"/>
              <a:gd name="T1" fmla="*/ 0 h 21600"/>
              <a:gd name="T2" fmla="*/ 0 w 21600"/>
              <a:gd name="T3" fmla="*/ 152400 h 21600"/>
              <a:gd name="T4" fmla="*/ 571500 w 21600"/>
              <a:gd name="T5" fmla="*/ 304800 h 21600"/>
              <a:gd name="T6" fmla="*/ 762000 w 21600"/>
              <a:gd name="T7" fmla="*/ 1524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bg2"/>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atin typeface="Times New Roman" panose="02020603050405020304" pitchFamily="18" charset="0"/>
              <a:cs typeface="Times New Roman" panose="02020603050405020304" pitchFamily="18" charset="0"/>
            </a:endParaRPr>
          </a:p>
        </p:txBody>
      </p:sp>
      <p:sp>
        <p:nvSpPr>
          <p:cNvPr id="12298" name="Rectangle 31"/>
          <p:cNvSpPr>
            <a:spLocks noChangeArrowheads="1"/>
          </p:cNvSpPr>
          <p:nvPr/>
        </p:nvSpPr>
        <p:spPr bwMode="auto">
          <a:xfrm>
            <a:off x="6070600" y="4978400"/>
            <a:ext cx="1371600" cy="381000"/>
          </a:xfrm>
          <a:prstGeom prst="rect">
            <a:avLst/>
          </a:prstGeom>
          <a:solidFill>
            <a:schemeClr val="accent1"/>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b="1">
                <a:latin typeface="Times New Roman" panose="02020603050405020304" pitchFamily="18" charset="0"/>
                <a:cs typeface="Times New Roman" panose="02020603050405020304" pitchFamily="18" charset="0"/>
              </a:rPr>
              <a:t>W = mg</a:t>
            </a:r>
          </a:p>
        </p:txBody>
      </p:sp>
      <p:sp>
        <p:nvSpPr>
          <p:cNvPr id="12299" name="AutoShape 32"/>
          <p:cNvSpPr>
            <a:spLocks noChangeArrowheads="1"/>
          </p:cNvSpPr>
          <p:nvPr/>
        </p:nvSpPr>
        <p:spPr bwMode="auto">
          <a:xfrm>
            <a:off x="5105400" y="5041900"/>
            <a:ext cx="762000" cy="304800"/>
          </a:xfrm>
          <a:custGeom>
            <a:avLst/>
            <a:gdLst>
              <a:gd name="T0" fmla="*/ 571500 w 21600"/>
              <a:gd name="T1" fmla="*/ 0 h 21600"/>
              <a:gd name="T2" fmla="*/ 0 w 21600"/>
              <a:gd name="T3" fmla="*/ 152400 h 21600"/>
              <a:gd name="T4" fmla="*/ 571500 w 21600"/>
              <a:gd name="T5" fmla="*/ 304800 h 21600"/>
              <a:gd name="T6" fmla="*/ 762000 w 21600"/>
              <a:gd name="T7" fmla="*/ 1524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bg2"/>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atin typeface="Times New Roman" panose="02020603050405020304" pitchFamily="18" charset="0"/>
              <a:cs typeface="Times New Roman" panose="02020603050405020304" pitchFamily="18" charset="0"/>
            </a:endParaRPr>
          </a:p>
        </p:txBody>
      </p:sp>
      <p:sp>
        <p:nvSpPr>
          <p:cNvPr id="12300" name="Rectangle 33"/>
          <p:cNvSpPr>
            <a:spLocks noChangeArrowheads="1"/>
          </p:cNvSpPr>
          <p:nvPr/>
        </p:nvSpPr>
        <p:spPr bwMode="auto">
          <a:xfrm>
            <a:off x="6083301" y="5511801"/>
            <a:ext cx="2359025" cy="396875"/>
          </a:xfrm>
          <a:prstGeom prst="rect">
            <a:avLst/>
          </a:prstGeom>
          <a:solidFill>
            <a:schemeClr val="accent1"/>
          </a:solidFill>
          <a:ln w="19050">
            <a:solidFill>
              <a:schemeClr val="tx1"/>
            </a:solidFill>
            <a:miter lim="800000"/>
            <a:headEnd/>
            <a:tailEnd/>
          </a:ln>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110000"/>
              </a:lnSpc>
              <a:spcBef>
                <a:spcPct val="25000"/>
              </a:spcBef>
            </a:pPr>
            <a:r>
              <a:rPr lang="en-US" b="1">
                <a:latin typeface="Times New Roman" panose="02020603050405020304" pitchFamily="18" charset="0"/>
                <a:cs typeface="Times New Roman" panose="02020603050405020304" pitchFamily="18" charset="0"/>
              </a:rPr>
              <a:t>F</a:t>
            </a:r>
            <a:r>
              <a:rPr lang="en-US" b="1" baseline="-25000">
                <a:latin typeface="Times New Roman" panose="02020603050405020304" pitchFamily="18" charset="0"/>
                <a:cs typeface="Times New Roman" panose="02020603050405020304" pitchFamily="18" charset="0"/>
              </a:rPr>
              <a:t>k</a:t>
            </a:r>
            <a:r>
              <a:rPr lang="en-US" b="1">
                <a:latin typeface="Times New Roman" panose="02020603050405020304" pitchFamily="18" charset="0"/>
                <a:cs typeface="Times New Roman" panose="02020603050405020304" pitchFamily="18" charset="0"/>
              </a:rPr>
              <a:t> = </a:t>
            </a:r>
            <a:r>
              <a:rPr lang="en-US" b="1">
                <a:latin typeface="Times New Roman" panose="02020603050405020304" pitchFamily="18" charset="0"/>
                <a:cs typeface="Times New Roman" panose="02020603050405020304" pitchFamily="18" charset="0"/>
                <a:sym typeface="Symbol" panose="05050102010706020507" pitchFamily="18" charset="2"/>
              </a:rPr>
              <a:t></a:t>
            </a:r>
            <a:r>
              <a:rPr lang="en-US" b="1" baseline="-25000">
                <a:latin typeface="Times New Roman" panose="02020603050405020304" pitchFamily="18" charset="0"/>
                <a:cs typeface="Times New Roman" panose="02020603050405020304" pitchFamily="18" charset="0"/>
              </a:rPr>
              <a:t>k</a:t>
            </a:r>
            <a:r>
              <a:rPr lang="en-US" b="1">
                <a:latin typeface="Times New Roman" panose="02020603050405020304" pitchFamily="18" charset="0"/>
                <a:cs typeface="Times New Roman" panose="02020603050405020304" pitchFamily="18" charset="0"/>
              </a:rPr>
              <a:t>N = </a:t>
            </a:r>
            <a:r>
              <a:rPr lang="en-US" b="1">
                <a:latin typeface="Times New Roman" panose="02020603050405020304" pitchFamily="18" charset="0"/>
                <a:cs typeface="Times New Roman" panose="02020603050405020304" pitchFamily="18" charset="0"/>
                <a:sym typeface="Symbol" panose="05050102010706020507" pitchFamily="18" charset="2"/>
              </a:rPr>
              <a:t></a:t>
            </a:r>
            <a:r>
              <a:rPr lang="en-US" b="1" baseline="-25000">
                <a:latin typeface="Times New Roman" panose="02020603050405020304" pitchFamily="18" charset="0"/>
                <a:cs typeface="Times New Roman" panose="02020603050405020304" pitchFamily="18" charset="0"/>
              </a:rPr>
              <a:t>k</a:t>
            </a:r>
            <a:r>
              <a:rPr lang="en-US" b="1">
                <a:latin typeface="Times New Roman" panose="02020603050405020304" pitchFamily="18" charset="0"/>
                <a:cs typeface="Times New Roman" panose="02020603050405020304" pitchFamily="18" charset="0"/>
              </a:rPr>
              <a:t>mg cos </a:t>
            </a:r>
            <a:r>
              <a:rPr lang="en-US" b="1">
                <a:latin typeface="Times New Roman" panose="02020603050405020304" pitchFamily="18" charset="0"/>
                <a:cs typeface="Times New Roman" panose="02020603050405020304" pitchFamily="18" charset="0"/>
                <a:sym typeface="Symbol" panose="05050102010706020507" pitchFamily="18" charset="2"/>
              </a:rPr>
              <a:t></a:t>
            </a:r>
          </a:p>
        </p:txBody>
      </p:sp>
      <p:sp>
        <p:nvSpPr>
          <p:cNvPr id="12301" name="AutoShape 34"/>
          <p:cNvSpPr>
            <a:spLocks noChangeArrowheads="1"/>
          </p:cNvSpPr>
          <p:nvPr/>
        </p:nvSpPr>
        <p:spPr bwMode="auto">
          <a:xfrm>
            <a:off x="5105400" y="5575300"/>
            <a:ext cx="762000" cy="304800"/>
          </a:xfrm>
          <a:custGeom>
            <a:avLst/>
            <a:gdLst>
              <a:gd name="T0" fmla="*/ 571500 w 21600"/>
              <a:gd name="T1" fmla="*/ 0 h 21600"/>
              <a:gd name="T2" fmla="*/ 0 w 21600"/>
              <a:gd name="T3" fmla="*/ 152400 h 21600"/>
              <a:gd name="T4" fmla="*/ 571500 w 21600"/>
              <a:gd name="T5" fmla="*/ 304800 h 21600"/>
              <a:gd name="T6" fmla="*/ 762000 w 21600"/>
              <a:gd name="T7" fmla="*/ 1524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bg2"/>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atin typeface="Times New Roman" panose="02020603050405020304" pitchFamily="18" charset="0"/>
              <a:cs typeface="Times New Roman" panose="02020603050405020304" pitchFamily="18" charset="0"/>
            </a:endParaRPr>
          </a:p>
        </p:txBody>
      </p:sp>
      <p:sp>
        <p:nvSpPr>
          <p:cNvPr id="12302" name="Rectangle 35"/>
          <p:cNvSpPr>
            <a:spLocks noChangeArrowheads="1"/>
          </p:cNvSpPr>
          <p:nvPr/>
        </p:nvSpPr>
        <p:spPr bwMode="auto">
          <a:xfrm>
            <a:off x="6934200" y="2209800"/>
            <a:ext cx="1371600" cy="381000"/>
          </a:xfrm>
          <a:prstGeom prst="rect">
            <a:avLst/>
          </a:prstGeom>
          <a:solidFill>
            <a:schemeClr val="accent1"/>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b="1">
                <a:latin typeface="Times New Roman" panose="02020603050405020304" pitchFamily="18" charset="0"/>
                <a:cs typeface="Times New Roman" panose="02020603050405020304" pitchFamily="18" charset="0"/>
                <a:sym typeface="Symbol" panose="05050102010706020507" pitchFamily="18" charset="2"/>
              </a:rPr>
              <a:t>F</a:t>
            </a:r>
            <a:r>
              <a:rPr lang="en-US" b="1">
                <a:latin typeface="Times New Roman" panose="02020603050405020304" pitchFamily="18" charset="0"/>
                <a:cs typeface="Times New Roman" panose="02020603050405020304" pitchFamily="18" charset="0"/>
              </a:rPr>
              <a:t> = ma</a:t>
            </a:r>
          </a:p>
        </p:txBody>
      </p:sp>
      <p:sp>
        <p:nvSpPr>
          <p:cNvPr id="12303" name="Rectangle 36"/>
          <p:cNvSpPr>
            <a:spLocks noChangeArrowheads="1"/>
          </p:cNvSpPr>
          <p:nvPr/>
        </p:nvSpPr>
        <p:spPr bwMode="auto">
          <a:xfrm>
            <a:off x="6937375" y="2819400"/>
            <a:ext cx="1982788" cy="369888"/>
          </a:xfrm>
          <a:prstGeom prst="rect">
            <a:avLst/>
          </a:prstGeom>
          <a:solidFill>
            <a:schemeClr val="accent1"/>
          </a:solidFill>
          <a:ln w="19050">
            <a:solidFill>
              <a:schemeClr val="tx1"/>
            </a:solidFill>
            <a:miter lim="800000"/>
            <a:headEnd/>
            <a:tailEnd/>
          </a:ln>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b="1" dirty="0">
                <a:latin typeface="Times New Roman" panose="02020603050405020304" pitchFamily="18" charset="0"/>
                <a:cs typeface="Times New Roman" panose="02020603050405020304" pitchFamily="18" charset="0"/>
              </a:rPr>
              <a:t>mg sin </a:t>
            </a:r>
            <a:r>
              <a:rPr lang="en-US" b="1" dirty="0">
                <a:latin typeface="Times New Roman" panose="02020603050405020304" pitchFamily="18" charset="0"/>
                <a:cs typeface="Times New Roman" panose="02020603050405020304" pitchFamily="18" charset="0"/>
                <a:sym typeface="Symbol" panose="05050102010706020507" pitchFamily="18" charset="2"/>
              </a:rPr>
              <a:t> - </a:t>
            </a:r>
            <a:r>
              <a:rPr lang="en-US" b="1" dirty="0" err="1">
                <a:latin typeface="Times New Roman" panose="02020603050405020304" pitchFamily="18" charset="0"/>
                <a:cs typeface="Times New Roman" panose="02020603050405020304" pitchFamily="18" charset="0"/>
              </a:rPr>
              <a:t>F</a:t>
            </a:r>
            <a:r>
              <a:rPr lang="en-US" b="1" baseline="-25000" dirty="0" err="1">
                <a:latin typeface="Times New Roman" panose="02020603050405020304" pitchFamily="18" charset="0"/>
                <a:cs typeface="Times New Roman" panose="02020603050405020304" pitchFamily="18" charset="0"/>
              </a:rPr>
              <a:t>k</a:t>
            </a:r>
            <a:r>
              <a:rPr lang="en-US" b="1" dirty="0">
                <a:latin typeface="Times New Roman" panose="02020603050405020304" pitchFamily="18" charset="0"/>
                <a:cs typeface="Times New Roman" panose="02020603050405020304" pitchFamily="18" charset="0"/>
                <a:sym typeface="Symbol" panose="05050102010706020507" pitchFamily="18" charset="2"/>
              </a:rPr>
              <a:t> = ma</a:t>
            </a:r>
          </a:p>
        </p:txBody>
      </p:sp>
      <p:sp>
        <p:nvSpPr>
          <p:cNvPr id="2" name="Date Placeholder 1"/>
          <p:cNvSpPr>
            <a:spLocks noGrp="1"/>
          </p:cNvSpPr>
          <p:nvPr>
            <p:ph type="dt" sz="half" idx="10"/>
          </p:nvPr>
        </p:nvSpPr>
        <p:spPr/>
        <p:txBody>
          <a:bodyPr/>
          <a:lstStyle/>
          <a:p>
            <a:fld id="{9CCAF84C-7B13-4925-A7CE-EE025D69CE26}" type="datetime1">
              <a:rPr lang="en-US" smtClean="0"/>
              <a:t>3/28/2016</a:t>
            </a:fld>
            <a:endParaRPr lang="en-US" dirty="0"/>
          </a:p>
        </p:txBody>
      </p:sp>
      <p:sp>
        <p:nvSpPr>
          <p:cNvPr id="3" name="Footer Placeholder 2"/>
          <p:cNvSpPr>
            <a:spLocks noGrp="1"/>
          </p:cNvSpPr>
          <p:nvPr>
            <p:ph type="ftr" sz="quarter" idx="11"/>
          </p:nvPr>
        </p:nvSpPr>
        <p:spPr/>
        <p:txBody>
          <a:bodyPr/>
          <a:lstStyle/>
          <a:p>
            <a:r>
              <a:rPr lang="en-US" smtClean="0"/>
              <a:t>LATAR MUHAMMAD ARIEF</a:t>
            </a:r>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31</a:t>
            </a:fld>
            <a:endParaRPr lang="en-US" dirty="0"/>
          </a:p>
        </p:txBody>
      </p:sp>
    </p:spTree>
    <p:extLst>
      <p:ext uri="{BB962C8B-B14F-4D97-AF65-F5344CB8AC3E}">
        <p14:creationId xmlns:p14="http://schemas.microsoft.com/office/powerpoint/2010/main" val="21424586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xfrm>
            <a:off x="1371600" y="196851"/>
            <a:ext cx="5783943" cy="565149"/>
          </a:xfrm>
          <a:ln>
            <a:noFill/>
          </a:ln>
        </p:spPr>
        <p:style>
          <a:lnRef idx="2">
            <a:schemeClr val="accent6"/>
          </a:lnRef>
          <a:fillRef idx="1">
            <a:schemeClr val="lt1"/>
          </a:fillRef>
          <a:effectRef idx="0">
            <a:schemeClr val="accent6"/>
          </a:effectRef>
          <a:fontRef idx="minor">
            <a:schemeClr val="dk1"/>
          </a:fontRef>
        </p:style>
        <p:txBody>
          <a:bodyPr/>
          <a:lstStyle/>
          <a:p>
            <a:pPr algn="l" eaLnBrk="1" hangingPunct="1">
              <a:buFont typeface="Wingdings" panose="05000000000000000000" pitchFamily="2" charset="2"/>
              <a:buChar char="§"/>
            </a:pPr>
            <a:r>
              <a:rPr lang="en-US" sz="2800" b="1" dirty="0">
                <a:solidFill>
                  <a:schemeClr val="tx1"/>
                </a:solidFill>
                <a:latin typeface="Candara" panose="020E0502030303020204" pitchFamily="34" charset="0"/>
              </a:rPr>
              <a:t> GAYA NORMAL &amp; GAYA GESEKAN</a:t>
            </a:r>
          </a:p>
        </p:txBody>
      </p:sp>
      <p:sp>
        <p:nvSpPr>
          <p:cNvPr id="6150" name="Line 22"/>
          <p:cNvSpPr>
            <a:spLocks noChangeShapeType="1"/>
          </p:cNvSpPr>
          <p:nvPr/>
        </p:nvSpPr>
        <p:spPr bwMode="auto">
          <a:xfrm>
            <a:off x="1851025" y="3559175"/>
            <a:ext cx="3657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6151" name="Group 34"/>
          <p:cNvGrpSpPr>
            <a:grpSpLocks/>
          </p:cNvGrpSpPr>
          <p:nvPr/>
        </p:nvGrpSpPr>
        <p:grpSpPr bwMode="auto">
          <a:xfrm>
            <a:off x="2079625" y="1730375"/>
            <a:ext cx="3429000" cy="3581400"/>
            <a:chOff x="192" y="1152"/>
            <a:chExt cx="2160" cy="2256"/>
          </a:xfrm>
        </p:grpSpPr>
        <p:sp>
          <p:nvSpPr>
            <p:cNvPr id="6165" name="Rectangle 23"/>
            <p:cNvSpPr>
              <a:spLocks noChangeArrowheads="1"/>
            </p:cNvSpPr>
            <p:nvPr/>
          </p:nvSpPr>
          <p:spPr bwMode="auto">
            <a:xfrm>
              <a:off x="672" y="1920"/>
              <a:ext cx="624" cy="384"/>
            </a:xfrm>
            <a:prstGeom prst="rect">
              <a:avLst/>
            </a:prstGeom>
            <a:solidFill>
              <a:schemeClr val="bg2"/>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atin typeface="Candara" panose="020E0502030303020204" pitchFamily="34" charset="0"/>
              </a:endParaRPr>
            </a:p>
          </p:txBody>
        </p:sp>
        <p:sp>
          <p:nvSpPr>
            <p:cNvPr id="6166" name="Line 24"/>
            <p:cNvSpPr>
              <a:spLocks noChangeShapeType="1"/>
            </p:cNvSpPr>
            <p:nvPr/>
          </p:nvSpPr>
          <p:spPr bwMode="auto">
            <a:xfrm>
              <a:off x="960" y="2304"/>
              <a:ext cx="0" cy="76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67" name="Line 25"/>
            <p:cNvSpPr>
              <a:spLocks noChangeShapeType="1"/>
            </p:cNvSpPr>
            <p:nvPr/>
          </p:nvSpPr>
          <p:spPr bwMode="auto">
            <a:xfrm flipV="1">
              <a:off x="960" y="1440"/>
              <a:ext cx="0" cy="86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68" name="Text Box 26"/>
            <p:cNvSpPr txBox="1">
              <a:spLocks noChangeArrowheads="1"/>
            </p:cNvSpPr>
            <p:nvPr/>
          </p:nvSpPr>
          <p:spPr bwMode="auto">
            <a:xfrm>
              <a:off x="816" y="3120"/>
              <a:ext cx="5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atin typeface="Candara" panose="020E0502030303020204" pitchFamily="34" charset="0"/>
                </a:rPr>
                <a:t>W</a:t>
              </a:r>
            </a:p>
          </p:txBody>
        </p:sp>
        <p:sp>
          <p:nvSpPr>
            <p:cNvPr id="6169" name="Text Box 27"/>
            <p:cNvSpPr txBox="1">
              <a:spLocks noChangeArrowheads="1"/>
            </p:cNvSpPr>
            <p:nvPr/>
          </p:nvSpPr>
          <p:spPr bwMode="auto">
            <a:xfrm>
              <a:off x="816" y="1152"/>
              <a:ext cx="52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atin typeface="Candara" panose="020E0502030303020204" pitchFamily="34" charset="0"/>
                </a:rPr>
                <a:t>N</a:t>
              </a:r>
            </a:p>
          </p:txBody>
        </p:sp>
        <p:sp>
          <p:nvSpPr>
            <p:cNvPr id="6170" name="Line 28"/>
            <p:cNvSpPr>
              <a:spLocks noChangeShapeType="1"/>
            </p:cNvSpPr>
            <p:nvPr/>
          </p:nvSpPr>
          <p:spPr bwMode="auto">
            <a:xfrm>
              <a:off x="1296" y="2112"/>
              <a:ext cx="576"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71" name="Text Box 29"/>
            <p:cNvSpPr txBox="1">
              <a:spLocks noChangeArrowheads="1"/>
            </p:cNvSpPr>
            <p:nvPr/>
          </p:nvSpPr>
          <p:spPr bwMode="auto">
            <a:xfrm>
              <a:off x="1968" y="1968"/>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atin typeface="Candara" panose="020E0502030303020204" pitchFamily="34" charset="0"/>
                </a:rPr>
                <a:t>F</a:t>
              </a:r>
            </a:p>
          </p:txBody>
        </p:sp>
        <p:sp>
          <p:nvSpPr>
            <p:cNvPr id="6172" name="Line 30"/>
            <p:cNvSpPr>
              <a:spLocks noChangeShapeType="1"/>
            </p:cNvSpPr>
            <p:nvPr/>
          </p:nvSpPr>
          <p:spPr bwMode="auto">
            <a:xfrm flipH="1">
              <a:off x="288" y="2304"/>
              <a:ext cx="67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73" name="Text Box 31"/>
            <p:cNvSpPr txBox="1">
              <a:spLocks noChangeArrowheads="1"/>
            </p:cNvSpPr>
            <p:nvPr/>
          </p:nvSpPr>
          <p:spPr bwMode="auto">
            <a:xfrm>
              <a:off x="192" y="1968"/>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atin typeface="Candara" panose="020E0502030303020204" pitchFamily="34" charset="0"/>
                </a:rPr>
                <a:t>f</a:t>
              </a:r>
            </a:p>
          </p:txBody>
        </p:sp>
      </p:grpSp>
      <p:graphicFrame>
        <p:nvGraphicFramePr>
          <p:cNvPr id="6147" name="Object 45"/>
          <p:cNvGraphicFramePr>
            <a:graphicFrameLocks noGrp="1" noChangeAspect="1"/>
          </p:cNvGraphicFramePr>
          <p:nvPr>
            <p:ph sz="half" idx="2"/>
          </p:nvPr>
        </p:nvGraphicFramePr>
        <p:xfrm>
          <a:off x="3886200" y="4724400"/>
          <a:ext cx="2286000" cy="571500"/>
        </p:xfrm>
        <a:graphic>
          <a:graphicData uri="http://schemas.openxmlformats.org/presentationml/2006/ole">
            <mc:AlternateContent xmlns:mc="http://schemas.openxmlformats.org/markup-compatibility/2006">
              <mc:Choice xmlns:v="urn:schemas-microsoft-com:vml" Requires="v">
                <p:oleObj spid="_x0000_s14371" name="Equation" r:id="rId3" imgW="914400" imgH="228600" progId="Equation.3">
                  <p:embed/>
                </p:oleObj>
              </mc:Choice>
              <mc:Fallback>
                <p:oleObj name="Equation" r:id="rId3" imgW="91440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4724400"/>
                        <a:ext cx="22860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Text Box 47"/>
          <p:cNvSpPr txBox="1">
            <a:spLocks noChangeArrowheads="1"/>
          </p:cNvSpPr>
          <p:nvPr/>
        </p:nvSpPr>
        <p:spPr bwMode="auto">
          <a:xfrm>
            <a:off x="9118251" y="4924013"/>
            <a:ext cx="3581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sz="2000" dirty="0">
                <a:latin typeface="Candara" panose="020E0502030303020204" pitchFamily="34" charset="0"/>
                <a:sym typeface="Symbol" panose="05050102010706020507" pitchFamily="18" charset="2"/>
              </a:rPr>
              <a:t> = </a:t>
            </a:r>
            <a:r>
              <a:rPr lang="en-US" sz="2000" dirty="0" err="1">
                <a:latin typeface="Candara" panose="020E0502030303020204" pitchFamily="34" charset="0"/>
                <a:sym typeface="Symbol" panose="05050102010706020507" pitchFamily="18" charset="2"/>
              </a:rPr>
              <a:t>koefisien</a:t>
            </a:r>
            <a:r>
              <a:rPr lang="en-US" sz="2000" dirty="0">
                <a:latin typeface="Candara" panose="020E0502030303020204" pitchFamily="34" charset="0"/>
                <a:sym typeface="Symbol" panose="05050102010706020507" pitchFamily="18" charset="2"/>
              </a:rPr>
              <a:t> </a:t>
            </a:r>
            <a:r>
              <a:rPr lang="en-US" sz="2000" dirty="0" err="1">
                <a:latin typeface="Candara" panose="020E0502030303020204" pitchFamily="34" charset="0"/>
                <a:sym typeface="Symbol" panose="05050102010706020507" pitchFamily="18" charset="2"/>
              </a:rPr>
              <a:t>gesek</a:t>
            </a:r>
            <a:r>
              <a:rPr lang="en-US" sz="2000" dirty="0" err="1">
                <a:latin typeface="Candara" panose="020E0502030303020204" pitchFamily="34" charset="0"/>
              </a:rPr>
              <a:t>a</a:t>
            </a:r>
            <a:r>
              <a:rPr lang="en-US" sz="2000" dirty="0" err="1">
                <a:latin typeface="Candara" panose="020E0502030303020204" pitchFamily="34" charset="0"/>
                <a:sym typeface="Symbol" panose="05050102010706020507" pitchFamily="18" charset="2"/>
              </a:rPr>
              <a:t>n</a:t>
            </a:r>
            <a:endParaRPr lang="en-US" sz="2000" dirty="0">
              <a:latin typeface="Candara" panose="020E0502030303020204" pitchFamily="34" charset="0"/>
              <a:sym typeface="Symbol" panose="05050102010706020507" pitchFamily="18" charset="2"/>
            </a:endParaRPr>
          </a:p>
        </p:txBody>
      </p:sp>
      <p:sp>
        <p:nvSpPr>
          <p:cNvPr id="6153" name="TextBox 16"/>
          <p:cNvSpPr txBox="1">
            <a:spLocks noChangeArrowheads="1"/>
          </p:cNvSpPr>
          <p:nvPr/>
        </p:nvSpPr>
        <p:spPr bwMode="auto">
          <a:xfrm>
            <a:off x="2384425" y="1058861"/>
            <a:ext cx="2438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atin typeface="Candara" panose="020E0502030303020204" pitchFamily="34" charset="0"/>
              </a:rPr>
              <a:t>Bidang Datar</a:t>
            </a:r>
          </a:p>
        </p:txBody>
      </p:sp>
      <p:grpSp>
        <p:nvGrpSpPr>
          <p:cNvPr id="6154" name="Group 4"/>
          <p:cNvGrpSpPr>
            <a:grpSpLocks/>
          </p:cNvGrpSpPr>
          <p:nvPr/>
        </p:nvGrpSpPr>
        <p:grpSpPr bwMode="auto">
          <a:xfrm>
            <a:off x="6380126" y="1666874"/>
            <a:ext cx="4876800" cy="3581400"/>
            <a:chOff x="2688" y="1296"/>
            <a:chExt cx="3072" cy="2256"/>
          </a:xfrm>
        </p:grpSpPr>
        <p:sp>
          <p:nvSpPr>
            <p:cNvPr id="6157" name="Line 5"/>
            <p:cNvSpPr>
              <a:spLocks noChangeShapeType="1"/>
            </p:cNvSpPr>
            <p:nvPr/>
          </p:nvSpPr>
          <p:spPr bwMode="auto">
            <a:xfrm flipV="1">
              <a:off x="2688" y="1728"/>
              <a:ext cx="3072" cy="1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8" name="Rectangle 6"/>
            <p:cNvSpPr>
              <a:spLocks noChangeArrowheads="1"/>
            </p:cNvSpPr>
            <p:nvPr/>
          </p:nvSpPr>
          <p:spPr bwMode="auto">
            <a:xfrm rot="-1274887">
              <a:off x="3696" y="2112"/>
              <a:ext cx="624" cy="288"/>
            </a:xfrm>
            <a:prstGeom prst="rect">
              <a:avLst/>
            </a:prstGeom>
            <a:solidFill>
              <a:schemeClr val="bg2"/>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atin typeface="Candara" panose="020E0502030303020204" pitchFamily="34" charset="0"/>
              </a:endParaRPr>
            </a:p>
          </p:txBody>
        </p:sp>
        <p:sp>
          <p:nvSpPr>
            <p:cNvPr id="6159" name="Line 7"/>
            <p:cNvSpPr>
              <a:spLocks noChangeShapeType="1"/>
            </p:cNvSpPr>
            <p:nvPr/>
          </p:nvSpPr>
          <p:spPr bwMode="auto">
            <a:xfrm>
              <a:off x="4080" y="2400"/>
              <a:ext cx="0" cy="81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60" name="Line 8"/>
            <p:cNvSpPr>
              <a:spLocks noChangeShapeType="1"/>
            </p:cNvSpPr>
            <p:nvPr/>
          </p:nvSpPr>
          <p:spPr bwMode="auto">
            <a:xfrm flipH="1" flipV="1">
              <a:off x="3696" y="1536"/>
              <a:ext cx="384" cy="86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61" name="Line 9"/>
            <p:cNvSpPr>
              <a:spLocks noChangeShapeType="1"/>
            </p:cNvSpPr>
            <p:nvPr/>
          </p:nvSpPr>
          <p:spPr bwMode="auto">
            <a:xfrm flipV="1">
              <a:off x="4032" y="2208"/>
              <a:ext cx="528" cy="19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62" name="Text Box 10"/>
            <p:cNvSpPr txBox="1">
              <a:spLocks noChangeArrowheads="1"/>
            </p:cNvSpPr>
            <p:nvPr/>
          </p:nvSpPr>
          <p:spPr bwMode="auto">
            <a:xfrm>
              <a:off x="3936" y="3264"/>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atin typeface="Candara" panose="020E0502030303020204" pitchFamily="34" charset="0"/>
                </a:rPr>
                <a:t>W</a:t>
              </a:r>
            </a:p>
          </p:txBody>
        </p:sp>
        <p:sp>
          <p:nvSpPr>
            <p:cNvPr id="6163" name="Text Box 11"/>
            <p:cNvSpPr txBox="1">
              <a:spLocks noChangeArrowheads="1"/>
            </p:cNvSpPr>
            <p:nvPr/>
          </p:nvSpPr>
          <p:spPr bwMode="auto">
            <a:xfrm>
              <a:off x="3408" y="1296"/>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atin typeface="Candara" panose="020E0502030303020204" pitchFamily="34" charset="0"/>
                </a:rPr>
                <a:t>N</a:t>
              </a:r>
            </a:p>
          </p:txBody>
        </p:sp>
        <p:sp>
          <p:nvSpPr>
            <p:cNvPr id="6164" name="Text Box 12"/>
            <p:cNvSpPr txBox="1">
              <a:spLocks noChangeArrowheads="1"/>
            </p:cNvSpPr>
            <p:nvPr/>
          </p:nvSpPr>
          <p:spPr bwMode="auto">
            <a:xfrm>
              <a:off x="4512" y="1824"/>
              <a:ext cx="52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atin typeface="Candara" panose="020E0502030303020204" pitchFamily="34" charset="0"/>
                </a:rPr>
                <a:t>f</a:t>
              </a:r>
            </a:p>
          </p:txBody>
        </p:sp>
      </p:grpSp>
      <p:sp>
        <p:nvSpPr>
          <p:cNvPr id="6155" name="TextBox 26"/>
          <p:cNvSpPr txBox="1">
            <a:spLocks noChangeArrowheads="1"/>
          </p:cNvSpPr>
          <p:nvPr/>
        </p:nvSpPr>
        <p:spPr bwMode="auto">
          <a:xfrm>
            <a:off x="7620000" y="1167606"/>
            <a:ext cx="2133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dirty="0" err="1">
                <a:latin typeface="Candara" panose="020E0502030303020204" pitchFamily="34" charset="0"/>
              </a:rPr>
              <a:t>Bidang</a:t>
            </a:r>
            <a:r>
              <a:rPr lang="en-US" dirty="0">
                <a:latin typeface="Candara" panose="020E0502030303020204" pitchFamily="34" charset="0"/>
              </a:rPr>
              <a:t> Miring</a:t>
            </a:r>
          </a:p>
        </p:txBody>
      </p:sp>
      <p:sp>
        <p:nvSpPr>
          <p:cNvPr id="6156" name="TextBox 27"/>
          <p:cNvSpPr txBox="1">
            <a:spLocks noChangeArrowheads="1"/>
          </p:cNvSpPr>
          <p:nvPr/>
        </p:nvSpPr>
        <p:spPr bwMode="auto">
          <a:xfrm>
            <a:off x="1752600" y="5621786"/>
            <a:ext cx="6608726"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000" dirty="0">
                <a:latin typeface="Candara" panose="020E0502030303020204" pitchFamily="34" charset="0"/>
                <a:sym typeface="Symbol" panose="05050102010706020507" pitchFamily="18" charset="2"/>
              </a:rPr>
              <a:t></a:t>
            </a:r>
            <a:r>
              <a:rPr lang="en-US" sz="2000" baseline="-25000" dirty="0">
                <a:latin typeface="Candara" panose="020E0502030303020204" pitchFamily="34" charset="0"/>
                <a:sym typeface="Symbol" panose="05050102010706020507" pitchFamily="18" charset="2"/>
              </a:rPr>
              <a:t>s</a:t>
            </a:r>
            <a:r>
              <a:rPr lang="en-US" sz="2000" dirty="0">
                <a:latin typeface="Candara" panose="020E0502030303020204" pitchFamily="34" charset="0"/>
                <a:sym typeface="Symbol" panose="05050102010706020507" pitchFamily="18" charset="2"/>
              </a:rPr>
              <a:t> = </a:t>
            </a:r>
            <a:r>
              <a:rPr lang="en-US" sz="2000" dirty="0" err="1">
                <a:latin typeface="Candara" panose="020E0502030303020204" pitchFamily="34" charset="0"/>
                <a:sym typeface="Symbol" panose="05050102010706020507" pitchFamily="18" charset="2"/>
              </a:rPr>
              <a:t>koefisien</a:t>
            </a:r>
            <a:r>
              <a:rPr lang="en-US" sz="2000" dirty="0">
                <a:latin typeface="Candara" panose="020E0502030303020204" pitchFamily="34" charset="0"/>
                <a:sym typeface="Symbol" panose="05050102010706020507" pitchFamily="18" charset="2"/>
              </a:rPr>
              <a:t> </a:t>
            </a:r>
            <a:r>
              <a:rPr lang="en-US" sz="2000" dirty="0" err="1">
                <a:latin typeface="Candara" panose="020E0502030303020204" pitchFamily="34" charset="0"/>
                <a:sym typeface="Symbol" panose="05050102010706020507" pitchFamily="18" charset="2"/>
              </a:rPr>
              <a:t>gesekan</a:t>
            </a:r>
            <a:r>
              <a:rPr lang="en-US" sz="2000" dirty="0">
                <a:latin typeface="Candara" panose="020E0502030303020204" pitchFamily="34" charset="0"/>
                <a:sym typeface="Symbol" panose="05050102010706020507" pitchFamily="18" charset="2"/>
              </a:rPr>
              <a:t> </a:t>
            </a:r>
            <a:r>
              <a:rPr lang="en-US" sz="2000" dirty="0" err="1">
                <a:latin typeface="Candara" panose="020E0502030303020204" pitchFamily="34" charset="0"/>
                <a:sym typeface="Symbol" panose="05050102010706020507" pitchFamily="18" charset="2"/>
              </a:rPr>
              <a:t>statik</a:t>
            </a:r>
            <a:r>
              <a:rPr lang="en-US" sz="2000" dirty="0">
                <a:latin typeface="Candara" panose="020E0502030303020204" pitchFamily="34" charset="0"/>
                <a:sym typeface="Symbol" panose="05050102010706020507" pitchFamily="18" charset="2"/>
              </a:rPr>
              <a:t> (</a:t>
            </a:r>
            <a:r>
              <a:rPr lang="en-US" sz="2000" dirty="0" err="1">
                <a:latin typeface="Candara" panose="020E0502030303020204" pitchFamily="34" charset="0"/>
                <a:sym typeface="Symbol" panose="05050102010706020507" pitchFamily="18" charset="2"/>
              </a:rPr>
              <a:t>benda</a:t>
            </a:r>
            <a:r>
              <a:rPr lang="en-US" sz="2000" dirty="0">
                <a:latin typeface="Candara" panose="020E0502030303020204" pitchFamily="34" charset="0"/>
                <a:sym typeface="Symbol" panose="05050102010706020507" pitchFamily="18" charset="2"/>
              </a:rPr>
              <a:t> </a:t>
            </a:r>
            <a:r>
              <a:rPr lang="en-US" sz="2000" dirty="0" err="1">
                <a:latin typeface="Candara" panose="020E0502030303020204" pitchFamily="34" charset="0"/>
                <a:sym typeface="Symbol" panose="05050102010706020507" pitchFamily="18" charset="2"/>
              </a:rPr>
              <a:t>tidak</a:t>
            </a:r>
            <a:r>
              <a:rPr lang="en-US" sz="2000" dirty="0">
                <a:latin typeface="Candara" panose="020E0502030303020204" pitchFamily="34" charset="0"/>
                <a:sym typeface="Symbol" panose="05050102010706020507" pitchFamily="18" charset="2"/>
              </a:rPr>
              <a:t> </a:t>
            </a:r>
            <a:r>
              <a:rPr lang="en-US" sz="2000" dirty="0" err="1">
                <a:latin typeface="Candara" panose="020E0502030303020204" pitchFamily="34" charset="0"/>
                <a:sym typeface="Symbol" panose="05050102010706020507" pitchFamily="18" charset="2"/>
              </a:rPr>
              <a:t>bergerak</a:t>
            </a:r>
            <a:r>
              <a:rPr lang="en-US" sz="2000" dirty="0">
                <a:latin typeface="Candara" panose="020E0502030303020204" pitchFamily="34" charset="0"/>
                <a:sym typeface="Symbol" panose="05050102010706020507" pitchFamily="18" charset="2"/>
              </a:rPr>
              <a:t>)</a:t>
            </a:r>
          </a:p>
          <a:p>
            <a:r>
              <a:rPr lang="en-US" sz="2000" dirty="0">
                <a:latin typeface="Candara" panose="020E0502030303020204" pitchFamily="34" charset="0"/>
                <a:sym typeface="Symbol" panose="05050102010706020507" pitchFamily="18" charset="2"/>
              </a:rPr>
              <a:t></a:t>
            </a:r>
            <a:r>
              <a:rPr lang="en-US" sz="2000" baseline="-25000" dirty="0">
                <a:latin typeface="Candara" panose="020E0502030303020204" pitchFamily="34" charset="0"/>
                <a:sym typeface="Symbol" panose="05050102010706020507" pitchFamily="18" charset="2"/>
              </a:rPr>
              <a:t>k</a:t>
            </a:r>
            <a:r>
              <a:rPr lang="en-US" sz="2000" dirty="0">
                <a:latin typeface="Candara" panose="020E0502030303020204" pitchFamily="34" charset="0"/>
                <a:sym typeface="Symbol" panose="05050102010706020507" pitchFamily="18" charset="2"/>
              </a:rPr>
              <a:t>  = </a:t>
            </a:r>
            <a:r>
              <a:rPr lang="en-US" sz="2000" dirty="0" err="1">
                <a:latin typeface="Candara" panose="020E0502030303020204" pitchFamily="34" charset="0"/>
                <a:sym typeface="Symbol" panose="05050102010706020507" pitchFamily="18" charset="2"/>
              </a:rPr>
              <a:t>koefisien</a:t>
            </a:r>
            <a:r>
              <a:rPr lang="en-US" sz="2000" dirty="0">
                <a:latin typeface="Candara" panose="020E0502030303020204" pitchFamily="34" charset="0"/>
                <a:sym typeface="Symbol" panose="05050102010706020507" pitchFamily="18" charset="2"/>
              </a:rPr>
              <a:t> </a:t>
            </a:r>
            <a:r>
              <a:rPr lang="en-US" sz="2000" dirty="0" err="1">
                <a:latin typeface="Candara" panose="020E0502030303020204" pitchFamily="34" charset="0"/>
                <a:sym typeface="Symbol" panose="05050102010706020507" pitchFamily="18" charset="2"/>
              </a:rPr>
              <a:t>gesekan</a:t>
            </a:r>
            <a:r>
              <a:rPr lang="en-US" sz="2000" dirty="0">
                <a:latin typeface="Candara" panose="020E0502030303020204" pitchFamily="34" charset="0"/>
                <a:sym typeface="Symbol" panose="05050102010706020507" pitchFamily="18" charset="2"/>
              </a:rPr>
              <a:t> </a:t>
            </a:r>
            <a:r>
              <a:rPr lang="en-US" sz="2000" dirty="0" err="1">
                <a:latin typeface="Candara" panose="020E0502030303020204" pitchFamily="34" charset="0"/>
                <a:sym typeface="Symbol" panose="05050102010706020507" pitchFamily="18" charset="2"/>
              </a:rPr>
              <a:t>kinetik</a:t>
            </a:r>
            <a:r>
              <a:rPr lang="en-US" sz="2000" dirty="0">
                <a:latin typeface="Candara" panose="020E0502030303020204" pitchFamily="34" charset="0"/>
                <a:sym typeface="Symbol" panose="05050102010706020507" pitchFamily="18" charset="2"/>
              </a:rPr>
              <a:t> (</a:t>
            </a:r>
            <a:r>
              <a:rPr lang="en-US" sz="2000" dirty="0" err="1">
                <a:latin typeface="Candara" panose="020E0502030303020204" pitchFamily="34" charset="0"/>
                <a:sym typeface="Symbol" panose="05050102010706020507" pitchFamily="18" charset="2"/>
              </a:rPr>
              <a:t>benda</a:t>
            </a:r>
            <a:r>
              <a:rPr lang="en-US" sz="2000" dirty="0">
                <a:latin typeface="Candara" panose="020E0502030303020204" pitchFamily="34" charset="0"/>
                <a:sym typeface="Symbol" panose="05050102010706020507" pitchFamily="18" charset="2"/>
              </a:rPr>
              <a:t> </a:t>
            </a:r>
            <a:r>
              <a:rPr lang="en-US" sz="2000" dirty="0" err="1">
                <a:latin typeface="Candara" panose="020E0502030303020204" pitchFamily="34" charset="0"/>
                <a:sym typeface="Symbol" panose="05050102010706020507" pitchFamily="18" charset="2"/>
              </a:rPr>
              <a:t>bergerak</a:t>
            </a:r>
            <a:r>
              <a:rPr lang="en-US" sz="2000" dirty="0">
                <a:latin typeface="Candara" panose="020E0502030303020204" pitchFamily="34" charset="0"/>
                <a:sym typeface="Symbol" panose="05050102010706020507" pitchFamily="18" charset="2"/>
              </a:rPr>
              <a:t>)</a:t>
            </a:r>
          </a:p>
        </p:txBody>
      </p:sp>
      <p:graphicFrame>
        <p:nvGraphicFramePr>
          <p:cNvPr id="6148" name="Object 29"/>
          <p:cNvGraphicFramePr>
            <a:graphicFrameLocks noChangeAspect="1"/>
          </p:cNvGraphicFramePr>
          <p:nvPr>
            <p:extLst>
              <p:ext uri="{D42A27DB-BD31-4B8C-83A1-F6EECF244321}">
                <p14:modId xmlns:p14="http://schemas.microsoft.com/office/powerpoint/2010/main" val="2227707091"/>
              </p:ext>
            </p:extLst>
          </p:nvPr>
        </p:nvGraphicFramePr>
        <p:xfrm>
          <a:off x="9162287" y="5913644"/>
          <a:ext cx="990600" cy="469900"/>
        </p:xfrm>
        <a:graphic>
          <a:graphicData uri="http://schemas.openxmlformats.org/presentationml/2006/ole">
            <mc:AlternateContent xmlns:mc="http://schemas.openxmlformats.org/markup-compatibility/2006">
              <mc:Choice xmlns:v="urn:schemas-microsoft-com:vml" Requires="v">
                <p:oleObj spid="_x0000_s14372" name="Equation" r:id="rId5" imgW="482400" imgH="228600" progId="Equation.3">
                  <p:embed/>
                </p:oleObj>
              </mc:Choice>
              <mc:Fallback>
                <p:oleObj name="Equation" r:id="rId5" imgW="48240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62287" y="5913644"/>
                        <a:ext cx="990600"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Date Placeholder 1"/>
          <p:cNvSpPr>
            <a:spLocks noGrp="1"/>
          </p:cNvSpPr>
          <p:nvPr>
            <p:ph type="dt" sz="half" idx="10"/>
          </p:nvPr>
        </p:nvSpPr>
        <p:spPr/>
        <p:txBody>
          <a:bodyPr/>
          <a:lstStyle/>
          <a:p>
            <a:fld id="{59A2102F-CF38-48C0-A571-7668C2385F6D}" type="datetime1">
              <a:rPr lang="en-US" smtClean="0"/>
              <a:t>3/28/2016</a:t>
            </a:fld>
            <a:endParaRPr lang="en-US" dirty="0"/>
          </a:p>
        </p:txBody>
      </p:sp>
      <p:sp>
        <p:nvSpPr>
          <p:cNvPr id="3" name="Footer Placeholder 2"/>
          <p:cNvSpPr>
            <a:spLocks noGrp="1"/>
          </p:cNvSpPr>
          <p:nvPr>
            <p:ph type="ftr" sz="quarter" idx="11"/>
          </p:nvPr>
        </p:nvSpPr>
        <p:spPr/>
        <p:txBody>
          <a:bodyPr/>
          <a:lstStyle/>
          <a:p>
            <a:r>
              <a:rPr lang="en-US" smtClean="0"/>
              <a:t>LATAR MUHAMMAD ARIEF</a:t>
            </a:r>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32</a:t>
            </a:fld>
            <a:endParaRPr lang="en-US" dirty="0"/>
          </a:p>
        </p:txBody>
      </p:sp>
    </p:spTree>
    <p:extLst>
      <p:ext uri="{BB962C8B-B14F-4D97-AF65-F5344CB8AC3E}">
        <p14:creationId xmlns:p14="http://schemas.microsoft.com/office/powerpoint/2010/main" val="8746419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018506" y="533401"/>
            <a:ext cx="5296693" cy="584775"/>
          </a:xfrm>
          <a:prstGeom prst="rect">
            <a:avLst/>
          </a:prstGeom>
          <a:ln/>
          <a:extLst/>
        </p:spPr>
        <p:style>
          <a:lnRef idx="3">
            <a:schemeClr val="lt1"/>
          </a:lnRef>
          <a:fillRef idx="1">
            <a:schemeClr val="dk1"/>
          </a:fillRef>
          <a:effectRef idx="1">
            <a:schemeClr val="dk1"/>
          </a:effectRef>
          <a:fontRef idx="minor">
            <a:schemeClr val="lt1"/>
          </a:fontRef>
        </p:style>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3200" b="1" dirty="0" smtClean="0">
                <a:solidFill>
                  <a:srgbClr val="FFFF00"/>
                </a:solidFill>
                <a:latin typeface="Arial Rounded MT Bold" panose="020F0704030504030204" pitchFamily="34" charset="0"/>
                <a:cs typeface="Times New Roman" panose="02020603050405020304" pitchFamily="18" charset="0"/>
              </a:rPr>
              <a:t>8.    SISTEM    KATROL</a:t>
            </a:r>
            <a:endParaRPr lang="en-US" sz="3200" b="1" dirty="0">
              <a:solidFill>
                <a:srgbClr val="FFFF00"/>
              </a:solidFill>
              <a:latin typeface="Arial Rounded MT Bold" panose="020F0704030504030204" pitchFamily="34" charset="0"/>
              <a:cs typeface="Times New Roman" panose="02020603050405020304" pitchFamily="18" charset="0"/>
            </a:endParaRPr>
          </a:p>
        </p:txBody>
      </p:sp>
      <p:grpSp>
        <p:nvGrpSpPr>
          <p:cNvPr id="13316" name="Group 50"/>
          <p:cNvGrpSpPr>
            <a:grpSpLocks/>
          </p:cNvGrpSpPr>
          <p:nvPr/>
        </p:nvGrpSpPr>
        <p:grpSpPr bwMode="auto">
          <a:xfrm>
            <a:off x="2286000" y="2057400"/>
            <a:ext cx="2514600" cy="1981200"/>
            <a:chOff x="432" y="1200"/>
            <a:chExt cx="1584" cy="1248"/>
          </a:xfrm>
        </p:grpSpPr>
        <p:sp>
          <p:nvSpPr>
            <p:cNvPr id="13343" name="Line 4"/>
            <p:cNvSpPr>
              <a:spLocks noChangeShapeType="1"/>
            </p:cNvSpPr>
            <p:nvPr/>
          </p:nvSpPr>
          <p:spPr bwMode="auto">
            <a:xfrm>
              <a:off x="432" y="1504"/>
              <a:ext cx="904" cy="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44" name="Line 5"/>
            <p:cNvSpPr>
              <a:spLocks noChangeShapeType="1"/>
            </p:cNvSpPr>
            <p:nvPr/>
          </p:nvSpPr>
          <p:spPr bwMode="auto">
            <a:xfrm>
              <a:off x="1328" y="1488"/>
              <a:ext cx="1" cy="91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45" name="Line 6"/>
            <p:cNvSpPr>
              <a:spLocks noChangeShapeType="1"/>
            </p:cNvSpPr>
            <p:nvPr/>
          </p:nvSpPr>
          <p:spPr bwMode="auto">
            <a:xfrm>
              <a:off x="1336" y="2392"/>
              <a:ext cx="672" cy="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46" name="AutoShape 9"/>
            <p:cNvSpPr>
              <a:spLocks noChangeArrowheads="1"/>
            </p:cNvSpPr>
            <p:nvPr/>
          </p:nvSpPr>
          <p:spPr bwMode="auto">
            <a:xfrm>
              <a:off x="1464" y="1384"/>
              <a:ext cx="96" cy="96"/>
            </a:xfrm>
            <a:prstGeom prst="flowChartConnector">
              <a:avLst/>
            </a:prstGeom>
            <a:solidFill>
              <a:schemeClr val="bg2"/>
            </a:solidFill>
            <a:ln w="57150" cmpd="thickThin">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atin typeface="Times New Roman" panose="02020603050405020304" pitchFamily="18" charset="0"/>
                <a:cs typeface="Times New Roman" panose="02020603050405020304" pitchFamily="18" charset="0"/>
              </a:endParaRPr>
            </a:p>
          </p:txBody>
        </p:sp>
        <p:sp>
          <p:nvSpPr>
            <p:cNvPr id="13347" name="AutoShape 10"/>
            <p:cNvSpPr>
              <a:spLocks noChangeArrowheads="1"/>
            </p:cNvSpPr>
            <p:nvPr/>
          </p:nvSpPr>
          <p:spPr bwMode="auto">
            <a:xfrm rot="4500000">
              <a:off x="1387" y="1405"/>
              <a:ext cx="57" cy="160"/>
            </a:xfrm>
            <a:prstGeom prst="rtTriangle">
              <a:avLst/>
            </a:prstGeom>
            <a:solidFill>
              <a:schemeClr val="bg2"/>
            </a:solidFill>
            <a:ln w="2857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atin typeface="Times New Roman" panose="02020603050405020304" pitchFamily="18" charset="0"/>
                <a:cs typeface="Times New Roman" panose="02020603050405020304" pitchFamily="18" charset="0"/>
              </a:endParaRPr>
            </a:p>
          </p:txBody>
        </p:sp>
        <p:sp>
          <p:nvSpPr>
            <p:cNvPr id="13348" name="Rectangle 11"/>
            <p:cNvSpPr>
              <a:spLocks noChangeArrowheads="1"/>
            </p:cNvSpPr>
            <p:nvPr/>
          </p:nvSpPr>
          <p:spPr bwMode="auto">
            <a:xfrm>
              <a:off x="720" y="1200"/>
              <a:ext cx="384" cy="288"/>
            </a:xfrm>
            <a:prstGeom prst="rect">
              <a:avLst/>
            </a:prstGeom>
            <a:solidFill>
              <a:srgbClr val="C20020"/>
            </a:solidFill>
            <a:ln w="9525">
              <a:solidFill>
                <a:srgbClr val="C20020"/>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atin typeface="Times New Roman" panose="02020603050405020304" pitchFamily="18" charset="0"/>
                  <a:cs typeface="Times New Roman" panose="02020603050405020304" pitchFamily="18" charset="0"/>
                </a:rPr>
                <a:t>A</a:t>
              </a:r>
            </a:p>
          </p:txBody>
        </p:sp>
        <p:sp>
          <p:nvSpPr>
            <p:cNvPr id="13349" name="Rectangle 12"/>
            <p:cNvSpPr>
              <a:spLocks noChangeArrowheads="1"/>
            </p:cNvSpPr>
            <p:nvPr/>
          </p:nvSpPr>
          <p:spPr bwMode="auto">
            <a:xfrm>
              <a:off x="1440" y="1968"/>
              <a:ext cx="240" cy="288"/>
            </a:xfrm>
            <a:prstGeom prst="rect">
              <a:avLst/>
            </a:prstGeom>
            <a:solidFill>
              <a:srgbClr val="C20020"/>
            </a:solidFill>
            <a:ln w="9525">
              <a:solidFill>
                <a:srgbClr val="C20020"/>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atin typeface="Times New Roman" panose="02020603050405020304" pitchFamily="18" charset="0"/>
                  <a:cs typeface="Times New Roman" panose="02020603050405020304" pitchFamily="18" charset="0"/>
                </a:rPr>
                <a:t>B</a:t>
              </a:r>
            </a:p>
          </p:txBody>
        </p:sp>
        <p:sp>
          <p:nvSpPr>
            <p:cNvPr id="13350" name="Line 13"/>
            <p:cNvSpPr>
              <a:spLocks noChangeShapeType="1"/>
            </p:cNvSpPr>
            <p:nvPr/>
          </p:nvSpPr>
          <p:spPr bwMode="auto">
            <a:xfrm>
              <a:off x="1104" y="1384"/>
              <a:ext cx="432"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51" name="Line 14"/>
            <p:cNvSpPr>
              <a:spLocks noChangeShapeType="1"/>
            </p:cNvSpPr>
            <p:nvPr/>
          </p:nvSpPr>
          <p:spPr bwMode="auto">
            <a:xfrm>
              <a:off x="1560" y="1440"/>
              <a:ext cx="1" cy="52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52" name="Text Box 16"/>
            <p:cNvSpPr txBox="1">
              <a:spLocks noChangeArrowheads="1"/>
            </p:cNvSpPr>
            <p:nvPr/>
          </p:nvSpPr>
          <p:spPr bwMode="auto">
            <a:xfrm>
              <a:off x="912" y="1545"/>
              <a:ext cx="2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b="1">
                  <a:latin typeface="Times New Roman" panose="02020603050405020304" pitchFamily="18" charset="0"/>
                  <a:cs typeface="Times New Roman" panose="02020603050405020304" pitchFamily="18" charset="0"/>
                  <a:sym typeface="Symbol" panose="05050102010706020507" pitchFamily="18" charset="2"/>
                </a:rPr>
                <a:t></a:t>
              </a:r>
              <a:r>
                <a:rPr lang="en-US" b="1" baseline="-25000">
                  <a:latin typeface="Times New Roman" panose="02020603050405020304" pitchFamily="18" charset="0"/>
                  <a:cs typeface="Times New Roman" panose="02020603050405020304" pitchFamily="18" charset="0"/>
                  <a:sym typeface="Symbol" panose="05050102010706020507" pitchFamily="18" charset="2"/>
                </a:rPr>
                <a:t>k</a:t>
              </a:r>
              <a:endParaRPr lang="en-US" b="1" baseline="-25000">
                <a:latin typeface="Times New Roman" panose="02020603050405020304" pitchFamily="18" charset="0"/>
                <a:cs typeface="Times New Roman" panose="02020603050405020304" pitchFamily="18" charset="0"/>
              </a:endParaRPr>
            </a:p>
          </p:txBody>
        </p:sp>
        <p:sp>
          <p:nvSpPr>
            <p:cNvPr id="13353" name="Line 20"/>
            <p:cNvSpPr>
              <a:spLocks noChangeShapeType="1"/>
            </p:cNvSpPr>
            <p:nvPr/>
          </p:nvSpPr>
          <p:spPr bwMode="auto">
            <a:xfrm>
              <a:off x="432" y="1552"/>
              <a:ext cx="864" cy="1"/>
            </a:xfrm>
            <a:prstGeom prst="line">
              <a:avLst/>
            </a:prstGeom>
            <a:noFill/>
            <a:ln w="57150">
              <a:solidFill>
                <a:srgbClr val="89898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54" name="Line 21"/>
            <p:cNvSpPr>
              <a:spLocks noChangeShapeType="1"/>
            </p:cNvSpPr>
            <p:nvPr/>
          </p:nvSpPr>
          <p:spPr bwMode="auto">
            <a:xfrm>
              <a:off x="1288" y="1536"/>
              <a:ext cx="1" cy="912"/>
            </a:xfrm>
            <a:prstGeom prst="line">
              <a:avLst/>
            </a:prstGeom>
            <a:noFill/>
            <a:ln w="57150">
              <a:solidFill>
                <a:srgbClr val="89898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55" name="Line 22"/>
            <p:cNvSpPr>
              <a:spLocks noChangeShapeType="1"/>
            </p:cNvSpPr>
            <p:nvPr/>
          </p:nvSpPr>
          <p:spPr bwMode="auto">
            <a:xfrm>
              <a:off x="1272" y="2440"/>
              <a:ext cx="744" cy="1"/>
            </a:xfrm>
            <a:prstGeom prst="line">
              <a:avLst/>
            </a:prstGeom>
            <a:noFill/>
            <a:ln w="57150">
              <a:solidFill>
                <a:srgbClr val="898989"/>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3317" name="Text Box 24"/>
          <p:cNvSpPr txBox="1">
            <a:spLocks noChangeArrowheads="1"/>
          </p:cNvSpPr>
          <p:nvPr/>
        </p:nvSpPr>
        <p:spPr bwMode="auto">
          <a:xfrm>
            <a:off x="3124200" y="5029200"/>
            <a:ext cx="609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sz="1600" b="1">
                <a:latin typeface="Times New Roman" panose="02020603050405020304" pitchFamily="18" charset="0"/>
                <a:cs typeface="Times New Roman" panose="02020603050405020304" pitchFamily="18" charset="0"/>
              </a:rPr>
              <a:t>(a)</a:t>
            </a:r>
          </a:p>
        </p:txBody>
      </p:sp>
      <p:grpSp>
        <p:nvGrpSpPr>
          <p:cNvPr id="13318" name="Group 49"/>
          <p:cNvGrpSpPr>
            <a:grpSpLocks/>
          </p:cNvGrpSpPr>
          <p:nvPr/>
        </p:nvGrpSpPr>
        <p:grpSpPr bwMode="auto">
          <a:xfrm>
            <a:off x="6172200" y="1727201"/>
            <a:ext cx="3886200" cy="2506663"/>
            <a:chOff x="2592" y="1152"/>
            <a:chExt cx="2448" cy="1579"/>
          </a:xfrm>
        </p:grpSpPr>
        <p:sp>
          <p:nvSpPr>
            <p:cNvPr id="13323" name="Rectangle 27"/>
            <p:cNvSpPr>
              <a:spLocks noChangeArrowheads="1"/>
            </p:cNvSpPr>
            <p:nvPr/>
          </p:nvSpPr>
          <p:spPr bwMode="auto">
            <a:xfrm>
              <a:off x="2784" y="1556"/>
              <a:ext cx="480" cy="384"/>
            </a:xfrm>
            <a:prstGeom prst="rect">
              <a:avLst/>
            </a:prstGeom>
            <a:solidFill>
              <a:schemeClr val="accent2"/>
            </a:solidFill>
            <a:ln w="9525">
              <a:solidFill>
                <a:schemeClr val="accent2"/>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atin typeface="Times New Roman" panose="02020603050405020304" pitchFamily="18" charset="0"/>
                <a:cs typeface="Times New Roman" panose="02020603050405020304" pitchFamily="18" charset="0"/>
              </a:endParaRPr>
            </a:p>
          </p:txBody>
        </p:sp>
        <p:sp>
          <p:nvSpPr>
            <p:cNvPr id="13324" name="Line 28"/>
            <p:cNvSpPr>
              <a:spLocks noChangeShapeType="1"/>
            </p:cNvSpPr>
            <p:nvPr/>
          </p:nvSpPr>
          <p:spPr bwMode="auto">
            <a:xfrm flipH="1">
              <a:off x="2592" y="1988"/>
              <a:ext cx="528"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25" name="Line 29"/>
            <p:cNvSpPr>
              <a:spLocks noChangeShapeType="1"/>
            </p:cNvSpPr>
            <p:nvPr/>
          </p:nvSpPr>
          <p:spPr bwMode="auto">
            <a:xfrm>
              <a:off x="3024" y="1748"/>
              <a:ext cx="0" cy="576"/>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26" name="Line 30"/>
            <p:cNvSpPr>
              <a:spLocks noChangeShapeType="1"/>
            </p:cNvSpPr>
            <p:nvPr/>
          </p:nvSpPr>
          <p:spPr bwMode="auto">
            <a:xfrm flipV="1">
              <a:off x="3120" y="1364"/>
              <a:ext cx="0" cy="576"/>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27" name="Line 33"/>
            <p:cNvSpPr>
              <a:spLocks noChangeShapeType="1"/>
            </p:cNvSpPr>
            <p:nvPr/>
          </p:nvSpPr>
          <p:spPr bwMode="auto">
            <a:xfrm>
              <a:off x="3264" y="1724"/>
              <a:ext cx="336"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28" name="Line 34"/>
            <p:cNvSpPr>
              <a:spLocks noChangeShapeType="1"/>
            </p:cNvSpPr>
            <p:nvPr/>
          </p:nvSpPr>
          <p:spPr bwMode="auto">
            <a:xfrm>
              <a:off x="3648" y="1556"/>
              <a:ext cx="52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29" name="Rectangle 35"/>
            <p:cNvSpPr>
              <a:spLocks noChangeArrowheads="1"/>
            </p:cNvSpPr>
            <p:nvPr/>
          </p:nvSpPr>
          <p:spPr bwMode="auto">
            <a:xfrm>
              <a:off x="4176" y="1940"/>
              <a:ext cx="384" cy="336"/>
            </a:xfrm>
            <a:prstGeom prst="rect">
              <a:avLst/>
            </a:prstGeom>
            <a:solidFill>
              <a:schemeClr val="accent2"/>
            </a:solidFill>
            <a:ln w="9525">
              <a:solidFill>
                <a:schemeClr val="accent2"/>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atin typeface="Times New Roman" panose="02020603050405020304" pitchFamily="18" charset="0"/>
                <a:cs typeface="Times New Roman" panose="02020603050405020304" pitchFamily="18" charset="0"/>
              </a:endParaRPr>
            </a:p>
          </p:txBody>
        </p:sp>
        <p:sp>
          <p:nvSpPr>
            <p:cNvPr id="13330" name="Line 36"/>
            <p:cNvSpPr>
              <a:spLocks noChangeShapeType="1"/>
            </p:cNvSpPr>
            <p:nvPr/>
          </p:nvSpPr>
          <p:spPr bwMode="auto">
            <a:xfrm>
              <a:off x="4384" y="2132"/>
              <a:ext cx="0" cy="38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31" name="Line 37"/>
            <p:cNvSpPr>
              <a:spLocks noChangeShapeType="1"/>
            </p:cNvSpPr>
            <p:nvPr/>
          </p:nvSpPr>
          <p:spPr bwMode="auto">
            <a:xfrm>
              <a:off x="4384" y="1660"/>
              <a:ext cx="0" cy="288"/>
            </a:xfrm>
            <a:prstGeom prst="line">
              <a:avLst/>
            </a:prstGeom>
            <a:noFill/>
            <a:ln w="2857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3332" name="Line 38"/>
            <p:cNvSpPr>
              <a:spLocks noChangeShapeType="1"/>
            </p:cNvSpPr>
            <p:nvPr/>
          </p:nvSpPr>
          <p:spPr bwMode="auto">
            <a:xfrm>
              <a:off x="4704" y="2084"/>
              <a:ext cx="0" cy="52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33" name="Text Box 39"/>
            <p:cNvSpPr txBox="1">
              <a:spLocks noChangeArrowheads="1"/>
            </p:cNvSpPr>
            <p:nvPr/>
          </p:nvSpPr>
          <p:spPr bwMode="auto">
            <a:xfrm>
              <a:off x="3792" y="1352"/>
              <a:ext cx="28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1600" b="1">
                  <a:latin typeface="Times New Roman" panose="02020603050405020304" pitchFamily="18" charset="0"/>
                  <a:cs typeface="Times New Roman" panose="02020603050405020304" pitchFamily="18" charset="0"/>
                </a:rPr>
                <a:t>a</a:t>
              </a:r>
            </a:p>
          </p:txBody>
        </p:sp>
        <p:sp>
          <p:nvSpPr>
            <p:cNvPr id="13334" name="Text Box 40"/>
            <p:cNvSpPr txBox="1">
              <a:spLocks noChangeArrowheads="1"/>
            </p:cNvSpPr>
            <p:nvPr/>
          </p:nvSpPr>
          <p:spPr bwMode="auto">
            <a:xfrm>
              <a:off x="4752" y="2180"/>
              <a:ext cx="28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1600" b="1">
                  <a:latin typeface="Times New Roman" panose="02020603050405020304" pitchFamily="18" charset="0"/>
                  <a:cs typeface="Times New Roman" panose="02020603050405020304" pitchFamily="18" charset="0"/>
                </a:rPr>
                <a:t>a</a:t>
              </a:r>
            </a:p>
          </p:txBody>
        </p:sp>
        <p:sp>
          <p:nvSpPr>
            <p:cNvPr id="13335" name="Text Box 41"/>
            <p:cNvSpPr txBox="1">
              <a:spLocks noChangeArrowheads="1"/>
            </p:cNvSpPr>
            <p:nvPr/>
          </p:nvSpPr>
          <p:spPr bwMode="auto">
            <a:xfrm>
              <a:off x="4152" y="1444"/>
              <a:ext cx="2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atin typeface="Times New Roman" panose="02020603050405020304" pitchFamily="18" charset="0"/>
                  <a:cs typeface="Times New Roman" panose="02020603050405020304" pitchFamily="18" charset="0"/>
                  <a:sym typeface="Symbol" panose="05050102010706020507" pitchFamily="18" charset="2"/>
                </a:rPr>
                <a:t></a:t>
              </a:r>
              <a:endParaRPr lang="en-US">
                <a:latin typeface="Times New Roman" panose="02020603050405020304" pitchFamily="18" charset="0"/>
                <a:cs typeface="Times New Roman" panose="02020603050405020304" pitchFamily="18" charset="0"/>
              </a:endParaRPr>
            </a:p>
          </p:txBody>
        </p:sp>
        <p:sp>
          <p:nvSpPr>
            <p:cNvPr id="13336" name="Text Box 42"/>
            <p:cNvSpPr txBox="1">
              <a:spLocks noChangeArrowheads="1"/>
            </p:cNvSpPr>
            <p:nvPr/>
          </p:nvSpPr>
          <p:spPr bwMode="auto">
            <a:xfrm>
              <a:off x="4752" y="2500"/>
              <a:ext cx="2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atin typeface="Times New Roman" panose="02020603050405020304" pitchFamily="18" charset="0"/>
                  <a:cs typeface="Times New Roman" panose="02020603050405020304" pitchFamily="18" charset="0"/>
                  <a:sym typeface="Symbol" panose="05050102010706020507" pitchFamily="18" charset="2"/>
                </a:rPr>
                <a:t></a:t>
              </a:r>
              <a:endParaRPr lang="en-US">
                <a:latin typeface="Times New Roman" panose="02020603050405020304" pitchFamily="18" charset="0"/>
                <a:cs typeface="Times New Roman" panose="02020603050405020304" pitchFamily="18" charset="0"/>
              </a:endParaRPr>
            </a:p>
          </p:txBody>
        </p:sp>
        <p:sp>
          <p:nvSpPr>
            <p:cNvPr id="13337" name="Text Box 43"/>
            <p:cNvSpPr txBox="1">
              <a:spLocks noChangeArrowheads="1"/>
            </p:cNvSpPr>
            <p:nvPr/>
          </p:nvSpPr>
          <p:spPr bwMode="auto">
            <a:xfrm>
              <a:off x="4416" y="1700"/>
              <a:ext cx="28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1600" b="1">
                  <a:latin typeface="Times New Roman" panose="02020603050405020304" pitchFamily="18" charset="0"/>
                  <a:cs typeface="Times New Roman" panose="02020603050405020304" pitchFamily="18" charset="0"/>
                  <a:sym typeface="Symbol" panose="05050102010706020507" pitchFamily="18" charset="2"/>
                </a:rPr>
                <a:t>T</a:t>
              </a:r>
              <a:endParaRPr lang="en-US" sz="1600" b="1">
                <a:latin typeface="Times New Roman" panose="02020603050405020304" pitchFamily="18" charset="0"/>
                <a:cs typeface="Times New Roman" panose="02020603050405020304" pitchFamily="18" charset="0"/>
              </a:endParaRPr>
            </a:p>
          </p:txBody>
        </p:sp>
        <p:sp>
          <p:nvSpPr>
            <p:cNvPr id="13338" name="Text Box 44"/>
            <p:cNvSpPr txBox="1">
              <a:spLocks noChangeArrowheads="1"/>
            </p:cNvSpPr>
            <p:nvPr/>
          </p:nvSpPr>
          <p:spPr bwMode="auto">
            <a:xfrm>
              <a:off x="3312" y="1700"/>
              <a:ext cx="28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1600" b="1">
                  <a:latin typeface="Times New Roman" panose="02020603050405020304" pitchFamily="18" charset="0"/>
                  <a:cs typeface="Times New Roman" panose="02020603050405020304" pitchFamily="18" charset="0"/>
                  <a:sym typeface="Symbol" panose="05050102010706020507" pitchFamily="18" charset="2"/>
                </a:rPr>
                <a:t>T</a:t>
              </a:r>
              <a:endParaRPr lang="en-US" sz="1600" b="1">
                <a:latin typeface="Times New Roman" panose="02020603050405020304" pitchFamily="18" charset="0"/>
                <a:cs typeface="Times New Roman" panose="02020603050405020304" pitchFamily="18" charset="0"/>
              </a:endParaRPr>
            </a:p>
          </p:txBody>
        </p:sp>
        <p:sp>
          <p:nvSpPr>
            <p:cNvPr id="13339" name="Text Box 45"/>
            <p:cNvSpPr txBox="1">
              <a:spLocks noChangeArrowheads="1"/>
            </p:cNvSpPr>
            <p:nvPr/>
          </p:nvSpPr>
          <p:spPr bwMode="auto">
            <a:xfrm>
              <a:off x="4176" y="2468"/>
              <a:ext cx="4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sz="1600" b="1">
                  <a:latin typeface="Times New Roman" panose="02020603050405020304" pitchFamily="18" charset="0"/>
                  <a:cs typeface="Times New Roman" panose="02020603050405020304" pitchFamily="18" charset="0"/>
                  <a:sym typeface="Symbol" panose="05050102010706020507" pitchFamily="18" charset="2"/>
                </a:rPr>
                <a:t>m</a:t>
              </a:r>
              <a:r>
                <a:rPr lang="en-US" sz="1600" b="1" baseline="-25000">
                  <a:latin typeface="Times New Roman" panose="02020603050405020304" pitchFamily="18" charset="0"/>
                  <a:cs typeface="Times New Roman" panose="02020603050405020304" pitchFamily="18" charset="0"/>
                  <a:sym typeface="Symbol" panose="05050102010706020507" pitchFamily="18" charset="2"/>
                </a:rPr>
                <a:t>B </a:t>
              </a:r>
              <a:r>
                <a:rPr lang="en-US" sz="1600" b="1">
                  <a:latin typeface="Times New Roman" panose="02020603050405020304" pitchFamily="18" charset="0"/>
                  <a:cs typeface="Times New Roman" panose="02020603050405020304" pitchFamily="18" charset="0"/>
                  <a:sym typeface="Symbol" panose="05050102010706020507" pitchFamily="18" charset="2"/>
                </a:rPr>
                <a:t>g</a:t>
              </a:r>
            </a:p>
          </p:txBody>
        </p:sp>
        <p:sp>
          <p:nvSpPr>
            <p:cNvPr id="13340" name="Text Box 46"/>
            <p:cNvSpPr txBox="1">
              <a:spLocks noChangeArrowheads="1"/>
            </p:cNvSpPr>
            <p:nvPr/>
          </p:nvSpPr>
          <p:spPr bwMode="auto">
            <a:xfrm>
              <a:off x="2784" y="2276"/>
              <a:ext cx="4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sz="1600" b="1">
                  <a:latin typeface="Times New Roman" panose="02020603050405020304" pitchFamily="18" charset="0"/>
                  <a:cs typeface="Times New Roman" panose="02020603050405020304" pitchFamily="18" charset="0"/>
                  <a:sym typeface="Symbol" panose="05050102010706020507" pitchFamily="18" charset="2"/>
                </a:rPr>
                <a:t>m</a:t>
              </a:r>
              <a:r>
                <a:rPr lang="en-US" sz="1600" b="1" baseline="-25000">
                  <a:latin typeface="Times New Roman" panose="02020603050405020304" pitchFamily="18" charset="0"/>
                  <a:cs typeface="Times New Roman" panose="02020603050405020304" pitchFamily="18" charset="0"/>
                  <a:sym typeface="Symbol" panose="05050102010706020507" pitchFamily="18" charset="2"/>
                </a:rPr>
                <a:t>A </a:t>
              </a:r>
              <a:r>
                <a:rPr lang="en-US" sz="1600" b="1">
                  <a:latin typeface="Times New Roman" panose="02020603050405020304" pitchFamily="18" charset="0"/>
                  <a:cs typeface="Times New Roman" panose="02020603050405020304" pitchFamily="18" charset="0"/>
                  <a:sym typeface="Symbol" panose="05050102010706020507" pitchFamily="18" charset="2"/>
                </a:rPr>
                <a:t>g</a:t>
              </a:r>
            </a:p>
          </p:txBody>
        </p:sp>
        <p:sp>
          <p:nvSpPr>
            <p:cNvPr id="13341" name="Text Box 47"/>
            <p:cNvSpPr txBox="1">
              <a:spLocks noChangeArrowheads="1"/>
            </p:cNvSpPr>
            <p:nvPr/>
          </p:nvSpPr>
          <p:spPr bwMode="auto">
            <a:xfrm>
              <a:off x="2736" y="1980"/>
              <a:ext cx="28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1600" b="1">
                  <a:latin typeface="Times New Roman" panose="02020603050405020304" pitchFamily="18" charset="0"/>
                  <a:cs typeface="Times New Roman" panose="02020603050405020304" pitchFamily="18" charset="0"/>
                  <a:sym typeface="Symbol" panose="05050102010706020507" pitchFamily="18" charset="2"/>
                </a:rPr>
                <a:t>f</a:t>
              </a:r>
              <a:r>
                <a:rPr lang="en-US" sz="1600" b="1" baseline="-25000">
                  <a:latin typeface="Times New Roman" panose="02020603050405020304" pitchFamily="18" charset="0"/>
                  <a:cs typeface="Times New Roman" panose="02020603050405020304" pitchFamily="18" charset="0"/>
                  <a:sym typeface="Symbol" panose="05050102010706020507" pitchFamily="18" charset="2"/>
                </a:rPr>
                <a:t>A</a:t>
              </a:r>
            </a:p>
          </p:txBody>
        </p:sp>
        <p:sp>
          <p:nvSpPr>
            <p:cNvPr id="13342" name="Rectangle 48"/>
            <p:cNvSpPr>
              <a:spLocks noChangeArrowheads="1"/>
            </p:cNvSpPr>
            <p:nvPr/>
          </p:nvSpPr>
          <p:spPr bwMode="auto">
            <a:xfrm>
              <a:off x="3000" y="1152"/>
              <a:ext cx="27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1600" b="1">
                  <a:latin typeface="Times New Roman" panose="02020603050405020304" pitchFamily="18" charset="0"/>
                  <a:cs typeface="Times New Roman" panose="02020603050405020304" pitchFamily="18" charset="0"/>
                  <a:sym typeface="Symbol" panose="05050102010706020507" pitchFamily="18" charset="2"/>
                </a:rPr>
                <a:t>N</a:t>
              </a:r>
              <a:r>
                <a:rPr lang="en-US" sz="1600" b="1" baseline="-25000">
                  <a:latin typeface="Times New Roman" panose="02020603050405020304" pitchFamily="18" charset="0"/>
                  <a:cs typeface="Times New Roman" panose="02020603050405020304" pitchFamily="18" charset="0"/>
                  <a:sym typeface="Symbol" panose="05050102010706020507" pitchFamily="18" charset="2"/>
                </a:rPr>
                <a:t>A</a:t>
              </a:r>
            </a:p>
          </p:txBody>
        </p:sp>
      </p:grpSp>
      <p:sp>
        <p:nvSpPr>
          <p:cNvPr id="13319" name="Rectangle 51"/>
          <p:cNvSpPr>
            <a:spLocks noChangeArrowheads="1"/>
          </p:cNvSpPr>
          <p:nvPr/>
        </p:nvSpPr>
        <p:spPr bwMode="auto">
          <a:xfrm>
            <a:off x="5943600" y="1727200"/>
            <a:ext cx="4114800" cy="2463800"/>
          </a:xfrm>
          <a:prstGeom prst="rect">
            <a:avLst/>
          </a:prstGeom>
          <a:noFill/>
          <a:ln w="19050">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atin typeface="Times New Roman" panose="02020603050405020304" pitchFamily="18" charset="0"/>
              <a:cs typeface="Times New Roman" panose="02020603050405020304" pitchFamily="18" charset="0"/>
            </a:endParaRPr>
          </a:p>
        </p:txBody>
      </p:sp>
      <p:sp>
        <p:nvSpPr>
          <p:cNvPr id="13320" name="Text Box 53"/>
          <p:cNvSpPr txBox="1">
            <a:spLocks noChangeArrowheads="1"/>
          </p:cNvSpPr>
          <p:nvPr/>
        </p:nvSpPr>
        <p:spPr bwMode="auto">
          <a:xfrm>
            <a:off x="4953000" y="4495801"/>
            <a:ext cx="2133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spcBef>
                <a:spcPct val="50000"/>
              </a:spcBef>
            </a:pPr>
            <a:r>
              <a:rPr lang="en-US" sz="1400">
                <a:latin typeface="Times New Roman" panose="02020603050405020304" pitchFamily="18" charset="0"/>
                <a:cs typeface="Times New Roman" panose="02020603050405020304" pitchFamily="18" charset="0"/>
              </a:rPr>
              <a:t>Diagram bebas sistem benda A dan benda B</a:t>
            </a:r>
          </a:p>
        </p:txBody>
      </p:sp>
      <p:sp>
        <p:nvSpPr>
          <p:cNvPr id="13321" name="Line 54"/>
          <p:cNvSpPr>
            <a:spLocks noChangeShapeType="1"/>
          </p:cNvSpPr>
          <p:nvPr/>
        </p:nvSpPr>
        <p:spPr bwMode="auto">
          <a:xfrm flipV="1">
            <a:off x="5715000" y="3968750"/>
            <a:ext cx="914400" cy="5270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22" name="Text Box 55"/>
          <p:cNvSpPr txBox="1">
            <a:spLocks noChangeArrowheads="1"/>
          </p:cNvSpPr>
          <p:nvPr/>
        </p:nvSpPr>
        <p:spPr bwMode="auto">
          <a:xfrm>
            <a:off x="7696200" y="5029200"/>
            <a:ext cx="609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sz="1600" b="1">
                <a:latin typeface="Times New Roman" panose="02020603050405020304" pitchFamily="18" charset="0"/>
                <a:cs typeface="Times New Roman" panose="02020603050405020304" pitchFamily="18" charset="0"/>
              </a:rPr>
              <a:t>(b)</a:t>
            </a:r>
          </a:p>
        </p:txBody>
      </p:sp>
      <p:sp>
        <p:nvSpPr>
          <p:cNvPr id="2" name="Date Placeholder 1"/>
          <p:cNvSpPr>
            <a:spLocks noGrp="1"/>
          </p:cNvSpPr>
          <p:nvPr>
            <p:ph type="dt" sz="half" idx="10"/>
          </p:nvPr>
        </p:nvSpPr>
        <p:spPr/>
        <p:txBody>
          <a:bodyPr/>
          <a:lstStyle/>
          <a:p>
            <a:fld id="{415EEBDB-DF0C-4FF9-905F-704FC1C1E5C8}" type="datetime1">
              <a:rPr lang="en-US" smtClean="0"/>
              <a:t>3/28/2016</a:t>
            </a:fld>
            <a:endParaRPr lang="en-US" dirty="0"/>
          </a:p>
        </p:txBody>
      </p:sp>
      <p:sp>
        <p:nvSpPr>
          <p:cNvPr id="3" name="Footer Placeholder 2"/>
          <p:cNvSpPr>
            <a:spLocks noGrp="1"/>
          </p:cNvSpPr>
          <p:nvPr>
            <p:ph type="ftr" sz="quarter" idx="11"/>
          </p:nvPr>
        </p:nvSpPr>
        <p:spPr/>
        <p:txBody>
          <a:bodyPr/>
          <a:lstStyle/>
          <a:p>
            <a:r>
              <a:rPr lang="en-US" smtClean="0"/>
              <a:t>LATAR MUHAMMAD ARIEF</a:t>
            </a:r>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33</a:t>
            </a:fld>
            <a:endParaRPr lang="en-US" dirty="0"/>
          </a:p>
        </p:txBody>
      </p:sp>
    </p:spTree>
    <p:extLst>
      <p:ext uri="{BB962C8B-B14F-4D97-AF65-F5344CB8AC3E}">
        <p14:creationId xmlns:p14="http://schemas.microsoft.com/office/powerpoint/2010/main" val="7046492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Text Box 2050"/>
          <p:cNvSpPr txBox="1">
            <a:spLocks noChangeArrowheads="1"/>
          </p:cNvSpPr>
          <p:nvPr/>
        </p:nvSpPr>
        <p:spPr bwMode="auto">
          <a:xfrm>
            <a:off x="9263064" y="6237289"/>
            <a:ext cx="720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spcBef>
                <a:spcPct val="50000"/>
              </a:spcBef>
            </a:pPr>
            <a:r>
              <a:rPr lang="en-US" sz="2000">
                <a:latin typeface="Times New Roman" panose="02020603050405020304" pitchFamily="18" charset="0"/>
                <a:cs typeface="Times New Roman" panose="02020603050405020304" pitchFamily="18" charset="0"/>
              </a:rPr>
              <a:t>5.12</a:t>
            </a:r>
          </a:p>
        </p:txBody>
      </p:sp>
      <p:sp>
        <p:nvSpPr>
          <p:cNvPr id="4102" name="Text Box 2051"/>
          <p:cNvSpPr txBox="1">
            <a:spLocks noChangeArrowheads="1"/>
          </p:cNvSpPr>
          <p:nvPr/>
        </p:nvSpPr>
        <p:spPr bwMode="auto">
          <a:xfrm>
            <a:off x="2089150" y="492126"/>
            <a:ext cx="568325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20000"/>
              </a:lnSpc>
              <a:spcBef>
                <a:spcPct val="30000"/>
              </a:spcBef>
            </a:pPr>
            <a:r>
              <a:rPr lang="en-US" b="1">
                <a:latin typeface="Times New Roman" panose="02020603050405020304" pitchFamily="18" charset="0"/>
                <a:cs typeface="Times New Roman" panose="02020603050405020304" pitchFamily="18" charset="0"/>
              </a:rPr>
              <a:t>Gaya-gaya yang bekerja pada benda	:</a:t>
            </a:r>
          </a:p>
        </p:txBody>
      </p:sp>
      <p:sp>
        <p:nvSpPr>
          <p:cNvPr id="4103" name="Text Box 2052"/>
          <p:cNvSpPr txBox="1">
            <a:spLocks noChangeArrowheads="1"/>
          </p:cNvSpPr>
          <p:nvPr/>
        </p:nvSpPr>
        <p:spPr bwMode="auto">
          <a:xfrm>
            <a:off x="2057400" y="1162050"/>
            <a:ext cx="2514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92100" indent="-2921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buFont typeface="Wingdings" panose="05000000000000000000" pitchFamily="2" charset="2"/>
              <a:buChar char="Ø"/>
            </a:pPr>
            <a:r>
              <a:rPr lang="en-US" sz="1600" b="1">
                <a:latin typeface="Times New Roman" panose="02020603050405020304" pitchFamily="18" charset="0"/>
                <a:cs typeface="Times New Roman" panose="02020603050405020304" pitchFamily="18" charset="0"/>
              </a:rPr>
              <a:t>Pada benda A	:</a:t>
            </a:r>
          </a:p>
        </p:txBody>
      </p:sp>
      <p:sp>
        <p:nvSpPr>
          <p:cNvPr id="4104" name="Text Box 2053"/>
          <p:cNvSpPr txBox="1">
            <a:spLocks noChangeArrowheads="1"/>
          </p:cNvSpPr>
          <p:nvPr/>
        </p:nvSpPr>
        <p:spPr bwMode="auto">
          <a:xfrm>
            <a:off x="2362200" y="1673226"/>
            <a:ext cx="2819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buFont typeface="Wingdings" panose="05000000000000000000" pitchFamily="2" charset="2"/>
              <a:buChar char="§"/>
            </a:pPr>
            <a:r>
              <a:rPr lang="en-US" sz="1600">
                <a:latin typeface="Times New Roman" panose="02020603050405020304" pitchFamily="18" charset="0"/>
                <a:cs typeface="Times New Roman" panose="02020603050405020304" pitchFamily="18" charset="0"/>
              </a:rPr>
              <a:t>Gaya Normal</a:t>
            </a:r>
          </a:p>
          <a:p>
            <a:pPr>
              <a:spcBef>
                <a:spcPct val="50000"/>
              </a:spcBef>
              <a:buFont typeface="Wingdings" panose="05000000000000000000" pitchFamily="2" charset="2"/>
              <a:buChar char="§"/>
            </a:pPr>
            <a:r>
              <a:rPr lang="en-US" sz="1600">
                <a:latin typeface="Times New Roman" panose="02020603050405020304" pitchFamily="18" charset="0"/>
                <a:cs typeface="Times New Roman" panose="02020603050405020304" pitchFamily="18" charset="0"/>
              </a:rPr>
              <a:t>Gaya Gesek</a:t>
            </a:r>
          </a:p>
          <a:p>
            <a:pPr>
              <a:spcBef>
                <a:spcPct val="50000"/>
              </a:spcBef>
              <a:buFont typeface="Wingdings" panose="05000000000000000000" pitchFamily="2" charset="2"/>
              <a:buChar char="§"/>
            </a:pPr>
            <a:r>
              <a:rPr lang="en-US" sz="1600">
                <a:latin typeface="Times New Roman" panose="02020603050405020304" pitchFamily="18" charset="0"/>
                <a:cs typeface="Times New Roman" panose="02020603050405020304" pitchFamily="18" charset="0"/>
              </a:rPr>
              <a:t>Gaya Tegangan tali</a:t>
            </a:r>
          </a:p>
        </p:txBody>
      </p:sp>
      <p:sp>
        <p:nvSpPr>
          <p:cNvPr id="4105" name="Line 2054"/>
          <p:cNvSpPr>
            <a:spLocks noChangeShapeType="1"/>
          </p:cNvSpPr>
          <p:nvPr/>
        </p:nvSpPr>
        <p:spPr bwMode="auto">
          <a:xfrm>
            <a:off x="4648200" y="1828800"/>
            <a:ext cx="9906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06" name="Line 2055"/>
          <p:cNvSpPr>
            <a:spLocks noChangeShapeType="1"/>
          </p:cNvSpPr>
          <p:nvPr/>
        </p:nvSpPr>
        <p:spPr bwMode="auto">
          <a:xfrm>
            <a:off x="4648200" y="2641600"/>
            <a:ext cx="9906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07" name="Line 2056"/>
          <p:cNvSpPr>
            <a:spLocks noChangeShapeType="1"/>
          </p:cNvSpPr>
          <p:nvPr/>
        </p:nvSpPr>
        <p:spPr bwMode="auto">
          <a:xfrm>
            <a:off x="4648200" y="2247900"/>
            <a:ext cx="9906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08" name="Text Box 2057"/>
          <p:cNvSpPr txBox="1">
            <a:spLocks noChangeArrowheads="1"/>
          </p:cNvSpPr>
          <p:nvPr/>
        </p:nvSpPr>
        <p:spPr bwMode="auto">
          <a:xfrm>
            <a:off x="5702300" y="1676401"/>
            <a:ext cx="1447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atin typeface="Times New Roman" panose="02020603050405020304" pitchFamily="18" charset="0"/>
                <a:cs typeface="Times New Roman" panose="02020603050405020304" pitchFamily="18" charset="0"/>
              </a:rPr>
              <a:t>N</a:t>
            </a:r>
            <a:r>
              <a:rPr lang="en-US" baseline="-25000">
                <a:latin typeface="Times New Roman" panose="02020603050405020304" pitchFamily="18" charset="0"/>
                <a:cs typeface="Times New Roman" panose="02020603050405020304" pitchFamily="18" charset="0"/>
              </a:rPr>
              <a:t>A</a:t>
            </a:r>
            <a:r>
              <a:rPr lang="en-US">
                <a:latin typeface="Times New Roman" panose="02020603050405020304" pitchFamily="18" charset="0"/>
                <a:cs typeface="Times New Roman" panose="02020603050405020304" pitchFamily="18" charset="0"/>
              </a:rPr>
              <a:t> = m</a:t>
            </a:r>
            <a:r>
              <a:rPr lang="en-US" baseline="-25000">
                <a:latin typeface="Times New Roman" panose="02020603050405020304" pitchFamily="18" charset="0"/>
                <a:cs typeface="Times New Roman" panose="02020603050405020304" pitchFamily="18" charset="0"/>
              </a:rPr>
              <a:t>A</a:t>
            </a:r>
            <a:r>
              <a:rPr lang="en-US">
                <a:latin typeface="Times New Roman" panose="02020603050405020304" pitchFamily="18" charset="0"/>
                <a:cs typeface="Times New Roman" panose="02020603050405020304" pitchFamily="18" charset="0"/>
              </a:rPr>
              <a:t> . g</a:t>
            </a:r>
          </a:p>
        </p:txBody>
      </p:sp>
      <p:sp>
        <p:nvSpPr>
          <p:cNvPr id="4109" name="Text Box 2058"/>
          <p:cNvSpPr txBox="1">
            <a:spLocks noChangeArrowheads="1"/>
          </p:cNvSpPr>
          <p:nvPr/>
        </p:nvSpPr>
        <p:spPr bwMode="auto">
          <a:xfrm>
            <a:off x="5727700" y="2046288"/>
            <a:ext cx="19939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atin typeface="Times New Roman" panose="02020603050405020304" pitchFamily="18" charset="0"/>
                <a:cs typeface="Times New Roman" panose="02020603050405020304" pitchFamily="18" charset="0"/>
              </a:rPr>
              <a:t>f</a:t>
            </a:r>
            <a:r>
              <a:rPr lang="en-US" baseline="-25000">
                <a:latin typeface="Times New Roman" panose="02020603050405020304" pitchFamily="18" charset="0"/>
                <a:cs typeface="Times New Roman" panose="02020603050405020304" pitchFamily="18" charset="0"/>
              </a:rPr>
              <a:t>A</a:t>
            </a:r>
            <a:r>
              <a:rPr lang="en-US">
                <a:latin typeface="Times New Roman" panose="02020603050405020304" pitchFamily="18" charset="0"/>
                <a:cs typeface="Times New Roman" panose="02020603050405020304" pitchFamily="18" charset="0"/>
              </a:rPr>
              <a:t>  = </a:t>
            </a:r>
            <a:r>
              <a:rPr lang="en-US">
                <a:latin typeface="Times New Roman" panose="02020603050405020304" pitchFamily="18" charset="0"/>
                <a:cs typeface="Times New Roman" panose="02020603050405020304" pitchFamily="18" charset="0"/>
                <a:sym typeface="Symbol" panose="05050102010706020507" pitchFamily="18" charset="2"/>
              </a:rPr>
              <a:t></a:t>
            </a:r>
            <a:r>
              <a:rPr lang="en-US" baseline="-25000">
                <a:latin typeface="Times New Roman" panose="02020603050405020304" pitchFamily="18" charset="0"/>
                <a:cs typeface="Times New Roman" panose="02020603050405020304" pitchFamily="18" charset="0"/>
                <a:sym typeface="Symbol" panose="05050102010706020507" pitchFamily="18" charset="2"/>
              </a:rPr>
              <a:t>k </a:t>
            </a:r>
            <a:r>
              <a:rPr lang="en-US">
                <a:latin typeface="Times New Roman" panose="02020603050405020304" pitchFamily="18" charset="0"/>
                <a:cs typeface="Times New Roman" panose="02020603050405020304" pitchFamily="18" charset="0"/>
                <a:sym typeface="Symbol" panose="05050102010706020507" pitchFamily="18" charset="2"/>
              </a:rPr>
              <a:t>.</a:t>
            </a:r>
            <a:r>
              <a:rPr lang="en-US" baseline="-25000">
                <a:latin typeface="Times New Roman" panose="02020603050405020304" pitchFamily="18" charset="0"/>
                <a:cs typeface="Times New Roman" panose="02020603050405020304" pitchFamily="18" charset="0"/>
                <a:sym typeface="Symbol" panose="05050102010706020507" pitchFamily="18" charset="2"/>
              </a:rPr>
              <a:t> </a:t>
            </a:r>
            <a:r>
              <a:rPr lang="en-US">
                <a:latin typeface="Times New Roman" panose="02020603050405020304" pitchFamily="18" charset="0"/>
                <a:cs typeface="Times New Roman" panose="02020603050405020304" pitchFamily="18" charset="0"/>
              </a:rPr>
              <a:t>m</a:t>
            </a:r>
            <a:r>
              <a:rPr lang="en-US" baseline="-25000">
                <a:latin typeface="Times New Roman" panose="02020603050405020304" pitchFamily="18" charset="0"/>
                <a:cs typeface="Times New Roman" panose="02020603050405020304" pitchFamily="18" charset="0"/>
              </a:rPr>
              <a:t>A</a:t>
            </a:r>
            <a:r>
              <a:rPr lang="en-US">
                <a:latin typeface="Times New Roman" panose="02020603050405020304" pitchFamily="18" charset="0"/>
                <a:cs typeface="Times New Roman" panose="02020603050405020304" pitchFamily="18" charset="0"/>
              </a:rPr>
              <a:t> . g</a:t>
            </a:r>
          </a:p>
        </p:txBody>
      </p:sp>
      <p:sp>
        <p:nvSpPr>
          <p:cNvPr id="4110" name="Text Box 2059"/>
          <p:cNvSpPr txBox="1">
            <a:spLocks noChangeArrowheads="1"/>
          </p:cNvSpPr>
          <p:nvPr/>
        </p:nvSpPr>
        <p:spPr bwMode="auto">
          <a:xfrm>
            <a:off x="5702300" y="2452688"/>
            <a:ext cx="1447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atin typeface="Times New Roman" panose="02020603050405020304" pitchFamily="18" charset="0"/>
                <a:cs typeface="Times New Roman" panose="02020603050405020304" pitchFamily="18" charset="0"/>
              </a:rPr>
              <a:t>T</a:t>
            </a:r>
          </a:p>
        </p:txBody>
      </p:sp>
      <p:sp>
        <p:nvSpPr>
          <p:cNvPr id="4111" name="Text Box 2060"/>
          <p:cNvSpPr txBox="1">
            <a:spLocks noChangeArrowheads="1"/>
          </p:cNvSpPr>
          <p:nvPr/>
        </p:nvSpPr>
        <p:spPr bwMode="auto">
          <a:xfrm>
            <a:off x="2057400" y="2743200"/>
            <a:ext cx="2514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92100" indent="-2921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buFont typeface="Wingdings" panose="05000000000000000000" pitchFamily="2" charset="2"/>
              <a:buChar char="Ø"/>
            </a:pPr>
            <a:r>
              <a:rPr lang="en-US" sz="1600" b="1">
                <a:latin typeface="Times New Roman" panose="02020603050405020304" pitchFamily="18" charset="0"/>
                <a:cs typeface="Times New Roman" panose="02020603050405020304" pitchFamily="18" charset="0"/>
              </a:rPr>
              <a:t>Pada benda B	:</a:t>
            </a:r>
          </a:p>
        </p:txBody>
      </p:sp>
      <p:sp>
        <p:nvSpPr>
          <p:cNvPr id="4112" name="Text Box 2061"/>
          <p:cNvSpPr txBox="1">
            <a:spLocks noChangeArrowheads="1"/>
          </p:cNvSpPr>
          <p:nvPr/>
        </p:nvSpPr>
        <p:spPr bwMode="auto">
          <a:xfrm>
            <a:off x="2362200" y="3017838"/>
            <a:ext cx="2819400"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buFont typeface="Wingdings" panose="05000000000000000000" pitchFamily="2" charset="2"/>
              <a:buChar char="§"/>
            </a:pPr>
            <a:r>
              <a:rPr lang="en-US" sz="1600">
                <a:latin typeface="Times New Roman" panose="02020603050405020304" pitchFamily="18" charset="0"/>
                <a:cs typeface="Times New Roman" panose="02020603050405020304" pitchFamily="18" charset="0"/>
              </a:rPr>
              <a:t>Gaya Berat</a:t>
            </a:r>
          </a:p>
          <a:p>
            <a:pPr>
              <a:spcBef>
                <a:spcPct val="50000"/>
              </a:spcBef>
              <a:buFont typeface="Wingdings" panose="05000000000000000000" pitchFamily="2" charset="2"/>
              <a:buChar char="§"/>
            </a:pPr>
            <a:r>
              <a:rPr lang="en-US" sz="1600">
                <a:latin typeface="Times New Roman" panose="02020603050405020304" pitchFamily="18" charset="0"/>
                <a:cs typeface="Times New Roman" panose="02020603050405020304" pitchFamily="18" charset="0"/>
              </a:rPr>
              <a:t>Gaya Tegangan tali</a:t>
            </a:r>
          </a:p>
        </p:txBody>
      </p:sp>
      <p:sp>
        <p:nvSpPr>
          <p:cNvPr id="4113" name="Line 2062"/>
          <p:cNvSpPr>
            <a:spLocks noChangeShapeType="1"/>
          </p:cNvSpPr>
          <p:nvPr/>
        </p:nvSpPr>
        <p:spPr bwMode="auto">
          <a:xfrm>
            <a:off x="4648200" y="3567113"/>
            <a:ext cx="9906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14" name="Line 2063"/>
          <p:cNvSpPr>
            <a:spLocks noChangeShapeType="1"/>
          </p:cNvSpPr>
          <p:nvPr/>
        </p:nvSpPr>
        <p:spPr bwMode="auto">
          <a:xfrm>
            <a:off x="4648200" y="3135313"/>
            <a:ext cx="9906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15" name="Text Box 2064"/>
          <p:cNvSpPr txBox="1">
            <a:spLocks noChangeArrowheads="1"/>
          </p:cNvSpPr>
          <p:nvPr/>
        </p:nvSpPr>
        <p:spPr bwMode="auto">
          <a:xfrm>
            <a:off x="5715000" y="3009901"/>
            <a:ext cx="1447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atin typeface="Times New Roman" panose="02020603050405020304" pitchFamily="18" charset="0"/>
                <a:cs typeface="Times New Roman" panose="02020603050405020304" pitchFamily="18" charset="0"/>
              </a:rPr>
              <a:t>W</a:t>
            </a:r>
            <a:r>
              <a:rPr lang="en-US" baseline="-25000">
                <a:latin typeface="Times New Roman" panose="02020603050405020304" pitchFamily="18" charset="0"/>
                <a:cs typeface="Times New Roman" panose="02020603050405020304" pitchFamily="18" charset="0"/>
              </a:rPr>
              <a:t>B</a:t>
            </a:r>
            <a:r>
              <a:rPr lang="en-US">
                <a:latin typeface="Times New Roman" panose="02020603050405020304" pitchFamily="18" charset="0"/>
                <a:cs typeface="Times New Roman" panose="02020603050405020304" pitchFamily="18" charset="0"/>
              </a:rPr>
              <a:t> = m</a:t>
            </a:r>
            <a:r>
              <a:rPr lang="en-US" baseline="-25000">
                <a:latin typeface="Times New Roman" panose="02020603050405020304" pitchFamily="18" charset="0"/>
                <a:cs typeface="Times New Roman" panose="02020603050405020304" pitchFamily="18" charset="0"/>
              </a:rPr>
              <a:t>B</a:t>
            </a:r>
            <a:r>
              <a:rPr lang="en-US">
                <a:latin typeface="Times New Roman" panose="02020603050405020304" pitchFamily="18" charset="0"/>
                <a:cs typeface="Times New Roman" panose="02020603050405020304" pitchFamily="18" charset="0"/>
              </a:rPr>
              <a:t> . g</a:t>
            </a:r>
          </a:p>
        </p:txBody>
      </p:sp>
      <p:sp>
        <p:nvSpPr>
          <p:cNvPr id="4116" name="Text Box 2065"/>
          <p:cNvSpPr txBox="1">
            <a:spLocks noChangeArrowheads="1"/>
          </p:cNvSpPr>
          <p:nvPr/>
        </p:nvSpPr>
        <p:spPr bwMode="auto">
          <a:xfrm>
            <a:off x="5715000" y="3416301"/>
            <a:ext cx="1447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atin typeface="Times New Roman" panose="02020603050405020304" pitchFamily="18" charset="0"/>
                <a:cs typeface="Times New Roman" panose="02020603050405020304" pitchFamily="18" charset="0"/>
              </a:rPr>
              <a:t>T</a:t>
            </a:r>
          </a:p>
        </p:txBody>
      </p:sp>
      <p:sp>
        <p:nvSpPr>
          <p:cNvPr id="4117" name="Text Box 2066"/>
          <p:cNvSpPr txBox="1">
            <a:spLocks noChangeArrowheads="1"/>
          </p:cNvSpPr>
          <p:nvPr/>
        </p:nvSpPr>
        <p:spPr bwMode="auto">
          <a:xfrm>
            <a:off x="2362200" y="3790950"/>
            <a:ext cx="6019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92100" indent="-2921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buFont typeface="Wingdings" panose="05000000000000000000" pitchFamily="2" charset="2"/>
              <a:buNone/>
            </a:pPr>
            <a:r>
              <a:rPr lang="en-US" sz="1600" b="1">
                <a:latin typeface="Times New Roman" panose="02020603050405020304" pitchFamily="18" charset="0"/>
                <a:cs typeface="Times New Roman" panose="02020603050405020304" pitchFamily="18" charset="0"/>
              </a:rPr>
              <a:t>Jika benda bergerak maka berlaku hukum Newton II</a:t>
            </a:r>
          </a:p>
        </p:txBody>
      </p:sp>
      <p:graphicFrame>
        <p:nvGraphicFramePr>
          <p:cNvPr id="4098" name="Object 2067"/>
          <p:cNvGraphicFramePr>
            <a:graphicFrameLocks noChangeAspect="1"/>
          </p:cNvGraphicFramePr>
          <p:nvPr/>
        </p:nvGraphicFramePr>
        <p:xfrm>
          <a:off x="8486776" y="3784601"/>
          <a:ext cx="1495425" cy="354013"/>
        </p:xfrm>
        <a:graphic>
          <a:graphicData uri="http://schemas.openxmlformats.org/presentationml/2006/ole">
            <mc:AlternateContent xmlns:mc="http://schemas.openxmlformats.org/markup-compatibility/2006">
              <mc:Choice xmlns:v="urn:schemas-microsoft-com:vml" Requires="v">
                <p:oleObj spid="_x0000_s13344" name="Equation" r:id="rId3" imgW="583920" imgH="177480" progId="Equation.3">
                  <p:embed/>
                </p:oleObj>
              </mc:Choice>
              <mc:Fallback>
                <p:oleObj name="Equation" r:id="rId3" imgW="583920" imgH="177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86776" y="3784601"/>
                        <a:ext cx="1495425" cy="3540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folHlink"/>
                            </a:solidFill>
                            <a:miter lim="800000"/>
                            <a:headEnd/>
                            <a:tailEnd/>
                          </a14:hiddenLine>
                        </a:ext>
                      </a:extLst>
                    </p:spPr>
                  </p:pic>
                </p:oleObj>
              </mc:Fallback>
            </mc:AlternateContent>
          </a:graphicData>
        </a:graphic>
      </p:graphicFrame>
      <p:sp>
        <p:nvSpPr>
          <p:cNvPr id="4118" name="AutoShape 2068"/>
          <p:cNvSpPr>
            <a:spLocks noChangeArrowheads="1"/>
          </p:cNvSpPr>
          <p:nvPr/>
        </p:nvSpPr>
        <p:spPr bwMode="auto">
          <a:xfrm>
            <a:off x="7620000" y="3835400"/>
            <a:ext cx="838200" cy="228600"/>
          </a:xfrm>
          <a:custGeom>
            <a:avLst/>
            <a:gdLst>
              <a:gd name="T0" fmla="*/ 628650 w 21600"/>
              <a:gd name="T1" fmla="*/ 0 h 21600"/>
              <a:gd name="T2" fmla="*/ 0 w 21600"/>
              <a:gd name="T3" fmla="*/ 114300 h 21600"/>
              <a:gd name="T4" fmla="*/ 628650 w 21600"/>
              <a:gd name="T5" fmla="*/ 228600 h 21600"/>
              <a:gd name="T6" fmla="*/ 838200 w 21600"/>
              <a:gd name="T7" fmla="*/ 1143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bg2"/>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atin typeface="Times New Roman" panose="02020603050405020304" pitchFamily="18" charset="0"/>
              <a:cs typeface="Times New Roman" panose="02020603050405020304" pitchFamily="18" charset="0"/>
            </a:endParaRPr>
          </a:p>
        </p:txBody>
      </p:sp>
      <p:sp>
        <p:nvSpPr>
          <p:cNvPr id="4119" name="Rectangle 2069"/>
          <p:cNvSpPr>
            <a:spLocks noChangeArrowheads="1"/>
          </p:cNvSpPr>
          <p:nvPr/>
        </p:nvSpPr>
        <p:spPr bwMode="auto">
          <a:xfrm>
            <a:off x="2057400" y="4235450"/>
            <a:ext cx="30670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92100" indent="-2921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buFont typeface="Wingdings" panose="05000000000000000000" pitchFamily="2" charset="2"/>
              <a:buChar char="Ø"/>
            </a:pPr>
            <a:r>
              <a:rPr lang="en-US" sz="1600" b="1">
                <a:latin typeface="Times New Roman" panose="02020603050405020304" pitchFamily="18" charset="0"/>
                <a:cs typeface="Times New Roman" panose="02020603050405020304" pitchFamily="18" charset="0"/>
              </a:rPr>
              <a:t>Untuk kedua benda berlaku :</a:t>
            </a:r>
          </a:p>
        </p:txBody>
      </p:sp>
      <p:graphicFrame>
        <p:nvGraphicFramePr>
          <p:cNvPr id="4099" name="Object 2070"/>
          <p:cNvGraphicFramePr>
            <a:graphicFrameLocks noChangeAspect="1"/>
          </p:cNvGraphicFramePr>
          <p:nvPr/>
        </p:nvGraphicFramePr>
        <p:xfrm>
          <a:off x="3352800" y="5029200"/>
          <a:ext cx="2286000" cy="914400"/>
        </p:xfrm>
        <a:graphic>
          <a:graphicData uri="http://schemas.openxmlformats.org/presentationml/2006/ole">
            <mc:AlternateContent xmlns:mc="http://schemas.openxmlformats.org/markup-compatibility/2006">
              <mc:Choice xmlns:v="urn:schemas-microsoft-com:vml" Requires="v">
                <p:oleObj spid="_x0000_s13345" name="Equation" r:id="rId5" imgW="1206360" imgH="482400" progId="Equation.3">
                  <p:embed/>
                </p:oleObj>
              </mc:Choice>
              <mc:Fallback>
                <p:oleObj name="Equation" r:id="rId5" imgW="1206360" imgH="4824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52800" y="5029200"/>
                        <a:ext cx="2286000" cy="914400"/>
                      </a:xfrm>
                      <a:prstGeom prst="rect">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20" name="Text Box 2071"/>
          <p:cNvSpPr txBox="1">
            <a:spLocks noChangeArrowheads="1"/>
          </p:cNvSpPr>
          <p:nvPr/>
        </p:nvSpPr>
        <p:spPr bwMode="auto">
          <a:xfrm>
            <a:off x="2438400" y="4578350"/>
            <a:ext cx="3200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92100" indent="-2921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buFont typeface="Wingdings" panose="05000000000000000000" pitchFamily="2" charset="2"/>
              <a:buChar char="ü"/>
            </a:pPr>
            <a:r>
              <a:rPr lang="en-US" sz="1600" b="1">
                <a:latin typeface="Times New Roman" panose="02020603050405020304" pitchFamily="18" charset="0"/>
                <a:cs typeface="Times New Roman" panose="02020603050405020304" pitchFamily="18" charset="0"/>
              </a:rPr>
              <a:t>Untuk bidang kasar   :</a:t>
            </a:r>
          </a:p>
        </p:txBody>
      </p:sp>
      <p:sp>
        <p:nvSpPr>
          <p:cNvPr id="4121" name="Text Box 2072"/>
          <p:cNvSpPr txBox="1">
            <a:spLocks noChangeArrowheads="1"/>
          </p:cNvSpPr>
          <p:nvPr/>
        </p:nvSpPr>
        <p:spPr bwMode="auto">
          <a:xfrm>
            <a:off x="6553200" y="4572000"/>
            <a:ext cx="3200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92100" indent="-2921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buFont typeface="Wingdings" panose="05000000000000000000" pitchFamily="2" charset="2"/>
              <a:buChar char="ü"/>
            </a:pPr>
            <a:r>
              <a:rPr lang="en-US" sz="1600" b="1">
                <a:latin typeface="Times New Roman" panose="02020603050405020304" pitchFamily="18" charset="0"/>
                <a:cs typeface="Times New Roman" panose="02020603050405020304" pitchFamily="18" charset="0"/>
              </a:rPr>
              <a:t>Untuk bidang licin   :</a:t>
            </a:r>
          </a:p>
        </p:txBody>
      </p:sp>
      <p:graphicFrame>
        <p:nvGraphicFramePr>
          <p:cNvPr id="4100" name="Object 2073"/>
          <p:cNvGraphicFramePr>
            <a:graphicFrameLocks noChangeAspect="1"/>
          </p:cNvGraphicFramePr>
          <p:nvPr/>
        </p:nvGraphicFramePr>
        <p:xfrm>
          <a:off x="7543801" y="5029200"/>
          <a:ext cx="1998663" cy="914400"/>
        </p:xfrm>
        <a:graphic>
          <a:graphicData uri="http://schemas.openxmlformats.org/presentationml/2006/ole">
            <mc:AlternateContent xmlns:mc="http://schemas.openxmlformats.org/markup-compatibility/2006">
              <mc:Choice xmlns:v="urn:schemas-microsoft-com:vml" Requires="v">
                <p:oleObj spid="_x0000_s13346" name="Equation" r:id="rId7" imgW="1054080" imgH="482400" progId="Equation.3">
                  <p:embed/>
                </p:oleObj>
              </mc:Choice>
              <mc:Fallback>
                <p:oleObj name="Equation" r:id="rId7" imgW="1054080" imgH="4824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43801" y="5029200"/>
                        <a:ext cx="1998663" cy="914400"/>
                      </a:xfrm>
                      <a:prstGeom prst="rect">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Date Placeholder 1"/>
          <p:cNvSpPr>
            <a:spLocks noGrp="1"/>
          </p:cNvSpPr>
          <p:nvPr>
            <p:ph type="dt" sz="half" idx="10"/>
          </p:nvPr>
        </p:nvSpPr>
        <p:spPr/>
        <p:txBody>
          <a:bodyPr/>
          <a:lstStyle/>
          <a:p>
            <a:fld id="{56602002-A3DD-4CF6-9748-A808F00577A6}" type="datetime1">
              <a:rPr lang="en-US" smtClean="0"/>
              <a:t>3/28/2016</a:t>
            </a:fld>
            <a:endParaRPr lang="en-US" dirty="0"/>
          </a:p>
        </p:txBody>
      </p:sp>
      <p:sp>
        <p:nvSpPr>
          <p:cNvPr id="3" name="Footer Placeholder 2"/>
          <p:cNvSpPr>
            <a:spLocks noGrp="1"/>
          </p:cNvSpPr>
          <p:nvPr>
            <p:ph type="ftr" sz="quarter" idx="11"/>
          </p:nvPr>
        </p:nvSpPr>
        <p:spPr/>
        <p:txBody>
          <a:bodyPr/>
          <a:lstStyle/>
          <a:p>
            <a:r>
              <a:rPr lang="en-US" smtClean="0"/>
              <a:t>LATAR MUHAMMAD ARIEF</a:t>
            </a:r>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34</a:t>
            </a:fld>
            <a:endParaRPr lang="en-US" dirty="0"/>
          </a:p>
        </p:txBody>
      </p:sp>
    </p:spTree>
    <p:extLst>
      <p:ext uri="{BB962C8B-B14F-4D97-AF65-F5344CB8AC3E}">
        <p14:creationId xmlns:p14="http://schemas.microsoft.com/office/powerpoint/2010/main" val="38651052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8"/>
          <p:cNvSpPr>
            <a:spLocks noChangeArrowheads="1"/>
          </p:cNvSpPr>
          <p:nvPr/>
        </p:nvSpPr>
        <p:spPr bwMode="auto">
          <a:xfrm>
            <a:off x="6873875" y="3862388"/>
            <a:ext cx="1582738" cy="2197100"/>
          </a:xfrm>
          <a:prstGeom prst="rect">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sp>
        <p:nvSpPr>
          <p:cNvPr id="17411" name="Line 6"/>
          <p:cNvSpPr>
            <a:spLocks noChangeShapeType="1"/>
          </p:cNvSpPr>
          <p:nvPr/>
        </p:nvSpPr>
        <p:spPr bwMode="auto">
          <a:xfrm flipV="1">
            <a:off x="2286000" y="1828800"/>
            <a:ext cx="6477000" cy="2514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2" name="Rectangle 7"/>
          <p:cNvSpPr>
            <a:spLocks noChangeArrowheads="1"/>
          </p:cNvSpPr>
          <p:nvPr/>
        </p:nvSpPr>
        <p:spPr bwMode="auto">
          <a:xfrm rot="-1274887">
            <a:off x="3886200" y="3048000"/>
            <a:ext cx="990600" cy="457200"/>
          </a:xfrm>
          <a:prstGeom prst="rect">
            <a:avLst/>
          </a:prstGeom>
          <a:solidFill>
            <a:schemeClr val="bg2"/>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sp>
        <p:nvSpPr>
          <p:cNvPr id="17413" name="Line 8"/>
          <p:cNvSpPr>
            <a:spLocks noChangeShapeType="1"/>
          </p:cNvSpPr>
          <p:nvPr/>
        </p:nvSpPr>
        <p:spPr bwMode="auto">
          <a:xfrm>
            <a:off x="4495800" y="3505200"/>
            <a:ext cx="0" cy="1295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14" name="Line 9"/>
          <p:cNvSpPr>
            <a:spLocks noChangeShapeType="1"/>
          </p:cNvSpPr>
          <p:nvPr/>
        </p:nvSpPr>
        <p:spPr bwMode="auto">
          <a:xfrm flipH="1" flipV="1">
            <a:off x="3886200" y="2133600"/>
            <a:ext cx="609600" cy="1371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15" name="Text Box 11"/>
          <p:cNvSpPr txBox="1">
            <a:spLocks noChangeArrowheads="1"/>
          </p:cNvSpPr>
          <p:nvPr/>
        </p:nvSpPr>
        <p:spPr bwMode="auto">
          <a:xfrm>
            <a:off x="4267200" y="48768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t>W</a:t>
            </a:r>
            <a:r>
              <a:rPr lang="en-US" baseline="-25000"/>
              <a:t>1</a:t>
            </a:r>
            <a:endParaRPr lang="en-US"/>
          </a:p>
        </p:txBody>
      </p:sp>
      <p:sp>
        <p:nvSpPr>
          <p:cNvPr id="17416" name="Text Box 12"/>
          <p:cNvSpPr txBox="1">
            <a:spLocks noChangeArrowheads="1"/>
          </p:cNvSpPr>
          <p:nvPr/>
        </p:nvSpPr>
        <p:spPr bwMode="auto">
          <a:xfrm>
            <a:off x="3429000" y="17526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t>N</a:t>
            </a:r>
          </a:p>
        </p:txBody>
      </p:sp>
      <p:sp>
        <p:nvSpPr>
          <p:cNvPr id="17417" name="Text Box 13"/>
          <p:cNvSpPr txBox="1">
            <a:spLocks noChangeArrowheads="1"/>
          </p:cNvSpPr>
          <p:nvPr/>
        </p:nvSpPr>
        <p:spPr bwMode="auto">
          <a:xfrm>
            <a:off x="3124200" y="3429000"/>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t>f</a:t>
            </a:r>
          </a:p>
        </p:txBody>
      </p:sp>
      <p:sp>
        <p:nvSpPr>
          <p:cNvPr id="17418" name="Oval 15"/>
          <p:cNvSpPr>
            <a:spLocks noChangeArrowheads="1"/>
          </p:cNvSpPr>
          <p:nvPr/>
        </p:nvSpPr>
        <p:spPr bwMode="auto">
          <a:xfrm>
            <a:off x="8915400" y="1447800"/>
            <a:ext cx="228600" cy="228600"/>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sp>
        <p:nvSpPr>
          <p:cNvPr id="17419" name="Line 16"/>
          <p:cNvSpPr>
            <a:spLocks noChangeShapeType="1"/>
          </p:cNvSpPr>
          <p:nvPr/>
        </p:nvSpPr>
        <p:spPr bwMode="auto">
          <a:xfrm flipV="1">
            <a:off x="8763000" y="1676400"/>
            <a:ext cx="1524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0" name="Line 17"/>
          <p:cNvSpPr>
            <a:spLocks noChangeShapeType="1"/>
          </p:cNvSpPr>
          <p:nvPr/>
        </p:nvSpPr>
        <p:spPr bwMode="auto">
          <a:xfrm flipV="1">
            <a:off x="4876800" y="1447800"/>
            <a:ext cx="4114800" cy="1600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1" name="Line 18"/>
          <p:cNvSpPr>
            <a:spLocks noChangeShapeType="1"/>
          </p:cNvSpPr>
          <p:nvPr/>
        </p:nvSpPr>
        <p:spPr bwMode="auto">
          <a:xfrm flipH="1">
            <a:off x="3429000" y="3505200"/>
            <a:ext cx="1066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2" name="Line 19"/>
          <p:cNvSpPr>
            <a:spLocks noChangeShapeType="1"/>
          </p:cNvSpPr>
          <p:nvPr/>
        </p:nvSpPr>
        <p:spPr bwMode="auto">
          <a:xfrm>
            <a:off x="9144000" y="1600200"/>
            <a:ext cx="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3" name="Line 20"/>
          <p:cNvSpPr>
            <a:spLocks noChangeShapeType="1"/>
          </p:cNvSpPr>
          <p:nvPr/>
        </p:nvSpPr>
        <p:spPr bwMode="auto">
          <a:xfrm>
            <a:off x="9144000" y="1524000"/>
            <a:ext cx="0" cy="2667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4" name="Rectangle 21"/>
          <p:cNvSpPr>
            <a:spLocks noChangeArrowheads="1"/>
          </p:cNvSpPr>
          <p:nvPr/>
        </p:nvSpPr>
        <p:spPr bwMode="auto">
          <a:xfrm>
            <a:off x="8763000" y="4114800"/>
            <a:ext cx="838200" cy="762000"/>
          </a:xfrm>
          <a:prstGeom prst="rect">
            <a:avLst/>
          </a:prstGeom>
          <a:solidFill>
            <a:schemeClr val="bg2"/>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sp>
        <p:nvSpPr>
          <p:cNvPr id="17425" name="Line 22"/>
          <p:cNvSpPr>
            <a:spLocks noChangeShapeType="1"/>
          </p:cNvSpPr>
          <p:nvPr/>
        </p:nvSpPr>
        <p:spPr bwMode="auto">
          <a:xfrm flipV="1">
            <a:off x="4876800" y="2743200"/>
            <a:ext cx="8382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6" name="Text Box 23"/>
          <p:cNvSpPr txBox="1">
            <a:spLocks noChangeArrowheads="1"/>
          </p:cNvSpPr>
          <p:nvPr/>
        </p:nvSpPr>
        <p:spPr bwMode="auto">
          <a:xfrm>
            <a:off x="5410200" y="22098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t>T</a:t>
            </a:r>
          </a:p>
        </p:txBody>
      </p:sp>
      <p:sp>
        <p:nvSpPr>
          <p:cNvPr id="17427" name="Line 24"/>
          <p:cNvSpPr>
            <a:spLocks noChangeShapeType="1"/>
          </p:cNvSpPr>
          <p:nvPr/>
        </p:nvSpPr>
        <p:spPr bwMode="auto">
          <a:xfrm>
            <a:off x="9144000" y="4876800"/>
            <a:ext cx="0" cy="1143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8" name="Line 25"/>
          <p:cNvSpPr>
            <a:spLocks noChangeShapeType="1"/>
          </p:cNvSpPr>
          <p:nvPr/>
        </p:nvSpPr>
        <p:spPr bwMode="auto">
          <a:xfrm flipV="1">
            <a:off x="9144000" y="3276600"/>
            <a:ext cx="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9" name="Text Box 26"/>
          <p:cNvSpPr txBox="1">
            <a:spLocks noChangeArrowheads="1"/>
          </p:cNvSpPr>
          <p:nvPr/>
        </p:nvSpPr>
        <p:spPr bwMode="auto">
          <a:xfrm>
            <a:off x="9296400" y="32004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t>T</a:t>
            </a:r>
          </a:p>
        </p:txBody>
      </p:sp>
      <p:sp>
        <p:nvSpPr>
          <p:cNvPr id="17430" name="Text Box 27"/>
          <p:cNvSpPr txBox="1">
            <a:spLocks noChangeArrowheads="1"/>
          </p:cNvSpPr>
          <p:nvPr/>
        </p:nvSpPr>
        <p:spPr bwMode="auto">
          <a:xfrm>
            <a:off x="8915400" y="60960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t>W</a:t>
            </a:r>
            <a:r>
              <a:rPr lang="en-US" baseline="-25000"/>
              <a:t>2</a:t>
            </a:r>
            <a:endParaRPr lang="en-US"/>
          </a:p>
        </p:txBody>
      </p:sp>
      <p:sp>
        <p:nvSpPr>
          <p:cNvPr id="17431" name="Text Box 28"/>
          <p:cNvSpPr txBox="1">
            <a:spLocks noChangeArrowheads="1"/>
          </p:cNvSpPr>
          <p:nvPr/>
        </p:nvSpPr>
        <p:spPr bwMode="auto">
          <a:xfrm>
            <a:off x="8763000" y="838200"/>
            <a:ext cx="152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t>Katrol</a:t>
            </a:r>
          </a:p>
        </p:txBody>
      </p:sp>
      <p:sp>
        <p:nvSpPr>
          <p:cNvPr id="17432" name="Text Box 29"/>
          <p:cNvSpPr txBox="1">
            <a:spLocks noChangeArrowheads="1"/>
          </p:cNvSpPr>
          <p:nvPr/>
        </p:nvSpPr>
        <p:spPr bwMode="auto">
          <a:xfrm>
            <a:off x="7162800" y="40386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t>W</a:t>
            </a:r>
            <a:r>
              <a:rPr lang="en-US" baseline="-25000"/>
              <a:t>2</a:t>
            </a:r>
            <a:r>
              <a:rPr lang="en-US"/>
              <a:t> &gt; T</a:t>
            </a:r>
          </a:p>
        </p:txBody>
      </p:sp>
      <p:sp>
        <p:nvSpPr>
          <p:cNvPr id="17433" name="TextBox 23"/>
          <p:cNvSpPr txBox="1">
            <a:spLocks noChangeArrowheads="1"/>
          </p:cNvSpPr>
          <p:nvPr/>
        </p:nvSpPr>
        <p:spPr bwMode="auto">
          <a:xfrm>
            <a:off x="2014539" y="450850"/>
            <a:ext cx="53101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3200">
                <a:latin typeface="Candara" panose="020E0502030303020204" pitchFamily="34" charset="0"/>
              </a:rPr>
              <a:t>Kombinasi berbagai gaya</a:t>
            </a:r>
          </a:p>
        </p:txBody>
      </p:sp>
      <p:cxnSp>
        <p:nvCxnSpPr>
          <p:cNvPr id="26" name="Straight Arrow Connector 25"/>
          <p:cNvCxnSpPr/>
          <p:nvPr/>
        </p:nvCxnSpPr>
        <p:spPr>
          <a:xfrm rot="5400000">
            <a:off x="7239001" y="5257801"/>
            <a:ext cx="914400" cy="317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flipV="1">
            <a:off x="6324600" y="1447800"/>
            <a:ext cx="990600" cy="381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 name="Date Placeholder 1"/>
          <p:cNvSpPr>
            <a:spLocks noGrp="1"/>
          </p:cNvSpPr>
          <p:nvPr>
            <p:ph type="dt" sz="half" idx="10"/>
          </p:nvPr>
        </p:nvSpPr>
        <p:spPr/>
        <p:txBody>
          <a:bodyPr/>
          <a:lstStyle/>
          <a:p>
            <a:fld id="{FAE07471-594E-44E7-B889-24260A26E589}" type="datetime1">
              <a:rPr lang="en-US" smtClean="0"/>
              <a:t>3/28/2016</a:t>
            </a:fld>
            <a:endParaRPr lang="en-US" dirty="0"/>
          </a:p>
        </p:txBody>
      </p:sp>
      <p:sp>
        <p:nvSpPr>
          <p:cNvPr id="3" name="Footer Placeholder 2"/>
          <p:cNvSpPr>
            <a:spLocks noGrp="1"/>
          </p:cNvSpPr>
          <p:nvPr>
            <p:ph type="ftr" sz="quarter" idx="11"/>
          </p:nvPr>
        </p:nvSpPr>
        <p:spPr/>
        <p:txBody>
          <a:bodyPr/>
          <a:lstStyle/>
          <a:p>
            <a:r>
              <a:rPr lang="en-US" smtClean="0"/>
              <a:t>LATAR MUHAMMAD ARIEF</a:t>
            </a:r>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35</a:t>
            </a:fld>
            <a:endParaRPr lang="en-US" dirty="0"/>
          </a:p>
        </p:txBody>
      </p:sp>
    </p:spTree>
    <p:extLst>
      <p:ext uri="{BB962C8B-B14F-4D97-AF65-F5344CB8AC3E}">
        <p14:creationId xmlns:p14="http://schemas.microsoft.com/office/powerpoint/2010/main" val="6510256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Line 2"/>
          <p:cNvSpPr>
            <a:spLocks noChangeShapeType="1"/>
          </p:cNvSpPr>
          <p:nvPr/>
        </p:nvSpPr>
        <p:spPr bwMode="auto">
          <a:xfrm flipV="1">
            <a:off x="2286000" y="1828800"/>
            <a:ext cx="6477000" cy="2514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35" name="Rectangle 3"/>
          <p:cNvSpPr>
            <a:spLocks noChangeArrowheads="1"/>
          </p:cNvSpPr>
          <p:nvPr/>
        </p:nvSpPr>
        <p:spPr bwMode="auto">
          <a:xfrm rot="-1274887">
            <a:off x="3886200" y="3048000"/>
            <a:ext cx="990600" cy="457200"/>
          </a:xfrm>
          <a:prstGeom prst="rect">
            <a:avLst/>
          </a:prstGeom>
          <a:solidFill>
            <a:schemeClr val="bg2"/>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sp>
        <p:nvSpPr>
          <p:cNvPr id="18436" name="Line 4"/>
          <p:cNvSpPr>
            <a:spLocks noChangeShapeType="1"/>
          </p:cNvSpPr>
          <p:nvPr/>
        </p:nvSpPr>
        <p:spPr bwMode="auto">
          <a:xfrm>
            <a:off x="4495800" y="3505200"/>
            <a:ext cx="0" cy="1295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37" name="Line 5"/>
          <p:cNvSpPr>
            <a:spLocks noChangeShapeType="1"/>
          </p:cNvSpPr>
          <p:nvPr/>
        </p:nvSpPr>
        <p:spPr bwMode="auto">
          <a:xfrm flipH="1" flipV="1">
            <a:off x="3886200" y="2133600"/>
            <a:ext cx="609600" cy="1371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38" name="Text Box 6"/>
          <p:cNvSpPr txBox="1">
            <a:spLocks noChangeArrowheads="1"/>
          </p:cNvSpPr>
          <p:nvPr/>
        </p:nvSpPr>
        <p:spPr bwMode="auto">
          <a:xfrm>
            <a:off x="4267200" y="48768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t>W</a:t>
            </a:r>
            <a:r>
              <a:rPr lang="en-US" baseline="-25000"/>
              <a:t>1</a:t>
            </a:r>
            <a:endParaRPr lang="en-US"/>
          </a:p>
        </p:txBody>
      </p:sp>
      <p:sp>
        <p:nvSpPr>
          <p:cNvPr id="18439" name="Text Box 7"/>
          <p:cNvSpPr txBox="1">
            <a:spLocks noChangeArrowheads="1"/>
          </p:cNvSpPr>
          <p:nvPr/>
        </p:nvSpPr>
        <p:spPr bwMode="auto">
          <a:xfrm>
            <a:off x="3429000" y="17526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t>N</a:t>
            </a:r>
          </a:p>
        </p:txBody>
      </p:sp>
      <p:sp>
        <p:nvSpPr>
          <p:cNvPr id="18440" name="Text Box 8"/>
          <p:cNvSpPr txBox="1">
            <a:spLocks noChangeArrowheads="1"/>
          </p:cNvSpPr>
          <p:nvPr/>
        </p:nvSpPr>
        <p:spPr bwMode="auto">
          <a:xfrm>
            <a:off x="5181600" y="3276600"/>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t>f</a:t>
            </a:r>
          </a:p>
        </p:txBody>
      </p:sp>
      <p:sp>
        <p:nvSpPr>
          <p:cNvPr id="18441" name="Oval 9"/>
          <p:cNvSpPr>
            <a:spLocks noChangeArrowheads="1"/>
          </p:cNvSpPr>
          <p:nvPr/>
        </p:nvSpPr>
        <p:spPr bwMode="auto">
          <a:xfrm>
            <a:off x="8915400" y="1447800"/>
            <a:ext cx="228600" cy="228600"/>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sp>
        <p:nvSpPr>
          <p:cNvPr id="18442" name="Line 10"/>
          <p:cNvSpPr>
            <a:spLocks noChangeShapeType="1"/>
          </p:cNvSpPr>
          <p:nvPr/>
        </p:nvSpPr>
        <p:spPr bwMode="auto">
          <a:xfrm flipV="1">
            <a:off x="8763000" y="1676400"/>
            <a:ext cx="1524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3" name="Line 11"/>
          <p:cNvSpPr>
            <a:spLocks noChangeShapeType="1"/>
          </p:cNvSpPr>
          <p:nvPr/>
        </p:nvSpPr>
        <p:spPr bwMode="auto">
          <a:xfrm flipV="1">
            <a:off x="4876800" y="1447800"/>
            <a:ext cx="4114800" cy="1600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4" name="Line 13"/>
          <p:cNvSpPr>
            <a:spLocks noChangeShapeType="1"/>
          </p:cNvSpPr>
          <p:nvPr/>
        </p:nvSpPr>
        <p:spPr bwMode="auto">
          <a:xfrm>
            <a:off x="9144000" y="1600200"/>
            <a:ext cx="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45" name="Line 14"/>
          <p:cNvSpPr>
            <a:spLocks noChangeShapeType="1"/>
          </p:cNvSpPr>
          <p:nvPr/>
        </p:nvSpPr>
        <p:spPr bwMode="auto">
          <a:xfrm>
            <a:off x="9144000" y="1524000"/>
            <a:ext cx="0" cy="2667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6" name="Rectangle 15"/>
          <p:cNvSpPr>
            <a:spLocks noChangeArrowheads="1"/>
          </p:cNvSpPr>
          <p:nvPr/>
        </p:nvSpPr>
        <p:spPr bwMode="auto">
          <a:xfrm>
            <a:off x="8915400" y="4114800"/>
            <a:ext cx="533400" cy="457200"/>
          </a:xfrm>
          <a:prstGeom prst="rect">
            <a:avLst/>
          </a:prstGeom>
          <a:solidFill>
            <a:schemeClr val="bg2"/>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sp>
        <p:nvSpPr>
          <p:cNvPr id="18447" name="Line 16"/>
          <p:cNvSpPr>
            <a:spLocks noChangeShapeType="1"/>
          </p:cNvSpPr>
          <p:nvPr/>
        </p:nvSpPr>
        <p:spPr bwMode="auto">
          <a:xfrm flipV="1">
            <a:off x="4876800" y="2743200"/>
            <a:ext cx="8382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48" name="Text Box 17"/>
          <p:cNvSpPr txBox="1">
            <a:spLocks noChangeArrowheads="1"/>
          </p:cNvSpPr>
          <p:nvPr/>
        </p:nvSpPr>
        <p:spPr bwMode="auto">
          <a:xfrm>
            <a:off x="5410200" y="22098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t>T</a:t>
            </a:r>
          </a:p>
        </p:txBody>
      </p:sp>
      <p:sp>
        <p:nvSpPr>
          <p:cNvPr id="18449" name="Line 18"/>
          <p:cNvSpPr>
            <a:spLocks noChangeShapeType="1"/>
          </p:cNvSpPr>
          <p:nvPr/>
        </p:nvSpPr>
        <p:spPr bwMode="auto">
          <a:xfrm>
            <a:off x="9144000" y="4572000"/>
            <a:ext cx="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50" name="Line 19"/>
          <p:cNvSpPr>
            <a:spLocks noChangeShapeType="1"/>
          </p:cNvSpPr>
          <p:nvPr/>
        </p:nvSpPr>
        <p:spPr bwMode="auto">
          <a:xfrm flipV="1">
            <a:off x="9144000" y="3048000"/>
            <a:ext cx="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51" name="Text Box 20"/>
          <p:cNvSpPr txBox="1">
            <a:spLocks noChangeArrowheads="1"/>
          </p:cNvSpPr>
          <p:nvPr/>
        </p:nvSpPr>
        <p:spPr bwMode="auto">
          <a:xfrm>
            <a:off x="9296400" y="32004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t>T</a:t>
            </a:r>
          </a:p>
        </p:txBody>
      </p:sp>
      <p:sp>
        <p:nvSpPr>
          <p:cNvPr id="18452" name="Text Box 21"/>
          <p:cNvSpPr txBox="1">
            <a:spLocks noChangeArrowheads="1"/>
          </p:cNvSpPr>
          <p:nvPr/>
        </p:nvSpPr>
        <p:spPr bwMode="auto">
          <a:xfrm>
            <a:off x="8915400" y="57150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t>W</a:t>
            </a:r>
            <a:r>
              <a:rPr lang="en-US" baseline="-25000"/>
              <a:t>2</a:t>
            </a:r>
            <a:endParaRPr lang="en-US"/>
          </a:p>
        </p:txBody>
      </p:sp>
      <p:sp>
        <p:nvSpPr>
          <p:cNvPr id="18453" name="Text Box 22"/>
          <p:cNvSpPr txBox="1">
            <a:spLocks noChangeArrowheads="1"/>
          </p:cNvSpPr>
          <p:nvPr/>
        </p:nvSpPr>
        <p:spPr bwMode="auto">
          <a:xfrm>
            <a:off x="8763000" y="838200"/>
            <a:ext cx="152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t>Katrol</a:t>
            </a:r>
          </a:p>
        </p:txBody>
      </p:sp>
      <p:sp>
        <p:nvSpPr>
          <p:cNvPr id="18454" name="Text Box 23"/>
          <p:cNvSpPr txBox="1">
            <a:spLocks noChangeArrowheads="1"/>
          </p:cNvSpPr>
          <p:nvPr/>
        </p:nvSpPr>
        <p:spPr bwMode="auto">
          <a:xfrm>
            <a:off x="7315200" y="40386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t>W</a:t>
            </a:r>
            <a:r>
              <a:rPr lang="en-US" baseline="-25000"/>
              <a:t>2</a:t>
            </a:r>
            <a:r>
              <a:rPr lang="en-US"/>
              <a:t> &lt; T</a:t>
            </a:r>
          </a:p>
        </p:txBody>
      </p:sp>
      <p:sp>
        <p:nvSpPr>
          <p:cNvPr id="18455" name="Line 24"/>
          <p:cNvSpPr>
            <a:spLocks noChangeShapeType="1"/>
          </p:cNvSpPr>
          <p:nvPr/>
        </p:nvSpPr>
        <p:spPr bwMode="auto">
          <a:xfrm flipV="1">
            <a:off x="4495800" y="3200400"/>
            <a:ext cx="7620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cxnSp>
        <p:nvCxnSpPr>
          <p:cNvPr id="25" name="Straight Arrow Connector 24"/>
          <p:cNvCxnSpPr/>
          <p:nvPr/>
        </p:nvCxnSpPr>
        <p:spPr>
          <a:xfrm rot="5400000" flipH="1" flipV="1">
            <a:off x="7620001" y="5181601"/>
            <a:ext cx="914400" cy="317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rot="10800000" flipV="1">
            <a:off x="6172200" y="1600200"/>
            <a:ext cx="1143000" cy="4572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8459" name="Rectangle 27"/>
          <p:cNvSpPr>
            <a:spLocks noChangeArrowheads="1"/>
          </p:cNvSpPr>
          <p:nvPr/>
        </p:nvSpPr>
        <p:spPr bwMode="auto">
          <a:xfrm>
            <a:off x="7064376" y="3862388"/>
            <a:ext cx="1584325" cy="2197100"/>
          </a:xfrm>
          <a:prstGeom prst="rect">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sp>
        <p:nvSpPr>
          <p:cNvPr id="2" name="Date Placeholder 1"/>
          <p:cNvSpPr>
            <a:spLocks noGrp="1"/>
          </p:cNvSpPr>
          <p:nvPr>
            <p:ph type="dt" sz="half" idx="10"/>
          </p:nvPr>
        </p:nvSpPr>
        <p:spPr/>
        <p:txBody>
          <a:bodyPr/>
          <a:lstStyle/>
          <a:p>
            <a:fld id="{794FCE4D-6BA6-4F7E-A2B1-BAEA369085BA}" type="datetime1">
              <a:rPr lang="en-US" smtClean="0"/>
              <a:t>3/28/2016</a:t>
            </a:fld>
            <a:endParaRPr lang="en-US" dirty="0"/>
          </a:p>
        </p:txBody>
      </p:sp>
      <p:sp>
        <p:nvSpPr>
          <p:cNvPr id="3" name="Footer Placeholder 2"/>
          <p:cNvSpPr>
            <a:spLocks noGrp="1"/>
          </p:cNvSpPr>
          <p:nvPr>
            <p:ph type="ftr" sz="quarter" idx="11"/>
          </p:nvPr>
        </p:nvSpPr>
        <p:spPr/>
        <p:txBody>
          <a:bodyPr/>
          <a:lstStyle/>
          <a:p>
            <a:r>
              <a:rPr lang="en-US" smtClean="0"/>
              <a:t>LATAR MUHAMMAD ARIEF</a:t>
            </a:r>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36</a:t>
            </a:fld>
            <a:endParaRPr lang="en-US" dirty="0"/>
          </a:p>
        </p:txBody>
      </p:sp>
    </p:spTree>
    <p:extLst>
      <p:ext uri="{BB962C8B-B14F-4D97-AF65-F5344CB8AC3E}">
        <p14:creationId xmlns:p14="http://schemas.microsoft.com/office/powerpoint/2010/main" val="118377639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1"/>
          <p:cNvSpPr txBox="1">
            <a:spLocks noChangeArrowheads="1"/>
          </p:cNvSpPr>
          <p:nvPr/>
        </p:nvSpPr>
        <p:spPr bwMode="auto">
          <a:xfrm>
            <a:off x="2043113" y="423864"/>
            <a:ext cx="82296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atin typeface="Candara" panose="020E0502030303020204" pitchFamily="34" charset="0"/>
              </a:rPr>
              <a:t>[</a:t>
            </a:r>
            <a:r>
              <a:rPr lang="en-US" i="1">
                <a:latin typeface="Candara" panose="020E0502030303020204" pitchFamily="34" charset="0"/>
              </a:rPr>
              <a:t>Dinamika I Gerak Horisontal</a:t>
            </a:r>
            <a:r>
              <a:rPr lang="en-US">
                <a:latin typeface="Candara" panose="020E0502030303020204" pitchFamily="34" charset="0"/>
              </a:rPr>
              <a:t>]</a:t>
            </a:r>
          </a:p>
          <a:p>
            <a:r>
              <a:rPr lang="en-US">
                <a:latin typeface="Candara" panose="020E0502030303020204" pitchFamily="34" charset="0"/>
              </a:rPr>
              <a:t>Tiga buah balok  masing-masing bermassa 12 kg, 24 kg dan 31 kg yang berada di atas lantai horisontal dihubungkan dengan dua buah tali dimana balok 24 kg berada ditengah. Balok 31 kg ditarik oleh sebuah gaya sebesar 65 N. Bila lantainya licin, tentukan percepatan dan tegangan pada kedua tali.</a:t>
            </a:r>
          </a:p>
        </p:txBody>
      </p:sp>
      <p:pic>
        <p:nvPicPr>
          <p:cNvPr id="19459" name="Picture 5" descr="din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50" y="3667126"/>
            <a:ext cx="5748338"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fld id="{3D32C057-BB1A-4ADB-8ECD-3B7CAAD50DC5}" type="datetime1">
              <a:rPr lang="en-US" smtClean="0"/>
              <a:t>3/28/2016</a:t>
            </a:fld>
            <a:endParaRPr lang="en-US" dirty="0"/>
          </a:p>
        </p:txBody>
      </p:sp>
      <p:sp>
        <p:nvSpPr>
          <p:cNvPr id="3" name="Footer Placeholder 2"/>
          <p:cNvSpPr>
            <a:spLocks noGrp="1"/>
          </p:cNvSpPr>
          <p:nvPr>
            <p:ph type="ftr" sz="quarter" idx="11"/>
          </p:nvPr>
        </p:nvSpPr>
        <p:spPr/>
        <p:txBody>
          <a:bodyPr/>
          <a:lstStyle/>
          <a:p>
            <a:r>
              <a:rPr lang="en-US" smtClean="0"/>
              <a:t>LATAR MUHAMMAD ARIEF</a:t>
            </a:r>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37</a:t>
            </a:fld>
            <a:endParaRPr lang="en-US" dirty="0"/>
          </a:p>
        </p:txBody>
      </p:sp>
    </p:spTree>
    <p:extLst>
      <p:ext uri="{BB962C8B-B14F-4D97-AF65-F5344CB8AC3E}">
        <p14:creationId xmlns:p14="http://schemas.microsoft.com/office/powerpoint/2010/main" val="13914122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Box 2"/>
          <p:cNvSpPr txBox="1">
            <a:spLocks noChangeArrowheads="1"/>
          </p:cNvSpPr>
          <p:nvPr/>
        </p:nvSpPr>
        <p:spPr bwMode="auto">
          <a:xfrm>
            <a:off x="1947863" y="273051"/>
            <a:ext cx="1828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u="sng"/>
              <a:t>Jawab</a:t>
            </a:r>
            <a:r>
              <a:rPr lang="en-US"/>
              <a:t> :</a:t>
            </a:r>
          </a:p>
        </p:txBody>
      </p:sp>
      <p:cxnSp>
        <p:nvCxnSpPr>
          <p:cNvPr id="5" name="Straight Connector 4"/>
          <p:cNvCxnSpPr/>
          <p:nvPr/>
        </p:nvCxnSpPr>
        <p:spPr bwMode="auto">
          <a:xfrm flipV="1">
            <a:off x="1524000" y="1600200"/>
            <a:ext cx="91440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p:cNvSpPr/>
          <p:nvPr/>
        </p:nvSpPr>
        <p:spPr bwMode="auto">
          <a:xfrm>
            <a:off x="3048000" y="1219200"/>
            <a:ext cx="6096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0" name="Straight Connector 9"/>
          <p:cNvCxnSpPr>
            <a:stCxn id="6" idx="3"/>
          </p:cNvCxnSpPr>
          <p:nvPr/>
        </p:nvCxnSpPr>
        <p:spPr bwMode="auto">
          <a:xfrm>
            <a:off x="3657600" y="1447800"/>
            <a:ext cx="1143000" cy="1588"/>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a:stCxn id="15" idx="3"/>
          </p:cNvCxnSpPr>
          <p:nvPr/>
        </p:nvCxnSpPr>
        <p:spPr bwMode="auto">
          <a:xfrm>
            <a:off x="5638800" y="1447800"/>
            <a:ext cx="1371600" cy="1588"/>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Arrow Connector 13"/>
          <p:cNvCxnSpPr/>
          <p:nvPr/>
        </p:nvCxnSpPr>
        <p:spPr bwMode="auto">
          <a:xfrm>
            <a:off x="8001000" y="1447800"/>
            <a:ext cx="6858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5" name="Rectangle 14"/>
          <p:cNvSpPr/>
          <p:nvPr/>
        </p:nvSpPr>
        <p:spPr bwMode="auto">
          <a:xfrm>
            <a:off x="4800600" y="1219200"/>
            <a:ext cx="838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Rectangle 17"/>
          <p:cNvSpPr/>
          <p:nvPr/>
        </p:nvSpPr>
        <p:spPr bwMode="auto">
          <a:xfrm>
            <a:off x="7010400" y="1219200"/>
            <a:ext cx="9906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0" name="Straight Arrow Connector 19"/>
          <p:cNvCxnSpPr/>
          <p:nvPr/>
        </p:nvCxnSpPr>
        <p:spPr bwMode="auto">
          <a:xfrm>
            <a:off x="5715000" y="1447800"/>
            <a:ext cx="3048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2" name="Straight Arrow Connector 21"/>
          <p:cNvCxnSpPr>
            <a:stCxn id="18" idx="1"/>
          </p:cNvCxnSpPr>
          <p:nvPr/>
        </p:nvCxnSpPr>
        <p:spPr bwMode="auto">
          <a:xfrm rot="10800000">
            <a:off x="6400800" y="1447800"/>
            <a:ext cx="6096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Straight Arrow Connector 23"/>
          <p:cNvCxnSpPr>
            <a:stCxn id="15" idx="1"/>
          </p:cNvCxnSpPr>
          <p:nvPr/>
        </p:nvCxnSpPr>
        <p:spPr bwMode="auto">
          <a:xfrm rot="10800000">
            <a:off x="4343400" y="1447800"/>
            <a:ext cx="4572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6" name="Straight Arrow Connector 25"/>
          <p:cNvCxnSpPr>
            <a:stCxn id="6" idx="3"/>
          </p:cNvCxnSpPr>
          <p:nvPr/>
        </p:nvCxnSpPr>
        <p:spPr bwMode="auto">
          <a:xfrm>
            <a:off x="3657600" y="1447800"/>
            <a:ext cx="4572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183" name="TextBox 31"/>
          <p:cNvSpPr txBox="1">
            <a:spLocks noChangeArrowheads="1"/>
          </p:cNvSpPr>
          <p:nvPr/>
        </p:nvSpPr>
        <p:spPr bwMode="auto">
          <a:xfrm>
            <a:off x="8726488" y="1233489"/>
            <a:ext cx="457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t>T</a:t>
            </a:r>
            <a:r>
              <a:rPr lang="en-US" baseline="-25000"/>
              <a:t>3</a:t>
            </a:r>
            <a:endParaRPr lang="en-US"/>
          </a:p>
        </p:txBody>
      </p:sp>
      <p:sp>
        <p:nvSpPr>
          <p:cNvPr id="7184" name="TextBox 32"/>
          <p:cNvSpPr txBox="1">
            <a:spLocks noChangeArrowheads="1"/>
          </p:cNvSpPr>
          <p:nvPr/>
        </p:nvSpPr>
        <p:spPr bwMode="auto">
          <a:xfrm>
            <a:off x="6477000" y="1066801"/>
            <a:ext cx="457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t>T</a:t>
            </a:r>
            <a:r>
              <a:rPr lang="en-US" baseline="-25000"/>
              <a:t>2</a:t>
            </a:r>
            <a:endParaRPr lang="en-US"/>
          </a:p>
        </p:txBody>
      </p:sp>
      <p:sp>
        <p:nvSpPr>
          <p:cNvPr id="7185" name="TextBox 33"/>
          <p:cNvSpPr txBox="1">
            <a:spLocks noChangeArrowheads="1"/>
          </p:cNvSpPr>
          <p:nvPr/>
        </p:nvSpPr>
        <p:spPr bwMode="auto">
          <a:xfrm>
            <a:off x="5715000" y="990601"/>
            <a:ext cx="457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t>T</a:t>
            </a:r>
            <a:r>
              <a:rPr lang="en-US" baseline="-25000"/>
              <a:t>2</a:t>
            </a:r>
            <a:endParaRPr lang="en-US"/>
          </a:p>
        </p:txBody>
      </p:sp>
      <p:sp>
        <p:nvSpPr>
          <p:cNvPr id="7186" name="TextBox 34"/>
          <p:cNvSpPr txBox="1">
            <a:spLocks noChangeArrowheads="1"/>
          </p:cNvSpPr>
          <p:nvPr/>
        </p:nvSpPr>
        <p:spPr bwMode="auto">
          <a:xfrm>
            <a:off x="4419600" y="1066801"/>
            <a:ext cx="457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t>T</a:t>
            </a:r>
            <a:r>
              <a:rPr lang="en-US" baseline="-25000"/>
              <a:t>1</a:t>
            </a:r>
            <a:endParaRPr lang="en-US"/>
          </a:p>
        </p:txBody>
      </p:sp>
      <p:sp>
        <p:nvSpPr>
          <p:cNvPr id="7187" name="TextBox 35"/>
          <p:cNvSpPr txBox="1">
            <a:spLocks noChangeArrowheads="1"/>
          </p:cNvSpPr>
          <p:nvPr/>
        </p:nvSpPr>
        <p:spPr bwMode="auto">
          <a:xfrm>
            <a:off x="3657600" y="1066801"/>
            <a:ext cx="457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t>T</a:t>
            </a:r>
            <a:r>
              <a:rPr lang="en-US" baseline="-25000"/>
              <a:t>1</a:t>
            </a:r>
            <a:endParaRPr lang="en-US"/>
          </a:p>
        </p:txBody>
      </p:sp>
      <p:sp>
        <p:nvSpPr>
          <p:cNvPr id="7188" name="TextBox 36"/>
          <p:cNvSpPr txBox="1">
            <a:spLocks noChangeArrowheads="1"/>
          </p:cNvSpPr>
          <p:nvPr/>
        </p:nvSpPr>
        <p:spPr bwMode="auto">
          <a:xfrm>
            <a:off x="3048000" y="1295401"/>
            <a:ext cx="457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t>12</a:t>
            </a:r>
          </a:p>
        </p:txBody>
      </p:sp>
      <p:sp>
        <p:nvSpPr>
          <p:cNvPr id="7189" name="TextBox 37"/>
          <p:cNvSpPr txBox="1">
            <a:spLocks noChangeArrowheads="1"/>
          </p:cNvSpPr>
          <p:nvPr/>
        </p:nvSpPr>
        <p:spPr bwMode="auto">
          <a:xfrm>
            <a:off x="4876800" y="1295401"/>
            <a:ext cx="457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t>24</a:t>
            </a:r>
          </a:p>
        </p:txBody>
      </p:sp>
      <p:sp>
        <p:nvSpPr>
          <p:cNvPr id="7190" name="TextBox 38"/>
          <p:cNvSpPr txBox="1">
            <a:spLocks noChangeArrowheads="1"/>
          </p:cNvSpPr>
          <p:nvPr/>
        </p:nvSpPr>
        <p:spPr bwMode="auto">
          <a:xfrm>
            <a:off x="7467600" y="1295401"/>
            <a:ext cx="457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t>31</a:t>
            </a:r>
          </a:p>
        </p:txBody>
      </p:sp>
      <p:graphicFrame>
        <p:nvGraphicFramePr>
          <p:cNvPr id="7170" name="Object 2"/>
          <p:cNvGraphicFramePr>
            <a:graphicFrameLocks noChangeAspect="1"/>
          </p:cNvGraphicFramePr>
          <p:nvPr/>
        </p:nvGraphicFramePr>
        <p:xfrm>
          <a:off x="2133600" y="2133601"/>
          <a:ext cx="7131050" cy="2716213"/>
        </p:xfrm>
        <a:graphic>
          <a:graphicData uri="http://schemas.openxmlformats.org/presentationml/2006/ole">
            <mc:AlternateContent xmlns:mc="http://schemas.openxmlformats.org/markup-compatibility/2006">
              <mc:Choice xmlns:v="urn:schemas-microsoft-com:vml" Requires="v">
                <p:oleObj spid="_x0000_s10254" name="Equation" r:id="rId3" imgW="3466800" imgH="1320480" progId="Equation.3">
                  <p:embed/>
                </p:oleObj>
              </mc:Choice>
              <mc:Fallback>
                <p:oleObj name="Equation" r:id="rId3" imgW="3466800" imgH="1320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2133601"/>
                        <a:ext cx="7131050" cy="2716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Date Placeholder 1"/>
          <p:cNvSpPr>
            <a:spLocks noGrp="1"/>
          </p:cNvSpPr>
          <p:nvPr>
            <p:ph type="dt" sz="half" idx="10"/>
          </p:nvPr>
        </p:nvSpPr>
        <p:spPr/>
        <p:txBody>
          <a:bodyPr/>
          <a:lstStyle/>
          <a:p>
            <a:fld id="{3372969B-61F2-49D3-98E2-16DABCBE3EC0}" type="datetime1">
              <a:rPr lang="en-US" smtClean="0"/>
              <a:t>3/28/2016</a:t>
            </a:fld>
            <a:endParaRPr lang="en-US" dirty="0"/>
          </a:p>
        </p:txBody>
      </p:sp>
      <p:sp>
        <p:nvSpPr>
          <p:cNvPr id="3" name="Footer Placeholder 2"/>
          <p:cNvSpPr>
            <a:spLocks noGrp="1"/>
          </p:cNvSpPr>
          <p:nvPr>
            <p:ph type="ftr" sz="quarter" idx="11"/>
          </p:nvPr>
        </p:nvSpPr>
        <p:spPr/>
        <p:txBody>
          <a:bodyPr/>
          <a:lstStyle/>
          <a:p>
            <a:r>
              <a:rPr lang="en-US" smtClean="0"/>
              <a:t>LATAR MUHAMMAD ARIEF</a:t>
            </a:r>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38</a:t>
            </a:fld>
            <a:endParaRPr lang="en-US" dirty="0"/>
          </a:p>
        </p:txBody>
      </p:sp>
    </p:spTree>
    <p:extLst>
      <p:ext uri="{BB962C8B-B14F-4D97-AF65-F5344CB8AC3E}">
        <p14:creationId xmlns:p14="http://schemas.microsoft.com/office/powerpoint/2010/main" val="22487047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1"/>
          <p:cNvSpPr txBox="1">
            <a:spLocks noChangeArrowheads="1"/>
          </p:cNvSpPr>
          <p:nvPr/>
        </p:nvSpPr>
        <p:spPr bwMode="auto">
          <a:xfrm>
            <a:off x="1919288" y="368300"/>
            <a:ext cx="8285162"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atin typeface="Candara" panose="020E0502030303020204" pitchFamily="34" charset="0"/>
              </a:rPr>
              <a:t>[</a:t>
            </a:r>
            <a:r>
              <a:rPr lang="en-US" i="1">
                <a:latin typeface="Candara" panose="020E0502030303020204" pitchFamily="34" charset="0"/>
              </a:rPr>
              <a:t>Dinamika II bidang miring dan katrol</a:t>
            </a:r>
            <a:r>
              <a:rPr lang="en-US">
                <a:latin typeface="Candara" panose="020E0502030303020204" pitchFamily="34" charset="0"/>
              </a:rPr>
              <a:t>]</a:t>
            </a:r>
            <a:endParaRPr lang="en-US" u="sng">
              <a:latin typeface="Candara" panose="020E0502030303020204" pitchFamily="34" charset="0"/>
            </a:endParaRPr>
          </a:p>
          <a:p>
            <a:r>
              <a:rPr lang="en-US">
                <a:latin typeface="Candara" panose="020E0502030303020204" pitchFamily="34" charset="0"/>
              </a:rPr>
              <a:t>Pada gambar di bawah ini, balok B beratnya 102 N dan balok A beratnya 32 N. Koefisien gesekan antara balok B dan bidang miring adalah 0,25. Hitung percepatan dari kedua balok tersebut bila balok B sedang bergerak ke bawah.</a:t>
            </a:r>
          </a:p>
        </p:txBody>
      </p:sp>
      <p:pic>
        <p:nvPicPr>
          <p:cNvPr id="20483" name="Picture 9" descr="din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2362200"/>
            <a:ext cx="4071938"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fld id="{A862C49B-5092-40B4-B34A-51B7FC356E18}" type="datetime1">
              <a:rPr lang="en-US" smtClean="0"/>
              <a:t>3/28/2016</a:t>
            </a:fld>
            <a:endParaRPr lang="en-US" dirty="0"/>
          </a:p>
        </p:txBody>
      </p:sp>
      <p:sp>
        <p:nvSpPr>
          <p:cNvPr id="3" name="Footer Placeholder 2"/>
          <p:cNvSpPr>
            <a:spLocks noGrp="1"/>
          </p:cNvSpPr>
          <p:nvPr>
            <p:ph type="ftr" sz="quarter" idx="11"/>
          </p:nvPr>
        </p:nvSpPr>
        <p:spPr/>
        <p:txBody>
          <a:bodyPr/>
          <a:lstStyle/>
          <a:p>
            <a:r>
              <a:rPr lang="en-US" smtClean="0"/>
              <a:t>LATAR MUHAMMAD ARIEF</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39</a:t>
            </a:fld>
            <a:endParaRPr lang="en-US" dirty="0"/>
          </a:p>
        </p:txBody>
      </p:sp>
    </p:spTree>
    <p:extLst>
      <p:ext uri="{BB962C8B-B14F-4D97-AF65-F5344CB8AC3E}">
        <p14:creationId xmlns:p14="http://schemas.microsoft.com/office/powerpoint/2010/main" val="3095801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45072" y="861533"/>
            <a:ext cx="11025808" cy="1323439"/>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id-ID" sz="2000" dirty="0">
                <a:latin typeface="Arial Narrow" panose="020B0606020202030204" pitchFamily="34" charset="0"/>
              </a:rPr>
              <a:t>Dalam bidang mekanika, Newton mencetuskan adanya prinsip kekekalan momentum dan momentum sudut. </a:t>
            </a:r>
            <a:endParaRPr lang="en-US" sz="2000" dirty="0" smtClean="0">
              <a:latin typeface="Arial Narrow" panose="020B0606020202030204" pitchFamily="34" charset="0"/>
            </a:endParaRPr>
          </a:p>
          <a:p>
            <a:pPr algn="just"/>
            <a:r>
              <a:rPr lang="id-ID" sz="2000" dirty="0" smtClean="0">
                <a:latin typeface="Arial Narrow" panose="020B0606020202030204" pitchFamily="34" charset="0"/>
              </a:rPr>
              <a:t>Dalam </a:t>
            </a:r>
            <a:r>
              <a:rPr lang="id-ID" sz="2000" dirty="0">
                <a:latin typeface="Arial Narrow" panose="020B0606020202030204" pitchFamily="34" charset="0"/>
              </a:rPr>
              <a:t>bidang optika, ia berhasil membangun teleskop refleksi yang pertama dan mengembangkan teori warna berdasarkan pengamatan bahwa sebuah kaca prisma akan membagi cahaya putih menjadi warna-warna lainnya. Ia juga merumuskan hukum pendinginan dan mempelajari kecepatan suara.</a:t>
            </a:r>
          </a:p>
        </p:txBody>
      </p:sp>
      <p:sp>
        <p:nvSpPr>
          <p:cNvPr id="6" name="Rectangle 5"/>
          <p:cNvSpPr/>
          <p:nvPr/>
        </p:nvSpPr>
        <p:spPr>
          <a:xfrm>
            <a:off x="1104777" y="2471277"/>
            <a:ext cx="10843085" cy="1323439"/>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id-ID" sz="2000" dirty="0">
                <a:latin typeface="Arial Narrow" panose="020B0606020202030204" pitchFamily="34" charset="0"/>
              </a:rPr>
              <a:t>Dalam bidang matematika pula, bersama dengan karya Gottfried Leibniz yang dilakukan secara terpisah, Newton mengembangkan kalkulus diferensial dan kalkulus integral. Ia juga berhasil menjabarkan teori binomial, mengembangkan "metode Newton" untuk melakukan pendekatan terhadap nilai nol suatu fungsi, dan berkontribusi terhadap kajian deret pangkat.</a:t>
            </a:r>
          </a:p>
        </p:txBody>
      </p:sp>
      <p:sp>
        <p:nvSpPr>
          <p:cNvPr id="7" name="Rectangle 6"/>
          <p:cNvSpPr/>
          <p:nvPr/>
        </p:nvSpPr>
        <p:spPr>
          <a:xfrm>
            <a:off x="1104777" y="4081022"/>
            <a:ext cx="10843085" cy="1323439"/>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id-ID" sz="2000" dirty="0">
                <a:latin typeface="Arial Narrow" panose="020B0606020202030204" pitchFamily="34" charset="0"/>
              </a:rPr>
              <a:t>Sampai sekarang pun Newton masih sangat berpengaruh di kalangan ilmuwan. Sebuah survei tahun 2005 yang menanyai para ilmuwan dan masyarakat umum di Royal Society mengenai siapakah yang memberikan kontribusi lebih besar dalam sains, apakah Newton atau Albert Einstein, menunjukkan bahwa Newton dianggap memberikan kontribusi yang lebih besar.</a:t>
            </a:r>
          </a:p>
        </p:txBody>
      </p:sp>
      <p:sp>
        <p:nvSpPr>
          <p:cNvPr id="9" name="Rectangle 8"/>
          <p:cNvSpPr/>
          <p:nvPr/>
        </p:nvSpPr>
        <p:spPr>
          <a:xfrm>
            <a:off x="5920564" y="262574"/>
            <a:ext cx="2416046" cy="523220"/>
          </a:xfrm>
          <a:prstGeom prst="rect">
            <a:avLst/>
          </a:prstGeom>
        </p:spPr>
        <p:txBody>
          <a:bodyPr wrap="none">
            <a:spAutoFit/>
          </a:bodyPr>
          <a:lstStyle/>
          <a:p>
            <a:pPr algn="ctr"/>
            <a:r>
              <a:rPr lang="id-ID" sz="2800" dirty="0">
                <a:latin typeface="Arial Narrow" panose="020B0606020202030204" pitchFamily="34" charset="0"/>
                <a:cs typeface="Times New Roman" pitchFamily="18" charset="0"/>
              </a:rPr>
              <a:t>PENDAHULUAN</a:t>
            </a:r>
          </a:p>
        </p:txBody>
      </p:sp>
      <p:sp>
        <p:nvSpPr>
          <p:cNvPr id="2" name="Date Placeholder 1"/>
          <p:cNvSpPr>
            <a:spLocks noGrp="1"/>
          </p:cNvSpPr>
          <p:nvPr>
            <p:ph type="dt" sz="half" idx="10"/>
          </p:nvPr>
        </p:nvSpPr>
        <p:spPr/>
        <p:txBody>
          <a:bodyPr/>
          <a:lstStyle/>
          <a:p>
            <a:fld id="{B28F7531-3830-454D-8564-E4730F6CD1EB}" type="datetime1">
              <a:rPr lang="en-US" smtClean="0"/>
              <a:t>3/28/2016</a:t>
            </a:fld>
            <a:endParaRPr lang="en-US" dirty="0"/>
          </a:p>
        </p:txBody>
      </p:sp>
      <p:sp>
        <p:nvSpPr>
          <p:cNvPr id="3" name="Footer Placeholder 2"/>
          <p:cNvSpPr>
            <a:spLocks noGrp="1"/>
          </p:cNvSpPr>
          <p:nvPr>
            <p:ph type="ftr" sz="quarter" idx="11"/>
          </p:nvPr>
        </p:nvSpPr>
        <p:spPr/>
        <p:txBody>
          <a:bodyPr/>
          <a:lstStyle/>
          <a:p>
            <a:r>
              <a:rPr lang="en-US" smtClean="0"/>
              <a:t>LATAR MUHAMMAD ARIEF</a:t>
            </a:r>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4</a:t>
            </a:fld>
            <a:endParaRPr lang="en-US" dirty="0"/>
          </a:p>
        </p:txBody>
      </p:sp>
    </p:spTree>
    <p:extLst>
      <p:ext uri="{BB962C8B-B14F-4D97-AF65-F5344CB8AC3E}">
        <p14:creationId xmlns:p14="http://schemas.microsoft.com/office/powerpoint/2010/main" val="167742136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3"/>
          <p:cNvSpPr txBox="1">
            <a:spLocks noChangeArrowheads="1"/>
          </p:cNvSpPr>
          <p:nvPr/>
        </p:nvSpPr>
        <p:spPr bwMode="auto">
          <a:xfrm>
            <a:off x="1192696" y="365126"/>
            <a:ext cx="9647582" cy="461665"/>
          </a:xfrm>
          <a:prstGeom prst="rect">
            <a:avLst/>
          </a:prstGeom>
          <a:ln/>
          <a:extLst/>
        </p:spPr>
        <p:style>
          <a:lnRef idx="2">
            <a:schemeClr val="dk1">
              <a:shade val="50000"/>
            </a:schemeClr>
          </a:lnRef>
          <a:fillRef idx="1">
            <a:schemeClr val="dk1"/>
          </a:fillRef>
          <a:effectRef idx="0">
            <a:schemeClr val="dk1"/>
          </a:effectRef>
          <a:fontRef idx="minor">
            <a:schemeClr val="lt1"/>
          </a:fontRef>
        </p:style>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2400" b="1" dirty="0" smtClean="0">
                <a:solidFill>
                  <a:srgbClr val="FFFF00"/>
                </a:solidFill>
                <a:latin typeface="Arial Rounded MT Bold" panose="020F0704030504030204" pitchFamily="34" charset="0"/>
                <a:cs typeface="Times New Roman" panose="02020603050405020304" pitchFamily="18" charset="0"/>
              </a:rPr>
              <a:t>9.    </a:t>
            </a:r>
            <a:r>
              <a:rPr lang="en-US" sz="2400" b="1" dirty="0" err="1">
                <a:solidFill>
                  <a:srgbClr val="FFFF00"/>
                </a:solidFill>
                <a:latin typeface="Arial Rounded MT Bold" panose="020F0704030504030204" pitchFamily="34" charset="0"/>
                <a:cs typeface="Times New Roman" panose="02020603050405020304" pitchFamily="18" charset="0"/>
              </a:rPr>
              <a:t>Dua</a:t>
            </a:r>
            <a:r>
              <a:rPr lang="en-US" sz="2400" b="1" dirty="0">
                <a:solidFill>
                  <a:srgbClr val="FFFF00"/>
                </a:solidFill>
                <a:latin typeface="Arial Rounded MT Bold" panose="020F0704030504030204" pitchFamily="34" charset="0"/>
                <a:cs typeface="Times New Roman" panose="02020603050405020304" pitchFamily="18" charset="0"/>
              </a:rPr>
              <a:t> </a:t>
            </a:r>
            <a:r>
              <a:rPr lang="en-US" sz="2400" b="1" dirty="0" err="1">
                <a:solidFill>
                  <a:srgbClr val="FFFF00"/>
                </a:solidFill>
                <a:latin typeface="Arial Rounded MT Bold" panose="020F0704030504030204" pitchFamily="34" charset="0"/>
                <a:cs typeface="Times New Roman" panose="02020603050405020304" pitchFamily="18" charset="0"/>
              </a:rPr>
              <a:t>Buah</a:t>
            </a:r>
            <a:r>
              <a:rPr lang="en-US" sz="2400" b="1" dirty="0">
                <a:solidFill>
                  <a:srgbClr val="FFFF00"/>
                </a:solidFill>
                <a:latin typeface="Arial Rounded MT Bold" panose="020F0704030504030204" pitchFamily="34" charset="0"/>
                <a:cs typeface="Times New Roman" panose="02020603050405020304" pitchFamily="18" charset="0"/>
              </a:rPr>
              <a:t> Benda yang </a:t>
            </a:r>
            <a:r>
              <a:rPr lang="en-US" sz="2400" b="1" dirty="0" err="1">
                <a:solidFill>
                  <a:srgbClr val="FFFF00"/>
                </a:solidFill>
                <a:latin typeface="Arial Rounded MT Bold" panose="020F0704030504030204" pitchFamily="34" charset="0"/>
                <a:cs typeface="Times New Roman" panose="02020603050405020304" pitchFamily="18" charset="0"/>
              </a:rPr>
              <a:t>Bertumpuk</a:t>
            </a:r>
            <a:r>
              <a:rPr lang="en-US" sz="2400" b="1" dirty="0">
                <a:solidFill>
                  <a:srgbClr val="FFFF00"/>
                </a:solidFill>
                <a:latin typeface="Arial Rounded MT Bold" panose="020F0704030504030204" pitchFamily="34" charset="0"/>
                <a:cs typeface="Times New Roman" panose="02020603050405020304" pitchFamily="18" charset="0"/>
              </a:rPr>
              <a:t> </a:t>
            </a:r>
            <a:r>
              <a:rPr lang="en-US" sz="2400" b="1" dirty="0" err="1">
                <a:solidFill>
                  <a:srgbClr val="FFFF00"/>
                </a:solidFill>
                <a:latin typeface="Arial Rounded MT Bold" panose="020F0704030504030204" pitchFamily="34" charset="0"/>
                <a:cs typeface="Times New Roman" panose="02020603050405020304" pitchFamily="18" charset="0"/>
              </a:rPr>
              <a:t>pada</a:t>
            </a:r>
            <a:r>
              <a:rPr lang="en-US" sz="2400" b="1" dirty="0">
                <a:solidFill>
                  <a:srgbClr val="FFFF00"/>
                </a:solidFill>
                <a:latin typeface="Arial Rounded MT Bold" panose="020F0704030504030204" pitchFamily="34" charset="0"/>
                <a:cs typeface="Times New Roman" panose="02020603050405020304" pitchFamily="18" charset="0"/>
              </a:rPr>
              <a:t> </a:t>
            </a:r>
            <a:r>
              <a:rPr lang="en-US" sz="2400" b="1" dirty="0" err="1">
                <a:solidFill>
                  <a:srgbClr val="FFFF00"/>
                </a:solidFill>
                <a:latin typeface="Arial Rounded MT Bold" panose="020F0704030504030204" pitchFamily="34" charset="0"/>
                <a:cs typeface="Times New Roman" panose="02020603050405020304" pitchFamily="18" charset="0"/>
              </a:rPr>
              <a:t>Bidang</a:t>
            </a:r>
            <a:r>
              <a:rPr lang="en-US" sz="2400" b="1" dirty="0">
                <a:solidFill>
                  <a:srgbClr val="FFFF00"/>
                </a:solidFill>
                <a:latin typeface="Arial Rounded MT Bold" panose="020F0704030504030204" pitchFamily="34" charset="0"/>
                <a:cs typeface="Times New Roman" panose="02020603050405020304" pitchFamily="18" charset="0"/>
              </a:rPr>
              <a:t> Horizontal</a:t>
            </a:r>
          </a:p>
        </p:txBody>
      </p:sp>
      <p:grpSp>
        <p:nvGrpSpPr>
          <p:cNvPr id="14340" name="Group 32"/>
          <p:cNvGrpSpPr>
            <a:grpSpLocks/>
          </p:cNvGrpSpPr>
          <p:nvPr/>
        </p:nvGrpSpPr>
        <p:grpSpPr bwMode="auto">
          <a:xfrm>
            <a:off x="2438400" y="2133600"/>
            <a:ext cx="2514600" cy="1752600"/>
            <a:chOff x="552" y="1152"/>
            <a:chExt cx="1584" cy="1104"/>
          </a:xfrm>
        </p:grpSpPr>
        <p:sp>
          <p:nvSpPr>
            <p:cNvPr id="14369" name="Line 4"/>
            <p:cNvSpPr>
              <a:spLocks noChangeShapeType="1"/>
            </p:cNvSpPr>
            <p:nvPr/>
          </p:nvSpPr>
          <p:spPr bwMode="auto">
            <a:xfrm>
              <a:off x="552" y="2256"/>
              <a:ext cx="1584" cy="0"/>
            </a:xfrm>
            <a:prstGeom prst="line">
              <a:avLst/>
            </a:prstGeom>
            <a:noFill/>
            <a:ln w="762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70" name="Rectangle 5"/>
            <p:cNvSpPr>
              <a:spLocks noChangeArrowheads="1"/>
            </p:cNvSpPr>
            <p:nvPr/>
          </p:nvSpPr>
          <p:spPr bwMode="auto">
            <a:xfrm>
              <a:off x="712" y="1632"/>
              <a:ext cx="1248" cy="600"/>
            </a:xfrm>
            <a:prstGeom prst="rect">
              <a:avLst/>
            </a:prstGeom>
            <a:solidFill>
              <a:schemeClr val="hlink"/>
            </a:solidFill>
            <a:ln w="9525">
              <a:solidFill>
                <a:schemeClr val="hlink"/>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b="1">
                  <a:latin typeface="Times New Roman" panose="02020603050405020304" pitchFamily="18" charset="0"/>
                  <a:cs typeface="Times New Roman" panose="02020603050405020304" pitchFamily="18" charset="0"/>
                </a:rPr>
                <a:t>m</a:t>
              </a:r>
              <a:r>
                <a:rPr lang="en-US" b="1" baseline="-25000">
                  <a:latin typeface="Times New Roman" panose="02020603050405020304" pitchFamily="18" charset="0"/>
                  <a:cs typeface="Times New Roman" panose="02020603050405020304" pitchFamily="18" charset="0"/>
                </a:rPr>
                <a:t>2</a:t>
              </a:r>
            </a:p>
          </p:txBody>
        </p:sp>
        <p:sp>
          <p:nvSpPr>
            <p:cNvPr id="14371" name="Rectangle 6"/>
            <p:cNvSpPr>
              <a:spLocks noChangeArrowheads="1"/>
            </p:cNvSpPr>
            <p:nvPr/>
          </p:nvSpPr>
          <p:spPr bwMode="auto">
            <a:xfrm>
              <a:off x="936" y="1152"/>
              <a:ext cx="800" cy="480"/>
            </a:xfrm>
            <a:prstGeom prst="rect">
              <a:avLst/>
            </a:prstGeom>
            <a:solidFill>
              <a:schemeClr val="accent1"/>
            </a:solidFill>
            <a:ln w="9525">
              <a:solidFill>
                <a:schemeClr val="accent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b="1">
                  <a:latin typeface="Times New Roman" panose="02020603050405020304" pitchFamily="18" charset="0"/>
                  <a:cs typeface="Times New Roman" panose="02020603050405020304" pitchFamily="18" charset="0"/>
                </a:rPr>
                <a:t>m</a:t>
              </a:r>
              <a:r>
                <a:rPr lang="en-US" b="1" baseline="-25000">
                  <a:latin typeface="Times New Roman" panose="02020603050405020304" pitchFamily="18" charset="0"/>
                  <a:cs typeface="Times New Roman" panose="02020603050405020304" pitchFamily="18" charset="0"/>
                </a:rPr>
                <a:t>1</a:t>
              </a:r>
            </a:p>
          </p:txBody>
        </p:sp>
      </p:grpSp>
      <p:sp>
        <p:nvSpPr>
          <p:cNvPr id="14341" name="Text Box 35"/>
          <p:cNvSpPr txBox="1">
            <a:spLocks noChangeArrowheads="1"/>
          </p:cNvSpPr>
          <p:nvPr/>
        </p:nvSpPr>
        <p:spPr bwMode="auto">
          <a:xfrm>
            <a:off x="2209800" y="4514850"/>
            <a:ext cx="3581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sz="1600" b="1">
                <a:latin typeface="Times New Roman" panose="02020603050405020304" pitchFamily="18" charset="0"/>
                <a:cs typeface="Times New Roman" panose="02020603050405020304" pitchFamily="18" charset="0"/>
              </a:rPr>
              <a:t>(a) </a:t>
            </a:r>
            <a:r>
              <a:rPr lang="en-US" sz="1600">
                <a:latin typeface="Times New Roman" panose="02020603050405020304" pitchFamily="18" charset="0"/>
                <a:cs typeface="Times New Roman" panose="02020603050405020304" pitchFamily="18" charset="0"/>
              </a:rPr>
              <a:t>Balok m</a:t>
            </a:r>
            <a:r>
              <a:rPr lang="en-US" sz="1600" baseline="-25000">
                <a:latin typeface="Times New Roman" panose="02020603050405020304" pitchFamily="18" charset="0"/>
                <a:cs typeface="Times New Roman" panose="02020603050405020304" pitchFamily="18" charset="0"/>
              </a:rPr>
              <a:t>1</a:t>
            </a:r>
            <a:r>
              <a:rPr lang="en-US" sz="1600">
                <a:latin typeface="Times New Roman" panose="02020603050405020304" pitchFamily="18" charset="0"/>
                <a:cs typeface="Times New Roman" panose="02020603050405020304" pitchFamily="18" charset="0"/>
              </a:rPr>
              <a:t> berada diatas balok m</a:t>
            </a:r>
            <a:r>
              <a:rPr lang="en-US" sz="1600" baseline="-25000">
                <a:latin typeface="Times New Roman" panose="02020603050405020304" pitchFamily="18" charset="0"/>
                <a:cs typeface="Times New Roman" panose="02020603050405020304" pitchFamily="18" charset="0"/>
              </a:rPr>
              <a:t>2</a:t>
            </a:r>
          </a:p>
        </p:txBody>
      </p:sp>
      <p:sp>
        <p:nvSpPr>
          <p:cNvPr id="14342" name="Text Box 36"/>
          <p:cNvSpPr txBox="1">
            <a:spLocks noChangeArrowheads="1"/>
          </p:cNvSpPr>
          <p:nvPr/>
        </p:nvSpPr>
        <p:spPr bwMode="auto">
          <a:xfrm>
            <a:off x="5727700" y="4514850"/>
            <a:ext cx="4572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sz="1600" b="1">
                <a:latin typeface="Times New Roman" panose="02020603050405020304" pitchFamily="18" charset="0"/>
                <a:cs typeface="Times New Roman" panose="02020603050405020304" pitchFamily="18" charset="0"/>
              </a:rPr>
              <a:t>(b) </a:t>
            </a:r>
            <a:r>
              <a:rPr lang="en-US" sz="1600">
                <a:latin typeface="Times New Roman" panose="02020603050405020304" pitchFamily="18" charset="0"/>
                <a:cs typeface="Times New Roman" panose="02020603050405020304" pitchFamily="18" charset="0"/>
              </a:rPr>
              <a:t>Diagram gaya-gaya vertikal untuk tiap balok</a:t>
            </a:r>
            <a:endParaRPr lang="en-US" sz="1600" b="1">
              <a:latin typeface="Times New Roman" panose="02020603050405020304" pitchFamily="18" charset="0"/>
              <a:cs typeface="Times New Roman" panose="02020603050405020304" pitchFamily="18" charset="0"/>
            </a:endParaRPr>
          </a:p>
        </p:txBody>
      </p:sp>
      <p:grpSp>
        <p:nvGrpSpPr>
          <p:cNvPr id="14343" name="Group 38"/>
          <p:cNvGrpSpPr>
            <a:grpSpLocks/>
          </p:cNvGrpSpPr>
          <p:nvPr/>
        </p:nvGrpSpPr>
        <p:grpSpPr bwMode="auto">
          <a:xfrm>
            <a:off x="6070600" y="1485900"/>
            <a:ext cx="4216400" cy="3086100"/>
            <a:chOff x="2832" y="936"/>
            <a:chExt cx="2656" cy="1944"/>
          </a:xfrm>
        </p:grpSpPr>
        <p:sp>
          <p:nvSpPr>
            <p:cNvPr id="14348" name="Rectangle 10"/>
            <p:cNvSpPr>
              <a:spLocks noChangeArrowheads="1"/>
            </p:cNvSpPr>
            <p:nvPr/>
          </p:nvSpPr>
          <p:spPr bwMode="auto">
            <a:xfrm>
              <a:off x="2880" y="2044"/>
              <a:ext cx="1248" cy="600"/>
            </a:xfrm>
            <a:prstGeom prst="rect">
              <a:avLst/>
            </a:prstGeom>
            <a:solidFill>
              <a:schemeClr val="hlink"/>
            </a:solidFill>
            <a:ln w="9525">
              <a:solidFill>
                <a:schemeClr val="hlink"/>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endParaRPr lang="id-ID" b="1" baseline="-25000">
                <a:latin typeface="Times New Roman" panose="02020603050405020304" pitchFamily="18" charset="0"/>
                <a:cs typeface="Times New Roman" panose="02020603050405020304" pitchFamily="18" charset="0"/>
              </a:endParaRPr>
            </a:p>
          </p:txBody>
        </p:sp>
        <p:sp>
          <p:nvSpPr>
            <p:cNvPr id="14349" name="Rectangle 11"/>
            <p:cNvSpPr>
              <a:spLocks noChangeArrowheads="1"/>
            </p:cNvSpPr>
            <p:nvPr/>
          </p:nvSpPr>
          <p:spPr bwMode="auto">
            <a:xfrm>
              <a:off x="3104" y="1300"/>
              <a:ext cx="800" cy="480"/>
            </a:xfrm>
            <a:prstGeom prst="rect">
              <a:avLst/>
            </a:prstGeom>
            <a:solidFill>
              <a:schemeClr val="accent1"/>
            </a:solidFill>
            <a:ln w="9525">
              <a:solidFill>
                <a:schemeClr val="accent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endParaRPr lang="id-ID" b="1" baseline="-25000">
                <a:latin typeface="Times New Roman" panose="02020603050405020304" pitchFamily="18" charset="0"/>
                <a:cs typeface="Times New Roman" panose="02020603050405020304" pitchFamily="18" charset="0"/>
              </a:endParaRPr>
            </a:p>
          </p:txBody>
        </p:sp>
        <p:sp>
          <p:nvSpPr>
            <p:cNvPr id="14350" name="Line 12"/>
            <p:cNvSpPr>
              <a:spLocks noChangeShapeType="1"/>
            </p:cNvSpPr>
            <p:nvPr/>
          </p:nvSpPr>
          <p:spPr bwMode="auto">
            <a:xfrm flipV="1">
              <a:off x="3120" y="1868"/>
              <a:ext cx="0" cy="736"/>
            </a:xfrm>
            <a:prstGeom prst="line">
              <a:avLst/>
            </a:prstGeom>
            <a:noFill/>
            <a:ln w="19050">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51" name="Line 14"/>
            <p:cNvSpPr>
              <a:spLocks noChangeShapeType="1"/>
            </p:cNvSpPr>
            <p:nvPr/>
          </p:nvSpPr>
          <p:spPr bwMode="auto">
            <a:xfrm>
              <a:off x="3816" y="2084"/>
              <a:ext cx="0" cy="480"/>
            </a:xfrm>
            <a:prstGeom prst="line">
              <a:avLst/>
            </a:prstGeom>
            <a:noFill/>
            <a:ln w="19050">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52" name="Line 15"/>
            <p:cNvSpPr>
              <a:spLocks noChangeShapeType="1"/>
            </p:cNvSpPr>
            <p:nvPr/>
          </p:nvSpPr>
          <p:spPr bwMode="auto">
            <a:xfrm>
              <a:off x="3408" y="2308"/>
              <a:ext cx="0" cy="480"/>
            </a:xfrm>
            <a:prstGeom prst="line">
              <a:avLst/>
            </a:prstGeom>
            <a:noFill/>
            <a:ln w="19050">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53" name="Line 17"/>
            <p:cNvSpPr>
              <a:spLocks noChangeShapeType="1"/>
            </p:cNvSpPr>
            <p:nvPr/>
          </p:nvSpPr>
          <p:spPr bwMode="auto">
            <a:xfrm flipV="1">
              <a:off x="3504" y="1108"/>
              <a:ext cx="0" cy="496"/>
            </a:xfrm>
            <a:prstGeom prst="line">
              <a:avLst/>
            </a:prstGeom>
            <a:noFill/>
            <a:ln w="19050">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54" name="Line 18"/>
            <p:cNvSpPr>
              <a:spLocks noChangeShapeType="1"/>
            </p:cNvSpPr>
            <p:nvPr/>
          </p:nvSpPr>
          <p:spPr bwMode="auto">
            <a:xfrm>
              <a:off x="3360" y="1540"/>
              <a:ext cx="0" cy="384"/>
            </a:xfrm>
            <a:prstGeom prst="line">
              <a:avLst/>
            </a:prstGeom>
            <a:noFill/>
            <a:ln w="19050">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55" name="Line 19"/>
            <p:cNvSpPr>
              <a:spLocks noChangeShapeType="1"/>
            </p:cNvSpPr>
            <p:nvPr/>
          </p:nvSpPr>
          <p:spPr bwMode="auto">
            <a:xfrm>
              <a:off x="3504" y="1476"/>
              <a:ext cx="960" cy="0"/>
            </a:xfrm>
            <a:prstGeom prst="line">
              <a:avLst/>
            </a:prstGeom>
            <a:noFill/>
            <a:ln w="9525">
              <a:solidFill>
                <a:schemeClr val="tx1"/>
              </a:solidFill>
              <a:prstDash val="dash"/>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4356" name="Line 20"/>
            <p:cNvSpPr>
              <a:spLocks noChangeShapeType="1"/>
            </p:cNvSpPr>
            <p:nvPr/>
          </p:nvSpPr>
          <p:spPr bwMode="auto">
            <a:xfrm>
              <a:off x="4464" y="1492"/>
              <a:ext cx="0" cy="86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4357" name="Line 21"/>
            <p:cNvSpPr>
              <a:spLocks noChangeShapeType="1"/>
            </p:cNvSpPr>
            <p:nvPr/>
          </p:nvSpPr>
          <p:spPr bwMode="auto">
            <a:xfrm>
              <a:off x="3808" y="2356"/>
              <a:ext cx="672" cy="0"/>
            </a:xfrm>
            <a:prstGeom prst="line">
              <a:avLst/>
            </a:prstGeom>
            <a:noFill/>
            <a:ln w="9525">
              <a:solidFill>
                <a:schemeClr val="tx1"/>
              </a:solidFill>
              <a:prstDash val="dash"/>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4358" name="Text Box 22"/>
            <p:cNvSpPr txBox="1">
              <a:spLocks noChangeArrowheads="1"/>
            </p:cNvSpPr>
            <p:nvPr/>
          </p:nvSpPr>
          <p:spPr bwMode="auto">
            <a:xfrm>
              <a:off x="3416" y="1260"/>
              <a:ext cx="2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1600">
                  <a:latin typeface="Times New Roman" panose="02020603050405020304" pitchFamily="18" charset="0"/>
                  <a:cs typeface="Times New Roman" panose="02020603050405020304" pitchFamily="18" charset="0"/>
                </a:rPr>
                <a:t>=</a:t>
              </a:r>
            </a:p>
          </p:txBody>
        </p:sp>
        <p:sp>
          <p:nvSpPr>
            <p:cNvPr id="14359" name="Text Box 23"/>
            <p:cNvSpPr txBox="1">
              <a:spLocks noChangeArrowheads="1"/>
            </p:cNvSpPr>
            <p:nvPr/>
          </p:nvSpPr>
          <p:spPr bwMode="auto">
            <a:xfrm>
              <a:off x="3728" y="2112"/>
              <a:ext cx="2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1600">
                  <a:latin typeface="Times New Roman" panose="02020603050405020304" pitchFamily="18" charset="0"/>
                  <a:cs typeface="Times New Roman" panose="02020603050405020304" pitchFamily="18" charset="0"/>
                </a:rPr>
                <a:t>=</a:t>
              </a:r>
            </a:p>
          </p:txBody>
        </p:sp>
        <p:sp>
          <p:nvSpPr>
            <p:cNvPr id="14360" name="Line 24"/>
            <p:cNvSpPr>
              <a:spLocks noChangeShapeType="1"/>
            </p:cNvSpPr>
            <p:nvPr/>
          </p:nvSpPr>
          <p:spPr bwMode="auto">
            <a:xfrm>
              <a:off x="4464" y="1876"/>
              <a:ext cx="192" cy="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61" name="Text Box 25"/>
            <p:cNvSpPr txBox="1">
              <a:spLocks noChangeArrowheads="1"/>
            </p:cNvSpPr>
            <p:nvPr/>
          </p:nvSpPr>
          <p:spPr bwMode="auto">
            <a:xfrm>
              <a:off x="4624" y="1684"/>
              <a:ext cx="864"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1600">
                  <a:latin typeface="Times New Roman" panose="02020603050405020304" pitchFamily="18" charset="0"/>
                  <a:cs typeface="Times New Roman" panose="02020603050405020304" pitchFamily="18" charset="0"/>
                </a:rPr>
                <a:t>Pasangan aksi reaksi</a:t>
              </a:r>
            </a:p>
          </p:txBody>
        </p:sp>
        <p:sp>
          <p:nvSpPr>
            <p:cNvPr id="14362" name="Line 26"/>
            <p:cNvSpPr>
              <a:spLocks noChangeShapeType="1"/>
            </p:cNvSpPr>
            <p:nvPr/>
          </p:nvSpPr>
          <p:spPr bwMode="auto">
            <a:xfrm>
              <a:off x="3504" y="1012"/>
              <a:ext cx="0" cy="432"/>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4363" name="Text Box 27"/>
            <p:cNvSpPr txBox="1">
              <a:spLocks noChangeArrowheads="1"/>
            </p:cNvSpPr>
            <p:nvPr/>
          </p:nvSpPr>
          <p:spPr bwMode="auto">
            <a:xfrm>
              <a:off x="3400" y="2688"/>
              <a:ext cx="86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1400" b="1">
                  <a:latin typeface="Times New Roman" panose="02020603050405020304" pitchFamily="18" charset="0"/>
                  <a:cs typeface="Times New Roman" panose="02020603050405020304" pitchFamily="18" charset="0"/>
                </a:rPr>
                <a:t>M</a:t>
              </a:r>
              <a:r>
                <a:rPr lang="en-US" sz="1400" b="1" baseline="-25000">
                  <a:latin typeface="Times New Roman" panose="02020603050405020304" pitchFamily="18" charset="0"/>
                  <a:cs typeface="Times New Roman" panose="02020603050405020304" pitchFamily="18" charset="0"/>
                </a:rPr>
                <a:t>2</a:t>
              </a:r>
              <a:r>
                <a:rPr lang="en-US" sz="1400" b="1">
                  <a:latin typeface="Times New Roman" panose="02020603050405020304" pitchFamily="18" charset="0"/>
                  <a:cs typeface="Times New Roman" panose="02020603050405020304" pitchFamily="18" charset="0"/>
                </a:rPr>
                <a:t> g</a:t>
              </a:r>
            </a:p>
          </p:txBody>
        </p:sp>
        <p:sp>
          <p:nvSpPr>
            <p:cNvPr id="14364" name="Text Box 28"/>
            <p:cNvSpPr txBox="1">
              <a:spLocks noChangeArrowheads="1"/>
            </p:cNvSpPr>
            <p:nvPr/>
          </p:nvSpPr>
          <p:spPr bwMode="auto">
            <a:xfrm>
              <a:off x="3376" y="1812"/>
              <a:ext cx="86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1400" b="1">
                  <a:latin typeface="Times New Roman" panose="02020603050405020304" pitchFamily="18" charset="0"/>
                  <a:cs typeface="Times New Roman" panose="02020603050405020304" pitchFamily="18" charset="0"/>
                </a:rPr>
                <a:t>M</a:t>
              </a:r>
              <a:r>
                <a:rPr lang="en-US" sz="1400" b="1" baseline="-25000">
                  <a:latin typeface="Times New Roman" panose="02020603050405020304" pitchFamily="18" charset="0"/>
                  <a:cs typeface="Times New Roman" panose="02020603050405020304" pitchFamily="18" charset="0"/>
                </a:rPr>
                <a:t>1</a:t>
              </a:r>
              <a:r>
                <a:rPr lang="en-US" sz="1400" b="1">
                  <a:latin typeface="Times New Roman" panose="02020603050405020304" pitchFamily="18" charset="0"/>
                  <a:cs typeface="Times New Roman" panose="02020603050405020304" pitchFamily="18" charset="0"/>
                </a:rPr>
                <a:t> g</a:t>
              </a:r>
            </a:p>
          </p:txBody>
        </p:sp>
        <p:sp>
          <p:nvSpPr>
            <p:cNvPr id="14365" name="Text Box 29"/>
            <p:cNvSpPr txBox="1">
              <a:spLocks noChangeArrowheads="1"/>
            </p:cNvSpPr>
            <p:nvPr/>
          </p:nvSpPr>
          <p:spPr bwMode="auto">
            <a:xfrm>
              <a:off x="3832" y="2436"/>
              <a:ext cx="33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1400" b="1">
                  <a:latin typeface="Times New Roman" panose="02020603050405020304" pitchFamily="18" charset="0"/>
                  <a:cs typeface="Times New Roman" panose="02020603050405020304" pitchFamily="18" charset="0"/>
                </a:rPr>
                <a:t>N</a:t>
              </a:r>
              <a:r>
                <a:rPr lang="en-US" sz="1400" b="1" baseline="-25000">
                  <a:latin typeface="Times New Roman" panose="02020603050405020304" pitchFamily="18" charset="0"/>
                  <a:cs typeface="Times New Roman" panose="02020603050405020304" pitchFamily="18" charset="0"/>
                </a:rPr>
                <a:t>2,1</a:t>
              </a:r>
              <a:endParaRPr lang="en-US" sz="1400" b="1">
                <a:latin typeface="Times New Roman" panose="02020603050405020304" pitchFamily="18" charset="0"/>
                <a:cs typeface="Times New Roman" panose="02020603050405020304" pitchFamily="18" charset="0"/>
              </a:endParaRPr>
            </a:p>
          </p:txBody>
        </p:sp>
        <p:sp>
          <p:nvSpPr>
            <p:cNvPr id="14366" name="Text Box 30"/>
            <p:cNvSpPr txBox="1">
              <a:spLocks noChangeArrowheads="1"/>
            </p:cNvSpPr>
            <p:nvPr/>
          </p:nvSpPr>
          <p:spPr bwMode="auto">
            <a:xfrm>
              <a:off x="2832" y="1828"/>
              <a:ext cx="33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1400" b="1">
                  <a:latin typeface="Times New Roman" panose="02020603050405020304" pitchFamily="18" charset="0"/>
                  <a:cs typeface="Times New Roman" panose="02020603050405020304" pitchFamily="18" charset="0"/>
                </a:rPr>
                <a:t>N</a:t>
              </a:r>
              <a:r>
                <a:rPr lang="en-US" sz="1400" b="1" baseline="-25000">
                  <a:latin typeface="Times New Roman" panose="02020603050405020304" pitchFamily="18" charset="0"/>
                  <a:cs typeface="Times New Roman" panose="02020603050405020304" pitchFamily="18" charset="0"/>
                </a:rPr>
                <a:t>2,1</a:t>
              </a:r>
              <a:endParaRPr lang="en-US" sz="1400" b="1">
                <a:latin typeface="Times New Roman" panose="02020603050405020304" pitchFamily="18" charset="0"/>
                <a:cs typeface="Times New Roman" panose="02020603050405020304" pitchFamily="18" charset="0"/>
              </a:endParaRPr>
            </a:p>
          </p:txBody>
        </p:sp>
        <p:sp>
          <p:nvSpPr>
            <p:cNvPr id="14367" name="Text Box 31"/>
            <p:cNvSpPr txBox="1">
              <a:spLocks noChangeArrowheads="1"/>
            </p:cNvSpPr>
            <p:nvPr/>
          </p:nvSpPr>
          <p:spPr bwMode="auto">
            <a:xfrm>
              <a:off x="3504" y="1108"/>
              <a:ext cx="33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1400" b="1">
                  <a:latin typeface="Times New Roman" panose="02020603050405020304" pitchFamily="18" charset="0"/>
                  <a:cs typeface="Times New Roman" panose="02020603050405020304" pitchFamily="18" charset="0"/>
                </a:rPr>
                <a:t>N</a:t>
              </a:r>
              <a:r>
                <a:rPr lang="en-US" sz="1400" b="1" baseline="-25000">
                  <a:latin typeface="Times New Roman" panose="02020603050405020304" pitchFamily="18" charset="0"/>
                  <a:cs typeface="Times New Roman" panose="02020603050405020304" pitchFamily="18" charset="0"/>
                </a:rPr>
                <a:t>1,2</a:t>
              </a:r>
              <a:endParaRPr lang="en-US" sz="1400" b="1">
                <a:latin typeface="Times New Roman" panose="02020603050405020304" pitchFamily="18" charset="0"/>
                <a:cs typeface="Times New Roman" panose="02020603050405020304" pitchFamily="18" charset="0"/>
              </a:endParaRPr>
            </a:p>
          </p:txBody>
        </p:sp>
        <p:sp>
          <p:nvSpPr>
            <p:cNvPr id="14368" name="Rectangle 37"/>
            <p:cNvSpPr>
              <a:spLocks noChangeArrowheads="1"/>
            </p:cNvSpPr>
            <p:nvPr/>
          </p:nvSpPr>
          <p:spPr bwMode="auto">
            <a:xfrm>
              <a:off x="3488" y="936"/>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1600" b="1">
                  <a:latin typeface="Times New Roman" panose="02020603050405020304" pitchFamily="18" charset="0"/>
                  <a:cs typeface="Times New Roman" panose="02020603050405020304" pitchFamily="18" charset="0"/>
                </a:rPr>
                <a:t>y</a:t>
              </a:r>
            </a:p>
          </p:txBody>
        </p:sp>
      </p:grpSp>
      <p:sp>
        <p:nvSpPr>
          <p:cNvPr id="14344" name="Text Box 39"/>
          <p:cNvSpPr txBox="1">
            <a:spLocks noChangeArrowheads="1"/>
          </p:cNvSpPr>
          <p:nvPr/>
        </p:nvSpPr>
        <p:spPr bwMode="auto">
          <a:xfrm>
            <a:off x="2362200" y="5073650"/>
            <a:ext cx="3810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92100" indent="-2921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buFont typeface="Wingdings" panose="05000000000000000000" pitchFamily="2" charset="2"/>
              <a:buChar char="ü"/>
            </a:pPr>
            <a:r>
              <a:rPr lang="en-US" sz="1600" b="1">
                <a:latin typeface="Times New Roman" panose="02020603050405020304" pitchFamily="18" charset="0"/>
                <a:cs typeface="Times New Roman" panose="02020603050405020304" pitchFamily="18" charset="0"/>
              </a:rPr>
              <a:t>Gaya Normal pada benda m</a:t>
            </a:r>
            <a:r>
              <a:rPr lang="en-US" sz="1600" b="1" baseline="-25000">
                <a:latin typeface="Times New Roman" panose="02020603050405020304" pitchFamily="18" charset="0"/>
                <a:cs typeface="Times New Roman" panose="02020603050405020304" pitchFamily="18" charset="0"/>
              </a:rPr>
              <a:t>1 </a:t>
            </a:r>
            <a:r>
              <a:rPr lang="en-US" sz="1600" b="1">
                <a:latin typeface="Times New Roman" panose="02020603050405020304" pitchFamily="18" charset="0"/>
                <a:cs typeface="Times New Roman" panose="02020603050405020304" pitchFamily="18" charset="0"/>
              </a:rPr>
              <a:t> :</a:t>
            </a:r>
            <a:endParaRPr lang="en-US" sz="1600" b="1" baseline="-25000">
              <a:latin typeface="Times New Roman" panose="02020603050405020304" pitchFamily="18" charset="0"/>
              <a:cs typeface="Times New Roman" panose="02020603050405020304" pitchFamily="18" charset="0"/>
            </a:endParaRPr>
          </a:p>
        </p:txBody>
      </p:sp>
      <p:sp>
        <p:nvSpPr>
          <p:cNvPr id="14345" name="Text Box 40"/>
          <p:cNvSpPr txBox="1">
            <a:spLocks noChangeArrowheads="1"/>
          </p:cNvSpPr>
          <p:nvPr/>
        </p:nvSpPr>
        <p:spPr bwMode="auto">
          <a:xfrm>
            <a:off x="6705600" y="5073650"/>
            <a:ext cx="3810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92100" indent="-2921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buFont typeface="Wingdings" panose="05000000000000000000" pitchFamily="2" charset="2"/>
              <a:buChar char="ü"/>
            </a:pPr>
            <a:r>
              <a:rPr lang="en-US" sz="1600" b="1">
                <a:latin typeface="Times New Roman" panose="02020603050405020304" pitchFamily="18" charset="0"/>
                <a:cs typeface="Times New Roman" panose="02020603050405020304" pitchFamily="18" charset="0"/>
              </a:rPr>
              <a:t>Gaya Normal pada benda m</a:t>
            </a:r>
            <a:r>
              <a:rPr lang="en-US" sz="1600" b="1" baseline="-25000">
                <a:latin typeface="Times New Roman" panose="02020603050405020304" pitchFamily="18" charset="0"/>
                <a:cs typeface="Times New Roman" panose="02020603050405020304" pitchFamily="18" charset="0"/>
              </a:rPr>
              <a:t>2 </a:t>
            </a:r>
            <a:r>
              <a:rPr lang="en-US" sz="1600" b="1">
                <a:latin typeface="Times New Roman" panose="02020603050405020304" pitchFamily="18" charset="0"/>
                <a:cs typeface="Times New Roman" panose="02020603050405020304" pitchFamily="18" charset="0"/>
              </a:rPr>
              <a:t> :</a:t>
            </a:r>
            <a:endParaRPr lang="en-US" sz="1600" b="1" baseline="-25000">
              <a:latin typeface="Times New Roman" panose="02020603050405020304" pitchFamily="18" charset="0"/>
              <a:cs typeface="Times New Roman" panose="02020603050405020304" pitchFamily="18" charset="0"/>
            </a:endParaRPr>
          </a:p>
        </p:txBody>
      </p:sp>
      <p:sp>
        <p:nvSpPr>
          <p:cNvPr id="14346" name="Text Box 43"/>
          <p:cNvSpPr txBox="1">
            <a:spLocks noChangeArrowheads="1"/>
          </p:cNvSpPr>
          <p:nvPr/>
        </p:nvSpPr>
        <p:spPr bwMode="auto">
          <a:xfrm>
            <a:off x="3124200" y="5537200"/>
            <a:ext cx="1905000" cy="406400"/>
          </a:xfrm>
          <a:prstGeom prst="rect">
            <a:avLst/>
          </a:prstGeom>
          <a:solidFill>
            <a:schemeClr val="accent1"/>
          </a:solidFill>
          <a:ln w="19050">
            <a:solidFill>
              <a:schemeClr val="tx1"/>
            </a:solidFill>
            <a:miter lim="800000"/>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sz="2000">
                <a:latin typeface="Times New Roman" panose="02020603050405020304" pitchFamily="18" charset="0"/>
                <a:cs typeface="Times New Roman" panose="02020603050405020304" pitchFamily="18" charset="0"/>
              </a:rPr>
              <a:t>N</a:t>
            </a:r>
            <a:r>
              <a:rPr lang="en-US" sz="2000" baseline="-25000">
                <a:latin typeface="Times New Roman" panose="02020603050405020304" pitchFamily="18" charset="0"/>
                <a:cs typeface="Times New Roman" panose="02020603050405020304" pitchFamily="18" charset="0"/>
              </a:rPr>
              <a:t>1</a:t>
            </a:r>
            <a:r>
              <a:rPr lang="en-US" sz="2000">
                <a:latin typeface="Times New Roman" panose="02020603050405020304" pitchFamily="18" charset="0"/>
                <a:cs typeface="Times New Roman" panose="02020603050405020304" pitchFamily="18" charset="0"/>
              </a:rPr>
              <a:t> = m</a:t>
            </a:r>
            <a:r>
              <a:rPr lang="en-US" sz="2000" baseline="-25000">
                <a:latin typeface="Times New Roman" panose="02020603050405020304" pitchFamily="18" charset="0"/>
                <a:cs typeface="Times New Roman" panose="02020603050405020304" pitchFamily="18" charset="0"/>
              </a:rPr>
              <a:t>1</a:t>
            </a:r>
            <a:r>
              <a:rPr lang="en-US" sz="2000">
                <a:latin typeface="Times New Roman" panose="02020603050405020304" pitchFamily="18" charset="0"/>
                <a:cs typeface="Times New Roman" panose="02020603050405020304" pitchFamily="18" charset="0"/>
              </a:rPr>
              <a:t> g</a:t>
            </a:r>
          </a:p>
        </p:txBody>
      </p:sp>
      <p:sp>
        <p:nvSpPr>
          <p:cNvPr id="14347" name="Text Box 44"/>
          <p:cNvSpPr txBox="1">
            <a:spLocks noChangeArrowheads="1"/>
          </p:cNvSpPr>
          <p:nvPr/>
        </p:nvSpPr>
        <p:spPr bwMode="auto">
          <a:xfrm>
            <a:off x="7162800" y="5537200"/>
            <a:ext cx="2667000" cy="406400"/>
          </a:xfrm>
          <a:prstGeom prst="rect">
            <a:avLst/>
          </a:prstGeom>
          <a:solidFill>
            <a:schemeClr val="accent1"/>
          </a:solidFill>
          <a:ln w="19050">
            <a:solidFill>
              <a:schemeClr val="tx1"/>
            </a:solidFill>
            <a:miter lim="800000"/>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sz="2000">
                <a:latin typeface="Times New Roman" panose="02020603050405020304" pitchFamily="18" charset="0"/>
                <a:cs typeface="Times New Roman" panose="02020603050405020304" pitchFamily="18" charset="0"/>
              </a:rPr>
              <a:t>N</a:t>
            </a:r>
            <a:r>
              <a:rPr lang="en-US" sz="2000" baseline="-25000">
                <a:latin typeface="Times New Roman" panose="02020603050405020304" pitchFamily="18" charset="0"/>
                <a:cs typeface="Times New Roman" panose="02020603050405020304" pitchFamily="18" charset="0"/>
              </a:rPr>
              <a:t>2</a:t>
            </a:r>
            <a:r>
              <a:rPr lang="en-US" sz="2000">
                <a:latin typeface="Times New Roman" panose="02020603050405020304" pitchFamily="18" charset="0"/>
                <a:cs typeface="Times New Roman" panose="02020603050405020304" pitchFamily="18" charset="0"/>
              </a:rPr>
              <a:t> = (m</a:t>
            </a:r>
            <a:r>
              <a:rPr lang="en-US" sz="2000" baseline="-25000">
                <a:latin typeface="Times New Roman" panose="02020603050405020304" pitchFamily="18" charset="0"/>
                <a:cs typeface="Times New Roman" panose="02020603050405020304" pitchFamily="18" charset="0"/>
              </a:rPr>
              <a:t>1</a:t>
            </a:r>
            <a:r>
              <a:rPr lang="en-US" sz="2000">
                <a:latin typeface="Times New Roman" panose="02020603050405020304" pitchFamily="18" charset="0"/>
                <a:cs typeface="Times New Roman" panose="02020603050405020304" pitchFamily="18" charset="0"/>
              </a:rPr>
              <a:t> + m</a:t>
            </a:r>
            <a:r>
              <a:rPr lang="en-US" sz="2000" baseline="-25000">
                <a:latin typeface="Times New Roman" panose="02020603050405020304" pitchFamily="18" charset="0"/>
                <a:cs typeface="Times New Roman" panose="02020603050405020304" pitchFamily="18" charset="0"/>
              </a:rPr>
              <a:t>2</a:t>
            </a:r>
            <a:r>
              <a:rPr lang="en-US" sz="2000">
                <a:latin typeface="Times New Roman" panose="02020603050405020304" pitchFamily="18" charset="0"/>
                <a:cs typeface="Times New Roman" panose="02020603050405020304" pitchFamily="18" charset="0"/>
              </a:rPr>
              <a:t>) g</a:t>
            </a:r>
          </a:p>
        </p:txBody>
      </p:sp>
      <p:sp>
        <p:nvSpPr>
          <p:cNvPr id="2" name="Date Placeholder 1"/>
          <p:cNvSpPr>
            <a:spLocks noGrp="1"/>
          </p:cNvSpPr>
          <p:nvPr>
            <p:ph type="dt" sz="half" idx="10"/>
          </p:nvPr>
        </p:nvSpPr>
        <p:spPr/>
        <p:txBody>
          <a:bodyPr/>
          <a:lstStyle/>
          <a:p>
            <a:fld id="{86B4F33E-0E0C-44B7-9A73-007D4D095D90}" type="datetime1">
              <a:rPr lang="en-US" smtClean="0"/>
              <a:t>3/28/2016</a:t>
            </a:fld>
            <a:endParaRPr lang="en-US" dirty="0"/>
          </a:p>
        </p:txBody>
      </p:sp>
      <p:sp>
        <p:nvSpPr>
          <p:cNvPr id="3" name="Footer Placeholder 2"/>
          <p:cNvSpPr>
            <a:spLocks noGrp="1"/>
          </p:cNvSpPr>
          <p:nvPr>
            <p:ph type="ftr" sz="quarter" idx="11"/>
          </p:nvPr>
        </p:nvSpPr>
        <p:spPr/>
        <p:txBody>
          <a:bodyPr/>
          <a:lstStyle/>
          <a:p>
            <a:r>
              <a:rPr lang="en-US" smtClean="0"/>
              <a:t>LATAR MUHAMMAD ARIEF</a:t>
            </a:r>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40</a:t>
            </a:fld>
            <a:endParaRPr lang="en-US" dirty="0"/>
          </a:p>
        </p:txBody>
      </p:sp>
    </p:spTree>
    <p:extLst>
      <p:ext uri="{BB962C8B-B14F-4D97-AF65-F5344CB8AC3E}">
        <p14:creationId xmlns:p14="http://schemas.microsoft.com/office/powerpoint/2010/main" val="203243833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22913" y="867961"/>
            <a:ext cx="515369"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1.</a:t>
            </a:r>
          </a:p>
        </p:txBody>
      </p:sp>
      <p:sp>
        <p:nvSpPr>
          <p:cNvPr id="5" name="TextBox 4"/>
          <p:cNvSpPr txBox="1"/>
          <p:nvPr/>
        </p:nvSpPr>
        <p:spPr>
          <a:xfrm>
            <a:off x="2070856" y="1011120"/>
            <a:ext cx="9445283" cy="707886"/>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id-ID" sz="2000" dirty="0"/>
              <a:t>Pada sebuah meja terdapat balok yang dikenai gaya sebesar 50 N dengan massa balok 4 kg diam diatas bidang yang licin.Tentukan percepatan dari balok tersebut?</a:t>
            </a:r>
          </a:p>
        </p:txBody>
      </p:sp>
      <p:grpSp>
        <p:nvGrpSpPr>
          <p:cNvPr id="13" name="Group 12"/>
          <p:cNvGrpSpPr/>
          <p:nvPr/>
        </p:nvGrpSpPr>
        <p:grpSpPr>
          <a:xfrm>
            <a:off x="6096001" y="3615768"/>
            <a:ext cx="4073554" cy="1500198"/>
            <a:chOff x="4357686" y="2714620"/>
            <a:chExt cx="4073554" cy="1500198"/>
          </a:xfrm>
        </p:grpSpPr>
        <p:cxnSp>
          <p:nvCxnSpPr>
            <p:cNvPr id="9" name="Straight Arrow Connector 8"/>
            <p:cNvCxnSpPr/>
            <p:nvPr/>
          </p:nvCxnSpPr>
          <p:spPr>
            <a:xfrm>
              <a:off x="4714876" y="3214686"/>
              <a:ext cx="714380" cy="1588"/>
            </a:xfrm>
            <a:prstGeom prst="straightConnector1">
              <a:avLst/>
            </a:prstGeom>
            <a:ln>
              <a:solidFill>
                <a:srgbClr val="7030A0"/>
              </a:solidFill>
              <a:tailEnd type="arrow"/>
            </a:ln>
          </p:spPr>
          <p:style>
            <a:lnRef idx="3">
              <a:schemeClr val="accent2"/>
            </a:lnRef>
            <a:fillRef idx="0">
              <a:schemeClr val="accent2"/>
            </a:fillRef>
            <a:effectRef idx="2">
              <a:schemeClr val="accent2"/>
            </a:effectRef>
            <a:fontRef idx="minor">
              <a:schemeClr val="tx1"/>
            </a:fontRef>
          </p:style>
        </p:cxnSp>
        <p:sp>
          <p:nvSpPr>
            <p:cNvPr id="15" name="TextBox 14"/>
            <p:cNvSpPr txBox="1"/>
            <p:nvPr/>
          </p:nvSpPr>
          <p:spPr>
            <a:xfrm>
              <a:off x="4357686" y="2714620"/>
              <a:ext cx="1143008" cy="369332"/>
            </a:xfrm>
            <a:prstGeom prst="rect">
              <a:avLst/>
            </a:prstGeom>
            <a:noFill/>
          </p:spPr>
          <p:txBody>
            <a:bodyPr wrap="square" rtlCol="0">
              <a:spAutoFit/>
            </a:bodyPr>
            <a:lstStyle/>
            <a:p>
              <a:r>
                <a:rPr lang="id-ID" dirty="0"/>
                <a:t>F= 50  N</a:t>
              </a:r>
            </a:p>
          </p:txBody>
        </p:sp>
        <p:sp>
          <p:nvSpPr>
            <p:cNvPr id="6" name="Rectangle 5"/>
            <p:cNvSpPr/>
            <p:nvPr/>
          </p:nvSpPr>
          <p:spPr>
            <a:xfrm>
              <a:off x="5500694" y="2857496"/>
              <a:ext cx="642942" cy="571504"/>
            </a:xfrm>
            <a:prstGeom prst="rect">
              <a:avLst/>
            </a:prstGeom>
            <a:ln>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a:t>4 kg</a:t>
              </a:r>
            </a:p>
          </p:txBody>
        </p:sp>
        <p:sp>
          <p:nvSpPr>
            <p:cNvPr id="12" name="Rectangle 11"/>
            <p:cNvSpPr/>
            <p:nvPr/>
          </p:nvSpPr>
          <p:spPr>
            <a:xfrm>
              <a:off x="7572396" y="2857496"/>
              <a:ext cx="642942" cy="571504"/>
            </a:xfrm>
            <a:prstGeom prst="rect">
              <a:avLst/>
            </a:prstGeom>
            <a:ln>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a:t>4 kg</a:t>
              </a:r>
            </a:p>
          </p:txBody>
        </p:sp>
        <p:cxnSp>
          <p:nvCxnSpPr>
            <p:cNvPr id="14" name="Straight Connector 13"/>
            <p:cNvCxnSpPr/>
            <p:nvPr/>
          </p:nvCxnSpPr>
          <p:spPr>
            <a:xfrm>
              <a:off x="5143504" y="3429000"/>
              <a:ext cx="3286148" cy="1588"/>
            </a:xfrm>
            <a:prstGeom prst="line">
              <a:avLst/>
            </a:prstGeom>
          </p:spPr>
          <p:style>
            <a:lnRef idx="2">
              <a:schemeClr val="dk1"/>
            </a:lnRef>
            <a:fillRef idx="0">
              <a:schemeClr val="dk1"/>
            </a:fillRef>
            <a:effectRef idx="1">
              <a:schemeClr val="dk1"/>
            </a:effectRef>
            <a:fontRef idx="minor">
              <a:schemeClr val="tx1"/>
            </a:fontRef>
          </p:style>
        </p:cxnSp>
        <p:cxnSp>
          <p:nvCxnSpPr>
            <p:cNvPr id="17" name="Straight Connector 16"/>
            <p:cNvCxnSpPr/>
            <p:nvPr/>
          </p:nvCxnSpPr>
          <p:spPr>
            <a:xfrm rot="5400000">
              <a:off x="4751389" y="3821115"/>
              <a:ext cx="785818" cy="1588"/>
            </a:xfrm>
            <a:prstGeom prst="line">
              <a:avLst/>
            </a:prstGeom>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a:xfrm rot="5400000">
              <a:off x="8037537" y="3821115"/>
              <a:ext cx="785818" cy="1588"/>
            </a:xfrm>
            <a:prstGeom prst="line">
              <a:avLst/>
            </a:prstGeom>
          </p:spPr>
          <p:style>
            <a:lnRef idx="2">
              <a:schemeClr val="dk1"/>
            </a:lnRef>
            <a:fillRef idx="0">
              <a:schemeClr val="dk1"/>
            </a:fillRef>
            <a:effectRef idx="1">
              <a:schemeClr val="dk1"/>
            </a:effectRef>
            <a:fontRef idx="minor">
              <a:schemeClr val="tx1"/>
            </a:fontRef>
          </p:style>
        </p:cxnSp>
      </p:grpSp>
      <p:sp>
        <p:nvSpPr>
          <p:cNvPr id="19" name="TextBox 18"/>
          <p:cNvSpPr txBox="1"/>
          <p:nvPr/>
        </p:nvSpPr>
        <p:spPr>
          <a:xfrm>
            <a:off x="1884056" y="2426836"/>
            <a:ext cx="2104848" cy="461665"/>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sz="2400" dirty="0">
                <a:latin typeface="Arial Narrow" panose="020B0606020202030204" pitchFamily="34" charset="0"/>
              </a:rPr>
              <a:t>Pembahasan :</a:t>
            </a:r>
          </a:p>
        </p:txBody>
      </p:sp>
      <p:sp>
        <p:nvSpPr>
          <p:cNvPr id="34" name="TextBox 33"/>
          <p:cNvSpPr txBox="1"/>
          <p:nvPr/>
        </p:nvSpPr>
        <p:spPr>
          <a:xfrm>
            <a:off x="2454251" y="4816962"/>
            <a:ext cx="3641750" cy="1200329"/>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F    = m a</a:t>
            </a:r>
          </a:p>
          <a:p>
            <a:r>
              <a:rPr lang="id-ID" dirty="0"/>
              <a:t>50 = 4 a</a:t>
            </a:r>
          </a:p>
          <a:p>
            <a:r>
              <a:rPr lang="id-ID" dirty="0"/>
              <a:t>a    = 50/4 = 12,5 m/s</a:t>
            </a:r>
            <a:r>
              <a:rPr lang="id-ID" baseline="30000" dirty="0"/>
              <a:t>2</a:t>
            </a:r>
            <a:endParaRPr lang="id-ID" dirty="0"/>
          </a:p>
          <a:p>
            <a:endParaRPr lang="id-ID" dirty="0"/>
          </a:p>
        </p:txBody>
      </p:sp>
      <p:sp>
        <p:nvSpPr>
          <p:cNvPr id="16" name="Rectangle 15"/>
          <p:cNvSpPr/>
          <p:nvPr/>
        </p:nvSpPr>
        <p:spPr>
          <a:xfrm>
            <a:off x="6096001" y="357166"/>
            <a:ext cx="2531164" cy="523220"/>
          </a:xfrm>
          <a:prstGeom prst="rect">
            <a:avLst/>
          </a:prstGeom>
        </p:spPr>
        <p:txBody>
          <a:bodyPr wrap="square">
            <a:spAutoFit/>
          </a:bodyPr>
          <a:lstStyle/>
          <a:p>
            <a:pPr algn="ctr"/>
            <a:r>
              <a:rPr lang="id-ID" sz="2800" dirty="0">
                <a:latin typeface="Arial Narrow" panose="020B0606020202030204" pitchFamily="34" charset="0"/>
                <a:cs typeface="Times New Roman" pitchFamily="18" charset="0"/>
              </a:rPr>
              <a:t>LATIHAN</a:t>
            </a:r>
          </a:p>
        </p:txBody>
      </p:sp>
      <p:sp>
        <p:nvSpPr>
          <p:cNvPr id="2" name="Date Placeholder 1"/>
          <p:cNvSpPr>
            <a:spLocks noGrp="1"/>
          </p:cNvSpPr>
          <p:nvPr>
            <p:ph type="dt" sz="half" idx="10"/>
          </p:nvPr>
        </p:nvSpPr>
        <p:spPr/>
        <p:txBody>
          <a:bodyPr/>
          <a:lstStyle/>
          <a:p>
            <a:fld id="{C82A141B-C2F1-46E6-A3AF-997771D42DBA}" type="datetime1">
              <a:rPr lang="en-US" smtClean="0"/>
              <a:t>3/28/2016</a:t>
            </a:fld>
            <a:endParaRPr lang="en-US" dirty="0"/>
          </a:p>
        </p:txBody>
      </p:sp>
      <p:sp>
        <p:nvSpPr>
          <p:cNvPr id="3" name="Footer Placeholder 2"/>
          <p:cNvSpPr>
            <a:spLocks noGrp="1"/>
          </p:cNvSpPr>
          <p:nvPr>
            <p:ph type="ftr" sz="quarter" idx="11"/>
          </p:nvPr>
        </p:nvSpPr>
        <p:spPr/>
        <p:txBody>
          <a:bodyPr/>
          <a:lstStyle/>
          <a:p>
            <a:r>
              <a:rPr lang="en-US" smtClean="0"/>
              <a:t>LATAR MUHAMMAD ARIEF</a:t>
            </a:r>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41</a:t>
            </a:fld>
            <a:endParaRPr lang="en-US" dirty="0"/>
          </a:p>
        </p:txBody>
      </p:sp>
    </p:spTree>
    <p:extLst>
      <p:ext uri="{BB962C8B-B14F-4D97-AF65-F5344CB8AC3E}">
        <p14:creationId xmlns:p14="http://schemas.microsoft.com/office/powerpoint/2010/main" val="63195423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982795"/>
            <a:ext cx="10071652" cy="707886"/>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id-ID" sz="2000" dirty="0">
                <a:latin typeface="Arial Narrow" panose="020B0606020202030204" pitchFamily="34" charset="0"/>
              </a:rPr>
              <a:t>Dua benda yang beratnya w</a:t>
            </a:r>
            <a:r>
              <a:rPr lang="id-ID" sz="2000" baseline="-25000" dirty="0">
                <a:latin typeface="Arial Narrow" panose="020B0606020202030204" pitchFamily="34" charset="0"/>
              </a:rPr>
              <a:t>1</a:t>
            </a:r>
            <a:r>
              <a:rPr lang="id-ID" sz="2000" dirty="0">
                <a:latin typeface="Arial Narrow" panose="020B0606020202030204" pitchFamily="34" charset="0"/>
              </a:rPr>
              <a:t> dan w</a:t>
            </a:r>
            <a:r>
              <a:rPr lang="id-ID" sz="2000" baseline="-25000" dirty="0">
                <a:latin typeface="Arial Narrow" panose="020B0606020202030204" pitchFamily="34" charset="0"/>
              </a:rPr>
              <a:t>2</a:t>
            </a:r>
            <a:r>
              <a:rPr lang="id-ID" sz="2000" dirty="0">
                <a:latin typeface="Arial Narrow" panose="020B0606020202030204" pitchFamily="34" charset="0"/>
              </a:rPr>
              <a:t> dirangkai seperti gambar. Bila sistem dalam keadaan seimbang dan gesekan pada bidang dan katrol di abaikan,tentukan perbandingan berat w</a:t>
            </a:r>
            <a:r>
              <a:rPr lang="id-ID" sz="2000" baseline="-25000" dirty="0">
                <a:latin typeface="Arial Narrow" panose="020B0606020202030204" pitchFamily="34" charset="0"/>
              </a:rPr>
              <a:t>1</a:t>
            </a:r>
            <a:r>
              <a:rPr lang="id-ID" sz="2000" dirty="0">
                <a:latin typeface="Arial Narrow" panose="020B0606020202030204" pitchFamily="34" charset="0"/>
              </a:rPr>
              <a:t> dan w</a:t>
            </a:r>
            <a:r>
              <a:rPr lang="id-ID" sz="2000" baseline="-25000" dirty="0">
                <a:latin typeface="Arial Narrow" panose="020B0606020202030204" pitchFamily="34" charset="0"/>
              </a:rPr>
              <a:t>2</a:t>
            </a:r>
            <a:r>
              <a:rPr lang="id-ID" sz="2000" dirty="0">
                <a:latin typeface="Arial Narrow" panose="020B0606020202030204" pitchFamily="34" charset="0"/>
              </a:rPr>
              <a:t> ?</a:t>
            </a:r>
          </a:p>
        </p:txBody>
      </p:sp>
      <p:grpSp>
        <p:nvGrpSpPr>
          <p:cNvPr id="86" name="Group 85"/>
          <p:cNvGrpSpPr/>
          <p:nvPr/>
        </p:nvGrpSpPr>
        <p:grpSpPr>
          <a:xfrm>
            <a:off x="5055725" y="1984403"/>
            <a:ext cx="4205994" cy="2726786"/>
            <a:chOff x="4286248" y="2714620"/>
            <a:chExt cx="4205994" cy="2726786"/>
          </a:xfrm>
        </p:grpSpPr>
        <p:grpSp>
          <p:nvGrpSpPr>
            <p:cNvPr id="76" name="Group 75"/>
            <p:cNvGrpSpPr/>
            <p:nvPr/>
          </p:nvGrpSpPr>
          <p:grpSpPr>
            <a:xfrm>
              <a:off x="4429124" y="2857496"/>
              <a:ext cx="3286942" cy="1429554"/>
              <a:chOff x="3500430" y="4143380"/>
              <a:chExt cx="3286942" cy="1429554"/>
            </a:xfrm>
            <a:noFill/>
          </p:grpSpPr>
          <p:cxnSp>
            <p:nvCxnSpPr>
              <p:cNvPr id="7" name="Straight Connector 6"/>
              <p:cNvCxnSpPr/>
              <p:nvPr/>
            </p:nvCxnSpPr>
            <p:spPr>
              <a:xfrm flipV="1">
                <a:off x="3571868" y="4214024"/>
                <a:ext cx="3214710" cy="1357322"/>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500430" y="5571346"/>
                <a:ext cx="3286148" cy="1588"/>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flipH="1" flipV="1">
                <a:off x="6072198" y="4856966"/>
                <a:ext cx="1428760" cy="1588"/>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2" name="Group 81"/>
            <p:cNvGrpSpPr/>
            <p:nvPr/>
          </p:nvGrpSpPr>
          <p:grpSpPr>
            <a:xfrm>
              <a:off x="4286248" y="2714620"/>
              <a:ext cx="4205994" cy="2726786"/>
              <a:chOff x="4295096" y="1643050"/>
              <a:chExt cx="4205994" cy="2726786"/>
            </a:xfrm>
            <a:noFill/>
          </p:grpSpPr>
          <p:grpSp>
            <p:nvGrpSpPr>
              <p:cNvPr id="79" name="Group 78"/>
              <p:cNvGrpSpPr/>
              <p:nvPr/>
            </p:nvGrpSpPr>
            <p:grpSpPr>
              <a:xfrm>
                <a:off x="4295096" y="1643050"/>
                <a:ext cx="3921741" cy="2357454"/>
                <a:chOff x="4295096" y="1643050"/>
                <a:chExt cx="3921741" cy="2357454"/>
              </a:xfrm>
              <a:grpFill/>
            </p:grpSpPr>
            <p:sp>
              <p:nvSpPr>
                <p:cNvPr id="54" name="TextBox 53"/>
                <p:cNvSpPr txBox="1"/>
                <p:nvPr/>
              </p:nvSpPr>
              <p:spPr>
                <a:xfrm>
                  <a:off x="5500694" y="3214686"/>
                  <a:ext cx="500066" cy="261610"/>
                </a:xfrm>
                <a:prstGeom prst="rect">
                  <a:avLst/>
                </a:prstGeom>
                <a:grpFill/>
                <a:ln>
                  <a:noFill/>
                </a:ln>
              </p:spPr>
              <p:txBody>
                <a:bodyPr wrap="square" rtlCol="0">
                  <a:spAutoFit/>
                </a:bodyPr>
                <a:lstStyle/>
                <a:p>
                  <a:r>
                    <a:rPr lang="id-ID" sz="1100" dirty="0"/>
                    <a:t>w</a:t>
                  </a:r>
                  <a:r>
                    <a:rPr lang="id-ID" sz="1100" baseline="-25000" dirty="0"/>
                    <a:t>1</a:t>
                  </a:r>
                  <a:endParaRPr lang="id-ID" sz="1100" dirty="0"/>
                </a:p>
              </p:txBody>
            </p:sp>
            <p:sp>
              <p:nvSpPr>
                <p:cNvPr id="56" name="TextBox 55"/>
                <p:cNvSpPr txBox="1"/>
                <p:nvPr/>
              </p:nvSpPr>
              <p:spPr>
                <a:xfrm rot="20225935">
                  <a:off x="4295096" y="2711784"/>
                  <a:ext cx="1143008" cy="276999"/>
                </a:xfrm>
                <a:prstGeom prst="rect">
                  <a:avLst/>
                </a:prstGeom>
                <a:grpFill/>
                <a:ln>
                  <a:noFill/>
                </a:ln>
              </p:spPr>
              <p:txBody>
                <a:bodyPr wrap="square" rtlCol="0">
                  <a:spAutoFit/>
                </a:bodyPr>
                <a:lstStyle/>
                <a:p>
                  <a:r>
                    <a:rPr lang="id-ID" sz="1200" dirty="0"/>
                    <a:t>W</a:t>
                  </a:r>
                  <a:r>
                    <a:rPr lang="id-ID" sz="1200" baseline="-25000" dirty="0"/>
                    <a:t>1</a:t>
                  </a:r>
                  <a:r>
                    <a:rPr lang="id-ID" sz="1200" dirty="0"/>
                    <a:t> sin  30</a:t>
                  </a:r>
                  <a:r>
                    <a:rPr lang="id-ID" sz="1200" baseline="30000" dirty="0"/>
                    <a:t>0</a:t>
                  </a:r>
                  <a:endParaRPr lang="id-ID" sz="1200" dirty="0"/>
                </a:p>
              </p:txBody>
            </p:sp>
            <p:grpSp>
              <p:nvGrpSpPr>
                <p:cNvPr id="78" name="Group 77"/>
                <p:cNvGrpSpPr/>
                <p:nvPr/>
              </p:nvGrpSpPr>
              <p:grpSpPr>
                <a:xfrm>
                  <a:off x="5357818" y="1643050"/>
                  <a:ext cx="2859019" cy="2357454"/>
                  <a:chOff x="5500694" y="1500174"/>
                  <a:chExt cx="2859019" cy="2357454"/>
                </a:xfrm>
                <a:grpFill/>
              </p:grpSpPr>
              <p:cxnSp>
                <p:nvCxnSpPr>
                  <p:cNvPr id="24" name="Straight Arrow Connector 23"/>
                  <p:cNvCxnSpPr/>
                  <p:nvPr/>
                </p:nvCxnSpPr>
                <p:spPr>
                  <a:xfrm rot="16200000" flipH="1">
                    <a:off x="6143636" y="2285992"/>
                    <a:ext cx="500066" cy="214314"/>
                  </a:xfrm>
                  <a:prstGeom prst="straightConnector1">
                    <a:avLst/>
                  </a:prstGeom>
                  <a:grpFill/>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77" name="Group 76"/>
                  <p:cNvGrpSpPr/>
                  <p:nvPr/>
                </p:nvGrpSpPr>
                <p:grpSpPr>
                  <a:xfrm>
                    <a:off x="5500694" y="1500174"/>
                    <a:ext cx="2859019" cy="2357454"/>
                    <a:chOff x="5429256" y="2000240"/>
                    <a:chExt cx="2859019" cy="2357454"/>
                  </a:xfrm>
                  <a:grpFill/>
                </p:grpSpPr>
                <p:cxnSp>
                  <p:nvCxnSpPr>
                    <p:cNvPr id="23" name="Straight Arrow Connector 22"/>
                    <p:cNvCxnSpPr/>
                    <p:nvPr/>
                  </p:nvCxnSpPr>
                  <p:spPr>
                    <a:xfrm flipV="1">
                      <a:off x="6072198" y="2071678"/>
                      <a:ext cx="1500198" cy="642942"/>
                    </a:xfrm>
                    <a:prstGeom prst="straightConnector1">
                      <a:avLst/>
                    </a:prstGeom>
                    <a:grpFill/>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68" name="Group 67"/>
                    <p:cNvGrpSpPr/>
                    <p:nvPr/>
                  </p:nvGrpSpPr>
                  <p:grpSpPr>
                    <a:xfrm>
                      <a:off x="5429256" y="2000240"/>
                      <a:ext cx="2859019" cy="2357454"/>
                      <a:chOff x="5429256" y="2000240"/>
                      <a:chExt cx="2859019" cy="2357454"/>
                    </a:xfrm>
                    <a:grpFill/>
                  </p:grpSpPr>
                  <p:sp>
                    <p:nvSpPr>
                      <p:cNvPr id="16" name="Rectangle 15"/>
                      <p:cNvSpPr/>
                      <p:nvPr/>
                    </p:nvSpPr>
                    <p:spPr>
                      <a:xfrm rot="20289683">
                        <a:off x="5784949" y="2398664"/>
                        <a:ext cx="642942" cy="500066"/>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Rectangle 16"/>
                      <p:cNvSpPr/>
                      <p:nvPr/>
                    </p:nvSpPr>
                    <p:spPr>
                      <a:xfrm rot="5400000">
                        <a:off x="7873999" y="3371914"/>
                        <a:ext cx="398425" cy="430126"/>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 name="Oval 18"/>
                      <p:cNvSpPr/>
                      <p:nvPr/>
                    </p:nvSpPr>
                    <p:spPr>
                      <a:xfrm>
                        <a:off x="7500958" y="2000240"/>
                        <a:ext cx="571504" cy="428628"/>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25" name="Straight Arrow Connector 24"/>
                      <p:cNvCxnSpPr/>
                      <p:nvPr/>
                    </p:nvCxnSpPr>
                    <p:spPr>
                      <a:xfrm rot="5400000">
                        <a:off x="7785915" y="4071148"/>
                        <a:ext cx="571504" cy="1588"/>
                      </a:xfrm>
                      <a:prstGeom prst="straightConnector1">
                        <a:avLst/>
                      </a:prstGeom>
                      <a:grpFill/>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10800000" flipV="1">
                        <a:off x="5429256" y="2643179"/>
                        <a:ext cx="785818" cy="357191"/>
                      </a:xfrm>
                      <a:prstGeom prst="straightConnector1">
                        <a:avLst/>
                      </a:prstGeom>
                      <a:grpFill/>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endCxn id="19" idx="6"/>
                      </p:cNvCxnSpPr>
                      <p:nvPr/>
                    </p:nvCxnSpPr>
                    <p:spPr>
                      <a:xfrm rot="16200000" flipV="1">
                        <a:off x="7466083" y="2820933"/>
                        <a:ext cx="1214446" cy="1688"/>
                      </a:xfrm>
                      <a:prstGeom prst="straightConnector1">
                        <a:avLst/>
                      </a:prstGeom>
                      <a:grpFill/>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rot="5400000">
                        <a:off x="5572132" y="2786058"/>
                        <a:ext cx="785818" cy="500066"/>
                      </a:xfrm>
                      <a:prstGeom prst="straightConnector1">
                        <a:avLst/>
                      </a:prstGeom>
                      <a:grpFill/>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6286512" y="3143248"/>
                        <a:ext cx="1143008" cy="276999"/>
                      </a:xfrm>
                      <a:prstGeom prst="rect">
                        <a:avLst/>
                      </a:prstGeom>
                      <a:grpFill/>
                      <a:ln>
                        <a:noFill/>
                      </a:ln>
                    </p:spPr>
                    <p:txBody>
                      <a:bodyPr wrap="square" rtlCol="0">
                        <a:spAutoFit/>
                      </a:bodyPr>
                      <a:lstStyle/>
                      <a:p>
                        <a:r>
                          <a:rPr lang="id-ID" sz="1200" dirty="0"/>
                          <a:t>W</a:t>
                        </a:r>
                        <a:r>
                          <a:rPr lang="id-ID" sz="1200" baseline="-25000" dirty="0"/>
                          <a:t>1</a:t>
                        </a:r>
                        <a:r>
                          <a:rPr lang="id-ID" sz="1200" dirty="0"/>
                          <a:t> cos 30</a:t>
                        </a:r>
                        <a:r>
                          <a:rPr lang="id-ID" sz="1200" baseline="30000" dirty="0"/>
                          <a:t>0</a:t>
                        </a:r>
                        <a:endParaRPr lang="id-ID" sz="1200" dirty="0"/>
                      </a:p>
                    </p:txBody>
                  </p:sp>
                  <p:sp>
                    <p:nvSpPr>
                      <p:cNvPr id="57" name="TextBox 56"/>
                      <p:cNvSpPr txBox="1"/>
                      <p:nvPr/>
                    </p:nvSpPr>
                    <p:spPr>
                      <a:xfrm>
                        <a:off x="6000760" y="2857496"/>
                        <a:ext cx="428628" cy="276999"/>
                      </a:xfrm>
                      <a:prstGeom prst="rect">
                        <a:avLst/>
                      </a:prstGeom>
                      <a:grpFill/>
                      <a:ln>
                        <a:noFill/>
                      </a:ln>
                    </p:spPr>
                    <p:txBody>
                      <a:bodyPr wrap="square" rtlCol="0">
                        <a:spAutoFit/>
                      </a:bodyPr>
                      <a:lstStyle/>
                      <a:p>
                        <a:r>
                          <a:rPr lang="id-ID" sz="1200" dirty="0"/>
                          <a:t>30</a:t>
                        </a:r>
                        <a:r>
                          <a:rPr lang="id-ID" sz="1200" baseline="30000" dirty="0"/>
                          <a:t>0</a:t>
                        </a:r>
                        <a:endParaRPr lang="id-ID" sz="1200" dirty="0"/>
                      </a:p>
                    </p:txBody>
                  </p:sp>
                </p:grpSp>
              </p:grpSp>
            </p:grpSp>
          </p:grpSp>
          <p:sp>
            <p:nvSpPr>
              <p:cNvPr id="80" name="TextBox 79"/>
              <p:cNvSpPr txBox="1"/>
              <p:nvPr/>
            </p:nvSpPr>
            <p:spPr>
              <a:xfrm>
                <a:off x="8143900" y="2285992"/>
                <a:ext cx="357190" cy="369332"/>
              </a:xfrm>
              <a:prstGeom prst="rect">
                <a:avLst/>
              </a:prstGeom>
              <a:grpFill/>
              <a:ln>
                <a:noFill/>
              </a:ln>
            </p:spPr>
            <p:txBody>
              <a:bodyPr wrap="square" rtlCol="0">
                <a:spAutoFit/>
              </a:bodyPr>
              <a:lstStyle/>
              <a:p>
                <a:r>
                  <a:rPr lang="id-ID" dirty="0"/>
                  <a:t>T</a:t>
                </a:r>
              </a:p>
            </p:txBody>
          </p:sp>
          <p:sp>
            <p:nvSpPr>
              <p:cNvPr id="81" name="TextBox 80"/>
              <p:cNvSpPr txBox="1"/>
              <p:nvPr/>
            </p:nvSpPr>
            <p:spPr>
              <a:xfrm>
                <a:off x="7786710" y="4000504"/>
                <a:ext cx="500066" cy="369332"/>
              </a:xfrm>
              <a:prstGeom prst="rect">
                <a:avLst/>
              </a:prstGeom>
              <a:grpFill/>
              <a:ln>
                <a:noFill/>
              </a:ln>
            </p:spPr>
            <p:txBody>
              <a:bodyPr wrap="square" rtlCol="0">
                <a:spAutoFit/>
              </a:bodyPr>
              <a:lstStyle/>
              <a:p>
                <a:r>
                  <a:rPr lang="id-ID" dirty="0"/>
                  <a:t>w</a:t>
                </a:r>
                <a:r>
                  <a:rPr lang="id-ID" baseline="-25000" dirty="0"/>
                  <a:t>2</a:t>
                </a:r>
                <a:endParaRPr lang="id-ID" dirty="0"/>
              </a:p>
            </p:txBody>
          </p:sp>
        </p:grpSp>
      </p:grpSp>
      <p:sp>
        <p:nvSpPr>
          <p:cNvPr id="84" name="TextBox 83"/>
          <p:cNvSpPr txBox="1"/>
          <p:nvPr/>
        </p:nvSpPr>
        <p:spPr>
          <a:xfrm>
            <a:off x="1108820" y="996592"/>
            <a:ext cx="357190"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2</a:t>
            </a:r>
          </a:p>
        </p:txBody>
      </p:sp>
      <p:sp>
        <p:nvSpPr>
          <p:cNvPr id="85" name="TextBox 84"/>
          <p:cNvSpPr txBox="1"/>
          <p:nvPr/>
        </p:nvSpPr>
        <p:spPr>
          <a:xfrm>
            <a:off x="6234452" y="4150118"/>
            <a:ext cx="1285884"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Gambar :</a:t>
            </a:r>
          </a:p>
        </p:txBody>
      </p:sp>
      <p:sp>
        <p:nvSpPr>
          <p:cNvPr id="87" name="Rectangle 86"/>
          <p:cNvSpPr/>
          <p:nvPr/>
        </p:nvSpPr>
        <p:spPr>
          <a:xfrm>
            <a:off x="6096001" y="357166"/>
            <a:ext cx="1346651" cy="369332"/>
          </a:xfrm>
          <a:prstGeom prst="rect">
            <a:avLst/>
          </a:prstGeom>
        </p:spPr>
        <p:txBody>
          <a:bodyPr wrap="none">
            <a:spAutoFit/>
          </a:bodyPr>
          <a:lstStyle/>
          <a:p>
            <a:pPr algn="ctr"/>
            <a:r>
              <a:rPr lang="id-ID" dirty="0">
                <a:latin typeface="Copperplate Gothic Bold" pitchFamily="34" charset="0"/>
                <a:cs typeface="Times New Roman" pitchFamily="18" charset="0"/>
              </a:rPr>
              <a:t>LATIHAN</a:t>
            </a:r>
          </a:p>
        </p:txBody>
      </p:sp>
      <p:sp>
        <p:nvSpPr>
          <p:cNvPr id="33" name="TextBox 32"/>
          <p:cNvSpPr txBox="1"/>
          <p:nvPr/>
        </p:nvSpPr>
        <p:spPr>
          <a:xfrm>
            <a:off x="2015583" y="3356950"/>
            <a:ext cx="1643074"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Pembahasan :</a:t>
            </a:r>
          </a:p>
        </p:txBody>
      </p:sp>
      <p:sp>
        <p:nvSpPr>
          <p:cNvPr id="34" name="TextBox 33"/>
          <p:cNvSpPr txBox="1"/>
          <p:nvPr/>
        </p:nvSpPr>
        <p:spPr>
          <a:xfrm>
            <a:off x="1811222" y="4851919"/>
            <a:ext cx="3458817" cy="1631216"/>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sz="2000" dirty="0">
                <a:latin typeface="Arial Narrow" panose="020B0606020202030204" pitchFamily="34" charset="0"/>
              </a:rPr>
              <a:t>∑ F = 0</a:t>
            </a:r>
          </a:p>
          <a:p>
            <a:r>
              <a:rPr lang="id-ID" sz="2000" dirty="0">
                <a:latin typeface="Arial Narrow" panose="020B0606020202030204" pitchFamily="34" charset="0"/>
              </a:rPr>
              <a:t>w</a:t>
            </a:r>
            <a:r>
              <a:rPr lang="id-ID" sz="2000" baseline="-25000" dirty="0">
                <a:latin typeface="Arial Narrow" panose="020B0606020202030204" pitchFamily="34" charset="0"/>
              </a:rPr>
              <a:t>2 </a:t>
            </a:r>
            <a:r>
              <a:rPr lang="id-ID" sz="2000" dirty="0">
                <a:latin typeface="Arial Narrow" panose="020B0606020202030204" pitchFamily="34" charset="0"/>
              </a:rPr>
              <a:t> - T + T – w</a:t>
            </a:r>
            <a:r>
              <a:rPr lang="id-ID" sz="2000" baseline="-25000" dirty="0">
                <a:latin typeface="Arial Narrow" panose="020B0606020202030204" pitchFamily="34" charset="0"/>
              </a:rPr>
              <a:t>1 </a:t>
            </a:r>
            <a:r>
              <a:rPr lang="id-ID" sz="2000" dirty="0">
                <a:latin typeface="Arial Narrow" panose="020B0606020202030204" pitchFamily="34" charset="0"/>
              </a:rPr>
              <a:t> sin 30 </a:t>
            </a:r>
            <a:r>
              <a:rPr lang="id-ID" sz="2000" baseline="30000" dirty="0">
                <a:latin typeface="Arial Narrow" panose="020B0606020202030204" pitchFamily="34" charset="0"/>
              </a:rPr>
              <a:t>0</a:t>
            </a:r>
            <a:r>
              <a:rPr lang="id-ID" sz="2000" dirty="0">
                <a:latin typeface="Arial Narrow" panose="020B0606020202030204" pitchFamily="34" charset="0"/>
              </a:rPr>
              <a:t> = 0</a:t>
            </a:r>
          </a:p>
          <a:p>
            <a:r>
              <a:rPr lang="id-ID" sz="2000" dirty="0">
                <a:latin typeface="Arial Narrow" panose="020B0606020202030204" pitchFamily="34" charset="0"/>
              </a:rPr>
              <a:t>w</a:t>
            </a:r>
            <a:r>
              <a:rPr lang="id-ID" sz="2000" baseline="-25000" dirty="0">
                <a:latin typeface="Arial Narrow" panose="020B0606020202030204" pitchFamily="34" charset="0"/>
              </a:rPr>
              <a:t>2</a:t>
            </a:r>
            <a:r>
              <a:rPr lang="id-ID" sz="2000" dirty="0">
                <a:latin typeface="Arial Narrow" panose="020B0606020202030204" pitchFamily="34" charset="0"/>
              </a:rPr>
              <a:t> = w</a:t>
            </a:r>
            <a:r>
              <a:rPr lang="id-ID" sz="2000" baseline="-25000" dirty="0">
                <a:latin typeface="Arial Narrow" panose="020B0606020202030204" pitchFamily="34" charset="0"/>
              </a:rPr>
              <a:t>1</a:t>
            </a:r>
            <a:r>
              <a:rPr lang="id-ID" sz="2000" dirty="0">
                <a:latin typeface="Arial Narrow" panose="020B0606020202030204" pitchFamily="34" charset="0"/>
              </a:rPr>
              <a:t> sin 30</a:t>
            </a:r>
            <a:r>
              <a:rPr lang="id-ID" sz="2000" baseline="30000" dirty="0">
                <a:latin typeface="Arial Narrow" panose="020B0606020202030204" pitchFamily="34" charset="0"/>
              </a:rPr>
              <a:t>0</a:t>
            </a:r>
            <a:r>
              <a:rPr lang="id-ID" sz="2000" dirty="0">
                <a:latin typeface="Arial Narrow" panose="020B0606020202030204" pitchFamily="34" charset="0"/>
              </a:rPr>
              <a:t> = w</a:t>
            </a:r>
            <a:r>
              <a:rPr lang="id-ID" sz="2000" baseline="-25000" dirty="0">
                <a:latin typeface="Arial Narrow" panose="020B0606020202030204" pitchFamily="34" charset="0"/>
              </a:rPr>
              <a:t>1</a:t>
            </a:r>
            <a:r>
              <a:rPr lang="id-ID" sz="2000" dirty="0">
                <a:latin typeface="Arial Narrow" panose="020B0606020202030204" pitchFamily="34" charset="0"/>
              </a:rPr>
              <a:t> (0,5)</a:t>
            </a:r>
          </a:p>
          <a:p>
            <a:r>
              <a:rPr lang="id-ID" sz="2000" dirty="0">
                <a:latin typeface="Arial Narrow" panose="020B0606020202030204" pitchFamily="34" charset="0"/>
              </a:rPr>
              <a:t>W</a:t>
            </a:r>
            <a:r>
              <a:rPr lang="id-ID" sz="2000" baseline="-25000" dirty="0">
                <a:latin typeface="Arial Narrow" panose="020B0606020202030204" pitchFamily="34" charset="0"/>
              </a:rPr>
              <a:t>1</a:t>
            </a:r>
            <a:r>
              <a:rPr lang="id-ID" sz="2000" dirty="0">
                <a:latin typeface="Arial Narrow" panose="020B0606020202030204" pitchFamily="34" charset="0"/>
              </a:rPr>
              <a:t>/w</a:t>
            </a:r>
            <a:r>
              <a:rPr lang="id-ID" sz="2000" baseline="-25000" dirty="0">
                <a:latin typeface="Arial Narrow" panose="020B0606020202030204" pitchFamily="34" charset="0"/>
              </a:rPr>
              <a:t>2</a:t>
            </a:r>
            <a:r>
              <a:rPr lang="id-ID" sz="2000" dirty="0">
                <a:latin typeface="Arial Narrow" panose="020B0606020202030204" pitchFamily="34" charset="0"/>
              </a:rPr>
              <a:t>=2</a:t>
            </a:r>
          </a:p>
          <a:p>
            <a:r>
              <a:rPr lang="id-ID" sz="2000" dirty="0">
                <a:latin typeface="Arial Narrow" panose="020B0606020202030204" pitchFamily="34" charset="0"/>
              </a:rPr>
              <a:t> </a:t>
            </a:r>
          </a:p>
        </p:txBody>
      </p:sp>
      <p:sp>
        <p:nvSpPr>
          <p:cNvPr id="3" name="Date Placeholder 2"/>
          <p:cNvSpPr>
            <a:spLocks noGrp="1"/>
          </p:cNvSpPr>
          <p:nvPr>
            <p:ph type="dt" sz="half" idx="10"/>
          </p:nvPr>
        </p:nvSpPr>
        <p:spPr/>
        <p:txBody>
          <a:bodyPr/>
          <a:lstStyle/>
          <a:p>
            <a:fld id="{B84E6150-5AEA-476F-9581-0147370799D0}" type="datetime1">
              <a:rPr lang="en-US" smtClean="0"/>
              <a:t>3/28/2016</a:t>
            </a:fld>
            <a:endParaRPr lang="en-US" dirty="0"/>
          </a:p>
        </p:txBody>
      </p:sp>
      <p:sp>
        <p:nvSpPr>
          <p:cNvPr id="4" name="Footer Placeholder 3"/>
          <p:cNvSpPr>
            <a:spLocks noGrp="1"/>
          </p:cNvSpPr>
          <p:nvPr>
            <p:ph type="ftr" sz="quarter" idx="11"/>
          </p:nvPr>
        </p:nvSpPr>
        <p:spPr/>
        <p:txBody>
          <a:bodyPr/>
          <a:lstStyle/>
          <a:p>
            <a:r>
              <a:rPr lang="en-US" smtClean="0"/>
              <a:t>LATAR MUHAMMAD ARIEF</a:t>
            </a:r>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42</a:t>
            </a:fld>
            <a:endParaRPr lang="en-US" dirty="0"/>
          </a:p>
        </p:txBody>
      </p:sp>
    </p:spTree>
    <p:extLst>
      <p:ext uri="{BB962C8B-B14F-4D97-AF65-F5344CB8AC3E}">
        <p14:creationId xmlns:p14="http://schemas.microsoft.com/office/powerpoint/2010/main" val="35731418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83495" y="876408"/>
            <a:ext cx="9833113" cy="646331"/>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latin typeface="Arial Narrow" panose="020B0606020202030204" pitchFamily="34" charset="0"/>
              </a:rPr>
              <a:t>Balok A bermassa 12 kg yang tergantung pada tali yang dihubungkan dengan balok B bermassa 30 kg  yang diam di atas bidang datar tanpa gesekan. Tentukan percepatan kedua balok  dan tegangan pada tali?</a:t>
            </a:r>
          </a:p>
        </p:txBody>
      </p:sp>
      <p:grpSp>
        <p:nvGrpSpPr>
          <p:cNvPr id="29" name="Group 28"/>
          <p:cNvGrpSpPr/>
          <p:nvPr/>
        </p:nvGrpSpPr>
        <p:grpSpPr>
          <a:xfrm>
            <a:off x="4572625" y="1926343"/>
            <a:ext cx="4071966" cy="2634453"/>
            <a:chOff x="2643174" y="2786058"/>
            <a:chExt cx="4143404" cy="2634453"/>
          </a:xfrm>
        </p:grpSpPr>
        <p:grpSp>
          <p:nvGrpSpPr>
            <p:cNvPr id="9" name="Group 8"/>
            <p:cNvGrpSpPr/>
            <p:nvPr/>
          </p:nvGrpSpPr>
          <p:grpSpPr>
            <a:xfrm>
              <a:off x="4214810" y="3357562"/>
              <a:ext cx="2571768" cy="1285884"/>
              <a:chOff x="4286248" y="3357562"/>
              <a:chExt cx="2571768" cy="1285884"/>
            </a:xfrm>
            <a:effectLst>
              <a:outerShdw blurRad="50800" dist="38100" dir="18900000" algn="bl" rotWithShape="0">
                <a:prstClr val="black">
                  <a:alpha val="40000"/>
                </a:prstClr>
              </a:outerShdw>
            </a:effectLst>
          </p:grpSpPr>
          <p:cxnSp>
            <p:nvCxnSpPr>
              <p:cNvPr id="6" name="Straight Connector 5"/>
              <p:cNvCxnSpPr/>
              <p:nvPr/>
            </p:nvCxnSpPr>
            <p:spPr>
              <a:xfrm>
                <a:off x="4286248" y="3357562"/>
                <a:ext cx="1785950" cy="1285884"/>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286248" y="3357562"/>
                <a:ext cx="2571768" cy="1588"/>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28" name="Group 27"/>
            <p:cNvGrpSpPr/>
            <p:nvPr/>
          </p:nvGrpSpPr>
          <p:grpSpPr>
            <a:xfrm>
              <a:off x="2643174" y="2786058"/>
              <a:ext cx="2928958" cy="2634453"/>
              <a:chOff x="2643174" y="2786058"/>
              <a:chExt cx="2928958" cy="2634453"/>
            </a:xfrm>
          </p:grpSpPr>
          <p:sp>
            <p:nvSpPr>
              <p:cNvPr id="10" name="Rectangle 9"/>
              <p:cNvSpPr/>
              <p:nvPr/>
            </p:nvSpPr>
            <p:spPr>
              <a:xfrm>
                <a:off x="3428992" y="3929066"/>
                <a:ext cx="714380" cy="571504"/>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a:t>A</a:t>
                </a:r>
              </a:p>
            </p:txBody>
          </p:sp>
          <p:sp>
            <p:nvSpPr>
              <p:cNvPr id="11" name="Rectangle 10"/>
              <p:cNvSpPr/>
              <p:nvPr/>
            </p:nvSpPr>
            <p:spPr>
              <a:xfrm>
                <a:off x="4857752" y="2786058"/>
                <a:ext cx="714380" cy="571504"/>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a:t>B</a:t>
                </a:r>
              </a:p>
            </p:txBody>
          </p:sp>
          <p:sp>
            <p:nvSpPr>
              <p:cNvPr id="12" name="Oval 11"/>
              <p:cNvSpPr/>
              <p:nvPr/>
            </p:nvSpPr>
            <p:spPr>
              <a:xfrm>
                <a:off x="3786182" y="3000372"/>
                <a:ext cx="500066" cy="428628"/>
              </a:xfrm>
              <a:prstGeom prst="ellipse">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d-ID" dirty="0">
                  <a:ln>
                    <a:solidFill>
                      <a:sysClr val="windowText" lastClr="000000"/>
                    </a:solidFill>
                  </a:ln>
                  <a:solidFill>
                    <a:sysClr val="windowText" lastClr="000000"/>
                  </a:solidFill>
                </a:endParaRPr>
              </a:p>
            </p:txBody>
          </p:sp>
          <p:cxnSp>
            <p:nvCxnSpPr>
              <p:cNvPr id="14" name="Straight Arrow Connector 13"/>
              <p:cNvCxnSpPr/>
              <p:nvPr/>
            </p:nvCxnSpPr>
            <p:spPr>
              <a:xfrm rot="10800000">
                <a:off x="3857620" y="3000372"/>
                <a:ext cx="1000132" cy="1588"/>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flipH="1" flipV="1">
                <a:off x="3322629" y="3535363"/>
                <a:ext cx="785818" cy="1588"/>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3394067" y="4821247"/>
                <a:ext cx="642942" cy="1588"/>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286116" y="3143248"/>
                <a:ext cx="285752" cy="369332"/>
              </a:xfrm>
              <a:prstGeom prst="rect">
                <a:avLst/>
              </a:prstGeom>
              <a:noFill/>
              <a:ln>
                <a:solidFill>
                  <a:srgbClr val="00B050"/>
                </a:solidFill>
              </a:ln>
            </p:spPr>
            <p:txBody>
              <a:bodyPr wrap="square" rtlCol="0">
                <a:spAutoFit/>
              </a:bodyPr>
              <a:lstStyle/>
              <a:p>
                <a:r>
                  <a:rPr lang="id-ID" dirty="0"/>
                  <a:t>T</a:t>
                </a:r>
              </a:p>
            </p:txBody>
          </p:sp>
          <p:sp>
            <p:nvSpPr>
              <p:cNvPr id="24" name="TextBox 23"/>
              <p:cNvSpPr txBox="1"/>
              <p:nvPr/>
            </p:nvSpPr>
            <p:spPr>
              <a:xfrm>
                <a:off x="3571868" y="5143512"/>
                <a:ext cx="1285884" cy="276999"/>
              </a:xfrm>
              <a:prstGeom prst="rect">
                <a:avLst/>
              </a:prstGeom>
              <a:noFill/>
              <a:ln>
                <a:solidFill>
                  <a:srgbClr val="00B050"/>
                </a:solidFill>
              </a:ln>
            </p:spPr>
            <p:txBody>
              <a:bodyPr wrap="square" rtlCol="0">
                <a:spAutoFit/>
              </a:bodyPr>
              <a:lstStyle/>
              <a:p>
                <a:r>
                  <a:rPr lang="id-ID" sz="1200" dirty="0"/>
                  <a:t>W</a:t>
                </a:r>
                <a:r>
                  <a:rPr lang="id-ID" sz="1200" baseline="-25000" dirty="0"/>
                  <a:t>A</a:t>
                </a:r>
                <a:r>
                  <a:rPr lang="id-ID" sz="1200" dirty="0"/>
                  <a:t>=m</a:t>
                </a:r>
                <a:r>
                  <a:rPr lang="id-ID" sz="1200" baseline="-25000" dirty="0"/>
                  <a:t>A</a:t>
                </a:r>
                <a:r>
                  <a:rPr lang="id-ID" sz="1200" dirty="0"/>
                  <a:t> g</a:t>
                </a:r>
              </a:p>
            </p:txBody>
          </p:sp>
          <p:cxnSp>
            <p:nvCxnSpPr>
              <p:cNvPr id="26" name="Straight Arrow Connector 25"/>
              <p:cNvCxnSpPr/>
              <p:nvPr/>
            </p:nvCxnSpPr>
            <p:spPr>
              <a:xfrm rot="5400000">
                <a:off x="2714612" y="3500438"/>
                <a:ext cx="571504" cy="1588"/>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643174" y="3286124"/>
                <a:ext cx="285752" cy="369332"/>
              </a:xfrm>
              <a:prstGeom prst="rect">
                <a:avLst/>
              </a:prstGeom>
              <a:noFill/>
              <a:ln>
                <a:solidFill>
                  <a:srgbClr val="00B050"/>
                </a:solidFill>
              </a:ln>
            </p:spPr>
            <p:txBody>
              <a:bodyPr wrap="square" rtlCol="0">
                <a:spAutoFit/>
              </a:bodyPr>
              <a:lstStyle/>
              <a:p>
                <a:r>
                  <a:rPr lang="id-ID" dirty="0"/>
                  <a:t>a</a:t>
                </a:r>
              </a:p>
            </p:txBody>
          </p:sp>
        </p:grpSp>
      </p:grpSp>
      <p:sp>
        <p:nvSpPr>
          <p:cNvPr id="30" name="TextBox 29"/>
          <p:cNvSpPr txBox="1"/>
          <p:nvPr/>
        </p:nvSpPr>
        <p:spPr>
          <a:xfrm>
            <a:off x="6705641" y="4834406"/>
            <a:ext cx="1071570"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Gambar :</a:t>
            </a:r>
          </a:p>
        </p:txBody>
      </p:sp>
      <p:sp>
        <p:nvSpPr>
          <p:cNvPr id="31" name="TextBox 30"/>
          <p:cNvSpPr txBox="1"/>
          <p:nvPr/>
        </p:nvSpPr>
        <p:spPr>
          <a:xfrm>
            <a:off x="1233266" y="893253"/>
            <a:ext cx="714804"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3.</a:t>
            </a:r>
          </a:p>
        </p:txBody>
      </p:sp>
      <p:sp>
        <p:nvSpPr>
          <p:cNvPr id="32" name="Rectangle 31"/>
          <p:cNvSpPr/>
          <p:nvPr/>
        </p:nvSpPr>
        <p:spPr>
          <a:xfrm>
            <a:off x="6096001" y="357166"/>
            <a:ext cx="1346651" cy="369332"/>
          </a:xfrm>
          <a:prstGeom prst="rect">
            <a:avLst/>
          </a:prstGeom>
        </p:spPr>
        <p:txBody>
          <a:bodyPr wrap="none">
            <a:spAutoFit/>
          </a:bodyPr>
          <a:lstStyle/>
          <a:p>
            <a:pPr algn="ctr"/>
            <a:r>
              <a:rPr lang="id-ID" dirty="0">
                <a:latin typeface="Copperplate Gothic Bold" pitchFamily="34" charset="0"/>
                <a:cs typeface="Times New Roman" pitchFamily="18" charset="0"/>
              </a:rPr>
              <a:t>LATIHAN</a:t>
            </a:r>
          </a:p>
        </p:txBody>
      </p:sp>
      <p:sp>
        <p:nvSpPr>
          <p:cNvPr id="2" name="Date Placeholder 1"/>
          <p:cNvSpPr>
            <a:spLocks noGrp="1"/>
          </p:cNvSpPr>
          <p:nvPr>
            <p:ph type="dt" sz="half" idx="10"/>
          </p:nvPr>
        </p:nvSpPr>
        <p:spPr/>
        <p:txBody>
          <a:bodyPr/>
          <a:lstStyle/>
          <a:p>
            <a:fld id="{8404921F-69A8-4741-AE45-525A164F61FD}" type="datetime1">
              <a:rPr lang="en-US" smtClean="0"/>
              <a:t>3/28/2016</a:t>
            </a:fld>
            <a:endParaRPr lang="en-US" dirty="0"/>
          </a:p>
        </p:txBody>
      </p:sp>
      <p:sp>
        <p:nvSpPr>
          <p:cNvPr id="3" name="Footer Placeholder 2"/>
          <p:cNvSpPr>
            <a:spLocks noGrp="1"/>
          </p:cNvSpPr>
          <p:nvPr>
            <p:ph type="ftr" sz="quarter" idx="11"/>
          </p:nvPr>
        </p:nvSpPr>
        <p:spPr/>
        <p:txBody>
          <a:bodyPr/>
          <a:lstStyle/>
          <a:p>
            <a:r>
              <a:rPr lang="en-US" smtClean="0"/>
              <a:t>LATAR MUHAMMAD ARIEF</a:t>
            </a:r>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43</a:t>
            </a:fld>
            <a:endParaRPr lang="en-US" dirty="0"/>
          </a:p>
        </p:txBody>
      </p:sp>
    </p:spTree>
    <p:extLst>
      <p:ext uri="{BB962C8B-B14F-4D97-AF65-F5344CB8AC3E}">
        <p14:creationId xmlns:p14="http://schemas.microsoft.com/office/powerpoint/2010/main" val="151807343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38907" y="1099711"/>
            <a:ext cx="1886172" cy="461665"/>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sz="2400" dirty="0">
                <a:latin typeface="Arial Narrow" panose="020B0606020202030204" pitchFamily="34" charset="0"/>
              </a:rPr>
              <a:t>Pembahasan:</a:t>
            </a:r>
          </a:p>
        </p:txBody>
      </p:sp>
      <p:sp>
        <p:nvSpPr>
          <p:cNvPr id="5" name="TextBox 4"/>
          <p:cNvSpPr txBox="1"/>
          <p:nvPr/>
        </p:nvSpPr>
        <p:spPr>
          <a:xfrm>
            <a:off x="1895061" y="1772058"/>
            <a:ext cx="5951170" cy="2246769"/>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sz="2000" dirty="0">
                <a:latin typeface="Arial Narrow" panose="020B0606020202030204" pitchFamily="34" charset="0"/>
              </a:rPr>
              <a:t>∑F = ma</a:t>
            </a:r>
          </a:p>
          <a:p>
            <a:r>
              <a:rPr lang="id-ID" sz="2000" dirty="0">
                <a:latin typeface="Arial Narrow" panose="020B0606020202030204" pitchFamily="34" charset="0"/>
              </a:rPr>
              <a:t>w</a:t>
            </a:r>
            <a:r>
              <a:rPr lang="id-ID" sz="2000" baseline="-25000" dirty="0">
                <a:latin typeface="Arial Narrow" panose="020B0606020202030204" pitchFamily="34" charset="0"/>
              </a:rPr>
              <a:t>A </a:t>
            </a:r>
            <a:r>
              <a:rPr lang="id-ID" sz="2000" dirty="0">
                <a:latin typeface="Arial Narrow" panose="020B0606020202030204" pitchFamily="34" charset="0"/>
              </a:rPr>
              <a:t> - T + T =(m</a:t>
            </a:r>
            <a:r>
              <a:rPr lang="id-ID" sz="2000" baseline="-25000" dirty="0">
                <a:latin typeface="Arial Narrow" panose="020B0606020202030204" pitchFamily="34" charset="0"/>
              </a:rPr>
              <a:t>A</a:t>
            </a:r>
            <a:r>
              <a:rPr lang="id-ID" sz="2000" dirty="0">
                <a:latin typeface="Arial Narrow" panose="020B0606020202030204" pitchFamily="34" charset="0"/>
              </a:rPr>
              <a:t> + m</a:t>
            </a:r>
            <a:r>
              <a:rPr lang="id-ID" sz="2000" baseline="-25000" dirty="0">
                <a:latin typeface="Arial Narrow" panose="020B0606020202030204" pitchFamily="34" charset="0"/>
              </a:rPr>
              <a:t>B</a:t>
            </a:r>
            <a:r>
              <a:rPr lang="id-ID" sz="2000" dirty="0">
                <a:latin typeface="Arial Narrow" panose="020B0606020202030204" pitchFamily="34" charset="0"/>
              </a:rPr>
              <a:t> ) a</a:t>
            </a:r>
          </a:p>
          <a:p>
            <a:r>
              <a:rPr lang="id-ID" sz="2000" dirty="0">
                <a:latin typeface="Arial Narrow" panose="020B0606020202030204" pitchFamily="34" charset="0"/>
              </a:rPr>
              <a:t>w</a:t>
            </a:r>
            <a:r>
              <a:rPr lang="id-ID" sz="2000" baseline="-25000" dirty="0">
                <a:latin typeface="Arial Narrow" panose="020B0606020202030204" pitchFamily="34" charset="0"/>
              </a:rPr>
              <a:t>A</a:t>
            </a:r>
            <a:r>
              <a:rPr lang="id-ID" sz="2000" dirty="0">
                <a:latin typeface="Arial Narrow" panose="020B0606020202030204" pitchFamily="34" charset="0"/>
              </a:rPr>
              <a:t> =( m</a:t>
            </a:r>
            <a:r>
              <a:rPr lang="id-ID" sz="2000" baseline="-25000" dirty="0">
                <a:latin typeface="Arial Narrow" panose="020B0606020202030204" pitchFamily="34" charset="0"/>
              </a:rPr>
              <a:t>A</a:t>
            </a:r>
            <a:r>
              <a:rPr lang="id-ID" sz="2000" dirty="0">
                <a:latin typeface="Arial Narrow" panose="020B0606020202030204" pitchFamily="34" charset="0"/>
              </a:rPr>
              <a:t> + m</a:t>
            </a:r>
            <a:r>
              <a:rPr lang="id-ID" sz="2000" baseline="-25000" dirty="0">
                <a:latin typeface="Arial Narrow" panose="020B0606020202030204" pitchFamily="34" charset="0"/>
              </a:rPr>
              <a:t>B</a:t>
            </a:r>
            <a:r>
              <a:rPr lang="id-ID" sz="2000" dirty="0">
                <a:latin typeface="Arial Narrow" panose="020B0606020202030204" pitchFamily="34" charset="0"/>
              </a:rPr>
              <a:t> ) a</a:t>
            </a:r>
          </a:p>
          <a:p>
            <a:r>
              <a:rPr lang="id-ID" sz="2000" dirty="0">
                <a:latin typeface="Arial Narrow" panose="020B0606020202030204" pitchFamily="34" charset="0"/>
              </a:rPr>
              <a:t>m</a:t>
            </a:r>
            <a:r>
              <a:rPr lang="id-ID" sz="2000" baseline="-25000" dirty="0">
                <a:latin typeface="Arial Narrow" panose="020B0606020202030204" pitchFamily="34" charset="0"/>
              </a:rPr>
              <a:t>A</a:t>
            </a:r>
            <a:r>
              <a:rPr lang="id-ID" sz="2000" dirty="0">
                <a:latin typeface="Arial Narrow" panose="020B0606020202030204" pitchFamily="34" charset="0"/>
              </a:rPr>
              <a:t>g = ( m</a:t>
            </a:r>
            <a:r>
              <a:rPr lang="id-ID" sz="2000" baseline="-25000" dirty="0">
                <a:latin typeface="Arial Narrow" panose="020B0606020202030204" pitchFamily="34" charset="0"/>
              </a:rPr>
              <a:t>A</a:t>
            </a:r>
            <a:r>
              <a:rPr lang="id-ID" sz="2000" dirty="0">
                <a:latin typeface="Arial Narrow" panose="020B0606020202030204" pitchFamily="34" charset="0"/>
              </a:rPr>
              <a:t> + m</a:t>
            </a:r>
            <a:r>
              <a:rPr lang="id-ID" sz="2000" baseline="-25000" dirty="0">
                <a:latin typeface="Arial Narrow" panose="020B0606020202030204" pitchFamily="34" charset="0"/>
              </a:rPr>
              <a:t>B</a:t>
            </a:r>
            <a:r>
              <a:rPr lang="id-ID" sz="2000" dirty="0">
                <a:latin typeface="Arial Narrow" panose="020B0606020202030204" pitchFamily="34" charset="0"/>
              </a:rPr>
              <a:t> ) a</a:t>
            </a:r>
          </a:p>
          <a:p>
            <a:r>
              <a:rPr lang="id-ID" sz="2000" dirty="0">
                <a:latin typeface="Arial Narrow" panose="020B0606020202030204" pitchFamily="34" charset="0"/>
              </a:rPr>
              <a:t>a = m</a:t>
            </a:r>
            <a:r>
              <a:rPr lang="id-ID" sz="2000" baseline="-25000" dirty="0">
                <a:latin typeface="Arial Narrow" panose="020B0606020202030204" pitchFamily="34" charset="0"/>
              </a:rPr>
              <a:t>A</a:t>
            </a:r>
            <a:r>
              <a:rPr lang="id-ID" sz="2000" dirty="0">
                <a:latin typeface="Arial Narrow" panose="020B0606020202030204" pitchFamily="34" charset="0"/>
              </a:rPr>
              <a:t>g/( m</a:t>
            </a:r>
            <a:r>
              <a:rPr lang="id-ID" sz="2000" baseline="-25000" dirty="0">
                <a:latin typeface="Arial Narrow" panose="020B0606020202030204" pitchFamily="34" charset="0"/>
              </a:rPr>
              <a:t>A</a:t>
            </a:r>
            <a:r>
              <a:rPr lang="id-ID" sz="2000" dirty="0">
                <a:latin typeface="Arial Narrow" panose="020B0606020202030204" pitchFamily="34" charset="0"/>
              </a:rPr>
              <a:t> + m</a:t>
            </a:r>
            <a:r>
              <a:rPr lang="id-ID" sz="2000" baseline="-25000" dirty="0">
                <a:latin typeface="Arial Narrow" panose="020B0606020202030204" pitchFamily="34" charset="0"/>
              </a:rPr>
              <a:t>B</a:t>
            </a:r>
            <a:r>
              <a:rPr lang="id-ID" sz="2000" dirty="0">
                <a:latin typeface="Arial Narrow" panose="020B0606020202030204" pitchFamily="34" charset="0"/>
              </a:rPr>
              <a:t> ) = ( 12kg) (9,8 m/s</a:t>
            </a:r>
            <a:r>
              <a:rPr lang="id-ID" sz="2000" baseline="30000" dirty="0">
                <a:latin typeface="Arial Narrow" panose="020B0606020202030204" pitchFamily="34" charset="0"/>
              </a:rPr>
              <a:t>2</a:t>
            </a:r>
            <a:r>
              <a:rPr lang="id-ID" sz="2000" dirty="0">
                <a:latin typeface="Arial Narrow" panose="020B0606020202030204" pitchFamily="34" charset="0"/>
              </a:rPr>
              <a:t>)/(12+30)</a:t>
            </a:r>
          </a:p>
          <a:p>
            <a:r>
              <a:rPr lang="id-ID" sz="2000" dirty="0">
                <a:latin typeface="Arial Narrow" panose="020B0606020202030204" pitchFamily="34" charset="0"/>
              </a:rPr>
              <a:t>a = 2,8 m/s</a:t>
            </a:r>
            <a:r>
              <a:rPr lang="id-ID" sz="2000" baseline="30000" dirty="0">
                <a:latin typeface="Arial Narrow" panose="020B0606020202030204" pitchFamily="34" charset="0"/>
              </a:rPr>
              <a:t>2</a:t>
            </a:r>
            <a:endParaRPr lang="id-ID" sz="2000" dirty="0">
              <a:latin typeface="Arial Narrow" panose="020B0606020202030204" pitchFamily="34" charset="0"/>
            </a:endParaRPr>
          </a:p>
          <a:p>
            <a:endParaRPr lang="id-ID" sz="2000" dirty="0">
              <a:latin typeface="Arial Narrow" panose="020B0606020202030204" pitchFamily="34" charset="0"/>
            </a:endParaRPr>
          </a:p>
        </p:txBody>
      </p:sp>
      <p:sp>
        <p:nvSpPr>
          <p:cNvPr id="9" name="TextBox 8"/>
          <p:cNvSpPr txBox="1"/>
          <p:nvPr/>
        </p:nvSpPr>
        <p:spPr>
          <a:xfrm>
            <a:off x="2990628" y="5040582"/>
            <a:ext cx="1714512" cy="338554"/>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sz="1600" dirty="0"/>
              <a:t>Tegangan Tali :</a:t>
            </a:r>
          </a:p>
        </p:txBody>
      </p:sp>
      <p:sp>
        <p:nvSpPr>
          <p:cNvPr id="10" name="TextBox 9"/>
          <p:cNvSpPr txBox="1"/>
          <p:nvPr/>
        </p:nvSpPr>
        <p:spPr>
          <a:xfrm>
            <a:off x="5953123" y="5064387"/>
            <a:ext cx="2978841" cy="1323439"/>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sz="2000" dirty="0">
                <a:latin typeface="Arial Narrow" panose="020B0606020202030204" pitchFamily="34" charset="0"/>
              </a:rPr>
              <a:t>∑F</a:t>
            </a:r>
            <a:r>
              <a:rPr lang="id-ID" sz="2000" baseline="-25000" dirty="0">
                <a:latin typeface="Arial Narrow" panose="020B0606020202030204" pitchFamily="34" charset="0"/>
              </a:rPr>
              <a:t>B </a:t>
            </a:r>
            <a:r>
              <a:rPr lang="id-ID" sz="2000" dirty="0">
                <a:latin typeface="Arial Narrow" panose="020B0606020202030204" pitchFamily="34" charset="0"/>
              </a:rPr>
              <a:t>= m</a:t>
            </a:r>
            <a:r>
              <a:rPr lang="id-ID" sz="2000" baseline="-25000" dirty="0">
                <a:latin typeface="Arial Narrow" panose="020B0606020202030204" pitchFamily="34" charset="0"/>
              </a:rPr>
              <a:t>B</a:t>
            </a:r>
            <a:r>
              <a:rPr lang="id-ID" sz="2000" dirty="0">
                <a:latin typeface="Arial Narrow" panose="020B0606020202030204" pitchFamily="34" charset="0"/>
              </a:rPr>
              <a:t>a</a:t>
            </a:r>
          </a:p>
          <a:p>
            <a:r>
              <a:rPr lang="id-ID" sz="2000" dirty="0">
                <a:latin typeface="Arial Narrow" panose="020B0606020202030204" pitchFamily="34" charset="0"/>
              </a:rPr>
              <a:t>T =  m</a:t>
            </a:r>
            <a:r>
              <a:rPr lang="id-ID" sz="2000" baseline="-25000" dirty="0">
                <a:latin typeface="Arial Narrow" panose="020B0606020202030204" pitchFamily="34" charset="0"/>
              </a:rPr>
              <a:t>B</a:t>
            </a:r>
            <a:r>
              <a:rPr lang="id-ID" sz="2000" dirty="0">
                <a:latin typeface="Arial Narrow" panose="020B0606020202030204" pitchFamily="34" charset="0"/>
              </a:rPr>
              <a:t>a </a:t>
            </a:r>
          </a:p>
          <a:p>
            <a:r>
              <a:rPr lang="id-ID" sz="2000" dirty="0">
                <a:latin typeface="Arial Narrow" panose="020B0606020202030204" pitchFamily="34" charset="0"/>
              </a:rPr>
              <a:t>   =  (30 kg)(2,8m/s</a:t>
            </a:r>
            <a:r>
              <a:rPr lang="id-ID" sz="2000" baseline="30000" dirty="0">
                <a:latin typeface="Arial Narrow" panose="020B0606020202030204" pitchFamily="34" charset="0"/>
              </a:rPr>
              <a:t>2</a:t>
            </a:r>
            <a:r>
              <a:rPr lang="id-ID" sz="2000" dirty="0">
                <a:latin typeface="Arial Narrow" panose="020B0606020202030204" pitchFamily="34" charset="0"/>
              </a:rPr>
              <a:t>)</a:t>
            </a:r>
          </a:p>
          <a:p>
            <a:r>
              <a:rPr lang="id-ID" sz="2000" dirty="0">
                <a:latin typeface="Arial Narrow" panose="020B0606020202030204" pitchFamily="34" charset="0"/>
              </a:rPr>
              <a:t>T = 84 N</a:t>
            </a:r>
          </a:p>
        </p:txBody>
      </p:sp>
      <p:sp>
        <p:nvSpPr>
          <p:cNvPr id="11" name="Rectangle 10"/>
          <p:cNvSpPr/>
          <p:nvPr/>
        </p:nvSpPr>
        <p:spPr>
          <a:xfrm>
            <a:off x="6096001" y="357166"/>
            <a:ext cx="1346651" cy="369332"/>
          </a:xfrm>
          <a:prstGeom prst="rect">
            <a:avLst/>
          </a:prstGeom>
        </p:spPr>
        <p:txBody>
          <a:bodyPr wrap="none">
            <a:spAutoFit/>
          </a:bodyPr>
          <a:lstStyle/>
          <a:p>
            <a:pPr algn="ctr"/>
            <a:r>
              <a:rPr lang="id-ID" dirty="0">
                <a:latin typeface="Copperplate Gothic Bold" pitchFamily="34" charset="0"/>
                <a:cs typeface="Times New Roman" pitchFamily="18" charset="0"/>
              </a:rPr>
              <a:t>LATIHAN</a:t>
            </a:r>
          </a:p>
        </p:txBody>
      </p:sp>
      <p:sp>
        <p:nvSpPr>
          <p:cNvPr id="2" name="Date Placeholder 1"/>
          <p:cNvSpPr>
            <a:spLocks noGrp="1"/>
          </p:cNvSpPr>
          <p:nvPr>
            <p:ph type="dt" sz="half" idx="10"/>
          </p:nvPr>
        </p:nvSpPr>
        <p:spPr/>
        <p:txBody>
          <a:bodyPr/>
          <a:lstStyle/>
          <a:p>
            <a:fld id="{96D51FEE-6686-4B86-86B7-9E7D815D2C4E}" type="datetime1">
              <a:rPr lang="en-US" smtClean="0"/>
              <a:t>3/28/2016</a:t>
            </a:fld>
            <a:endParaRPr lang="en-US" dirty="0"/>
          </a:p>
        </p:txBody>
      </p:sp>
      <p:sp>
        <p:nvSpPr>
          <p:cNvPr id="3" name="Footer Placeholder 2"/>
          <p:cNvSpPr>
            <a:spLocks noGrp="1"/>
          </p:cNvSpPr>
          <p:nvPr>
            <p:ph type="ftr" sz="quarter" idx="11"/>
          </p:nvPr>
        </p:nvSpPr>
        <p:spPr/>
        <p:txBody>
          <a:bodyPr/>
          <a:lstStyle/>
          <a:p>
            <a:r>
              <a:rPr lang="en-US" smtClean="0"/>
              <a:t>LATAR MUHAMMAD ARIEF</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44</a:t>
            </a:fld>
            <a:endParaRPr lang="en-US" dirty="0"/>
          </a:p>
        </p:txBody>
      </p:sp>
    </p:spTree>
    <p:extLst>
      <p:ext uri="{BB962C8B-B14F-4D97-AF65-F5344CB8AC3E}">
        <p14:creationId xmlns:p14="http://schemas.microsoft.com/office/powerpoint/2010/main" val="107042836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72334" y="1315508"/>
            <a:ext cx="9501613" cy="646331"/>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latin typeface="Arial Narrow" panose="020B0606020202030204" pitchFamily="34" charset="0"/>
              </a:rPr>
              <a:t>Gaya horisontal sebesar  10 N dikerjakan pada balok    bermassa 4 kg yang diam di atas bidang yang licin. Tentukan kelajuan balok?</a:t>
            </a:r>
          </a:p>
        </p:txBody>
      </p:sp>
      <p:sp>
        <p:nvSpPr>
          <p:cNvPr id="5" name="TextBox 4">
            <a:hlinkClick r:id="" action="ppaction://macro?name=AwalMula"/>
          </p:cNvPr>
          <p:cNvSpPr txBox="1"/>
          <p:nvPr/>
        </p:nvSpPr>
        <p:spPr>
          <a:xfrm>
            <a:off x="4452926" y="4223573"/>
            <a:ext cx="1497300"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342900" indent="-342900"/>
            <a:r>
              <a:rPr lang="id-ID" dirty="0"/>
              <a:t>d. </a:t>
            </a:r>
            <a:r>
              <a:rPr lang="id-ID" dirty="0">
                <a:hlinkClick r:id="" action="ppaction://macro?name=AwalMula"/>
              </a:rPr>
              <a:t>20m/s</a:t>
            </a:r>
            <a:endParaRPr lang="id-ID" dirty="0"/>
          </a:p>
        </p:txBody>
      </p:sp>
      <p:sp>
        <p:nvSpPr>
          <p:cNvPr id="6" name="Rectangle 5"/>
          <p:cNvSpPr/>
          <p:nvPr/>
        </p:nvSpPr>
        <p:spPr>
          <a:xfrm>
            <a:off x="4452927" y="2571744"/>
            <a:ext cx="1497299"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a:spAutoFit/>
          </a:bodyPr>
          <a:lstStyle/>
          <a:p>
            <a:pPr marL="342900" indent="-342900">
              <a:buAutoNum type="alphaLcPeriod"/>
            </a:pPr>
            <a:r>
              <a:rPr lang="id-ID" dirty="0"/>
              <a:t>5 </a:t>
            </a:r>
            <a:r>
              <a:rPr lang="id-ID" dirty="0">
                <a:hlinkClick r:id="" action="ppaction://macro?name=AwalMula"/>
              </a:rPr>
              <a:t>m/s</a:t>
            </a:r>
            <a:endParaRPr lang="id-ID" dirty="0"/>
          </a:p>
        </p:txBody>
      </p:sp>
      <p:sp>
        <p:nvSpPr>
          <p:cNvPr id="7" name="Rectangle 6">
            <a:hlinkClick r:id="" action="ppaction://macro?name=AwalMula"/>
          </p:cNvPr>
          <p:cNvSpPr/>
          <p:nvPr/>
        </p:nvSpPr>
        <p:spPr>
          <a:xfrm>
            <a:off x="4479235" y="3000373"/>
            <a:ext cx="1470992"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a:spAutoFit/>
          </a:bodyPr>
          <a:lstStyle/>
          <a:p>
            <a:pPr marL="342900" indent="-342900"/>
            <a:r>
              <a:rPr lang="id-ID" dirty="0"/>
              <a:t>b. 10 </a:t>
            </a:r>
            <a:r>
              <a:rPr lang="id-ID" dirty="0">
                <a:hlinkClick r:id="" action="ppaction://macro?name=AwalMula"/>
              </a:rPr>
              <a:t>m/s</a:t>
            </a:r>
            <a:endParaRPr lang="id-ID" dirty="0"/>
          </a:p>
        </p:txBody>
      </p:sp>
      <p:sp>
        <p:nvSpPr>
          <p:cNvPr id="8" name="Rectangle 7">
            <a:hlinkClick r:id="" action="ppaction://macro?name=JawabanBenar"/>
          </p:cNvPr>
          <p:cNvSpPr/>
          <p:nvPr/>
        </p:nvSpPr>
        <p:spPr>
          <a:xfrm>
            <a:off x="4452926" y="3567500"/>
            <a:ext cx="1497300"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a:spAutoFit/>
          </a:bodyPr>
          <a:lstStyle/>
          <a:p>
            <a:pPr marL="342900" indent="-342900"/>
            <a:r>
              <a:rPr lang="id-ID" dirty="0"/>
              <a:t>c. 15 </a:t>
            </a:r>
            <a:r>
              <a:rPr lang="id-ID" dirty="0">
                <a:hlinkClick r:id="" action="ppaction://macro?name=JawabanBenar"/>
              </a:rPr>
              <a:t>m/s</a:t>
            </a:r>
            <a:endParaRPr lang="id-ID" dirty="0"/>
          </a:p>
        </p:txBody>
      </p:sp>
      <p:sp>
        <p:nvSpPr>
          <p:cNvPr id="9" name="TextBox 8"/>
          <p:cNvSpPr txBox="1"/>
          <p:nvPr/>
        </p:nvSpPr>
        <p:spPr>
          <a:xfrm>
            <a:off x="1342182" y="1315508"/>
            <a:ext cx="428628"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1.</a:t>
            </a:r>
          </a:p>
        </p:txBody>
      </p:sp>
      <p:sp>
        <p:nvSpPr>
          <p:cNvPr id="10" name="Rectangle 9"/>
          <p:cNvSpPr/>
          <p:nvPr/>
        </p:nvSpPr>
        <p:spPr>
          <a:xfrm>
            <a:off x="6096000" y="357166"/>
            <a:ext cx="888128" cy="369332"/>
          </a:xfrm>
          <a:prstGeom prst="rect">
            <a:avLst/>
          </a:prstGeom>
        </p:spPr>
        <p:txBody>
          <a:bodyPr wrap="none">
            <a:spAutoFit/>
          </a:bodyPr>
          <a:lstStyle/>
          <a:p>
            <a:pPr algn="ctr"/>
            <a:r>
              <a:rPr lang="id-ID" dirty="0">
                <a:latin typeface="Copperplate Gothic Bold" pitchFamily="34" charset="0"/>
                <a:cs typeface="Times New Roman" pitchFamily="18" charset="0"/>
              </a:rPr>
              <a:t>SOAL</a:t>
            </a:r>
          </a:p>
        </p:txBody>
      </p:sp>
      <p:sp>
        <p:nvSpPr>
          <p:cNvPr id="2" name="Date Placeholder 1"/>
          <p:cNvSpPr>
            <a:spLocks noGrp="1"/>
          </p:cNvSpPr>
          <p:nvPr>
            <p:ph type="dt" sz="half" idx="10"/>
          </p:nvPr>
        </p:nvSpPr>
        <p:spPr/>
        <p:txBody>
          <a:bodyPr/>
          <a:lstStyle/>
          <a:p>
            <a:fld id="{0C36B475-B456-40BD-BD38-616FE31E2459}" type="datetime1">
              <a:rPr lang="en-US" smtClean="0"/>
              <a:t>3/28/2016</a:t>
            </a:fld>
            <a:endParaRPr lang="en-US" dirty="0"/>
          </a:p>
        </p:txBody>
      </p:sp>
      <p:sp>
        <p:nvSpPr>
          <p:cNvPr id="3" name="Footer Placeholder 2"/>
          <p:cNvSpPr>
            <a:spLocks noGrp="1"/>
          </p:cNvSpPr>
          <p:nvPr>
            <p:ph type="ftr" sz="quarter" idx="11"/>
          </p:nvPr>
        </p:nvSpPr>
        <p:spPr/>
        <p:txBody>
          <a:bodyPr/>
          <a:lstStyle/>
          <a:p>
            <a:r>
              <a:rPr lang="en-US" smtClean="0"/>
              <a:t>LATAR MUHAMMAD ARIEF</a:t>
            </a:r>
            <a:endParaRPr lang="en-US" dirty="0"/>
          </a:p>
        </p:txBody>
      </p:sp>
      <p:sp>
        <p:nvSpPr>
          <p:cNvPr id="11" name="Slide Number Placeholder 10"/>
          <p:cNvSpPr>
            <a:spLocks noGrp="1"/>
          </p:cNvSpPr>
          <p:nvPr>
            <p:ph type="sldNum" sz="quarter" idx="12"/>
          </p:nvPr>
        </p:nvSpPr>
        <p:spPr/>
        <p:txBody>
          <a:bodyPr/>
          <a:lstStyle/>
          <a:p>
            <a:fld id="{69E57DC2-970A-4B3E-BB1C-7A09969E49DF}" type="slidenum">
              <a:rPr lang="en-US" smtClean="0"/>
              <a:t>45</a:t>
            </a:fld>
            <a:endParaRPr lang="en-US" dirty="0"/>
          </a:p>
        </p:txBody>
      </p:sp>
    </p:spTree>
    <p:extLst>
      <p:ext uri="{BB962C8B-B14F-4D97-AF65-F5344CB8AC3E}">
        <p14:creationId xmlns:p14="http://schemas.microsoft.com/office/powerpoint/2010/main" val="10455735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1806" y="943686"/>
            <a:ext cx="9244644" cy="707886"/>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id-ID" sz="2000" dirty="0">
                <a:latin typeface="Arial Narrow" panose="020B0606020202030204" pitchFamily="34" charset="0"/>
              </a:rPr>
              <a:t>Sebuah lift massa totalnya 800 kg tergantung pada kabel yang tegangan maksimumnya 20.000 N. Berapakah percepatan maksimum yang diizinkan agar kabel tidak putus?(g=10m/s</a:t>
            </a:r>
            <a:r>
              <a:rPr lang="id-ID" sz="2000" baseline="30000" dirty="0">
                <a:latin typeface="Arial Narrow" panose="020B0606020202030204" pitchFamily="34" charset="0"/>
              </a:rPr>
              <a:t>2</a:t>
            </a:r>
            <a:r>
              <a:rPr lang="id-ID" sz="2000" dirty="0">
                <a:latin typeface="Arial Narrow" panose="020B0606020202030204" pitchFamily="34" charset="0"/>
              </a:rPr>
              <a:t>)</a:t>
            </a:r>
          </a:p>
        </p:txBody>
      </p:sp>
      <p:sp>
        <p:nvSpPr>
          <p:cNvPr id="5" name="TextBox 4">
            <a:hlinkClick r:id="" action="ppaction://macro?name=AwalMula"/>
          </p:cNvPr>
          <p:cNvSpPr txBox="1"/>
          <p:nvPr/>
        </p:nvSpPr>
        <p:spPr>
          <a:xfrm>
            <a:off x="4524364" y="1859174"/>
            <a:ext cx="1571636"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a. 10 </a:t>
            </a:r>
            <a:r>
              <a:rPr lang="id-ID" dirty="0">
                <a:hlinkClick r:id="" action="ppaction://macro?name=JawabanSalah"/>
              </a:rPr>
              <a:t>m/s</a:t>
            </a:r>
            <a:r>
              <a:rPr lang="id-ID" baseline="30000" dirty="0">
                <a:hlinkClick r:id="" action="ppaction://macro?name=JawabanSalah"/>
              </a:rPr>
              <a:t>2</a:t>
            </a:r>
            <a:endParaRPr lang="id-ID" dirty="0"/>
          </a:p>
        </p:txBody>
      </p:sp>
      <p:sp>
        <p:nvSpPr>
          <p:cNvPr id="6" name="TextBox 5">
            <a:hlinkClick r:id="" action="ppaction://macro?name=AwalMula"/>
          </p:cNvPr>
          <p:cNvSpPr txBox="1"/>
          <p:nvPr/>
        </p:nvSpPr>
        <p:spPr>
          <a:xfrm>
            <a:off x="4524364" y="2216911"/>
            <a:ext cx="1571636"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c.  </a:t>
            </a:r>
            <a:r>
              <a:rPr lang="id-ID" dirty="0">
                <a:hlinkClick r:id="" action="ppaction://macro?name=JawabanSalah"/>
              </a:rPr>
              <a:t>20</a:t>
            </a:r>
            <a:r>
              <a:rPr lang="id-ID" dirty="0"/>
              <a:t> m/s</a:t>
            </a:r>
            <a:r>
              <a:rPr lang="id-ID" baseline="30000" dirty="0"/>
              <a:t>2</a:t>
            </a:r>
            <a:endParaRPr lang="id-ID" dirty="0"/>
          </a:p>
        </p:txBody>
      </p:sp>
      <p:sp>
        <p:nvSpPr>
          <p:cNvPr id="7" name="TextBox 6">
            <a:hlinkClick r:id="" action="ppaction://macro?name=JawabanBenar"/>
          </p:cNvPr>
          <p:cNvSpPr txBox="1"/>
          <p:nvPr/>
        </p:nvSpPr>
        <p:spPr>
          <a:xfrm>
            <a:off x="4524364" y="2599582"/>
            <a:ext cx="1571636"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b. 15 </a:t>
            </a:r>
            <a:r>
              <a:rPr lang="id-ID" dirty="0">
                <a:hlinkClick r:id="" action="ppaction://macro?name=JawabanBenar"/>
              </a:rPr>
              <a:t>m/s</a:t>
            </a:r>
            <a:r>
              <a:rPr lang="id-ID" baseline="30000" dirty="0">
                <a:hlinkClick r:id="" action="ppaction://macro?name=JawabanBenar"/>
              </a:rPr>
              <a:t>2</a:t>
            </a:r>
            <a:endParaRPr lang="id-ID" dirty="0"/>
          </a:p>
        </p:txBody>
      </p:sp>
      <p:sp>
        <p:nvSpPr>
          <p:cNvPr id="8" name="TextBox 7">
            <a:hlinkClick r:id="" action="ppaction://macro?name=AwalMula"/>
          </p:cNvPr>
          <p:cNvSpPr txBox="1"/>
          <p:nvPr/>
        </p:nvSpPr>
        <p:spPr>
          <a:xfrm>
            <a:off x="4524364" y="2982253"/>
            <a:ext cx="1571636"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d.  </a:t>
            </a:r>
            <a:r>
              <a:rPr lang="id-ID" dirty="0">
                <a:hlinkClick r:id="" action="ppaction://macro?name=JawabanSalah"/>
              </a:rPr>
              <a:t>25</a:t>
            </a:r>
            <a:r>
              <a:rPr lang="id-ID" dirty="0"/>
              <a:t> m/s</a:t>
            </a:r>
            <a:r>
              <a:rPr lang="id-ID" baseline="30000" dirty="0"/>
              <a:t>2</a:t>
            </a:r>
            <a:endParaRPr lang="id-ID" dirty="0"/>
          </a:p>
        </p:txBody>
      </p:sp>
      <p:sp>
        <p:nvSpPr>
          <p:cNvPr id="9" name="Rectangle 8"/>
          <p:cNvSpPr/>
          <p:nvPr/>
        </p:nvSpPr>
        <p:spPr>
          <a:xfrm>
            <a:off x="1434947" y="943686"/>
            <a:ext cx="434734"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none">
            <a:spAutoFit/>
          </a:bodyPr>
          <a:lstStyle/>
          <a:p>
            <a:r>
              <a:rPr lang="id-ID" dirty="0"/>
              <a:t>2. </a:t>
            </a:r>
          </a:p>
        </p:txBody>
      </p:sp>
      <p:sp>
        <p:nvSpPr>
          <p:cNvPr id="10" name="Rectangle 9"/>
          <p:cNvSpPr/>
          <p:nvPr/>
        </p:nvSpPr>
        <p:spPr>
          <a:xfrm>
            <a:off x="6096000" y="357166"/>
            <a:ext cx="888128" cy="369332"/>
          </a:xfrm>
          <a:prstGeom prst="rect">
            <a:avLst/>
          </a:prstGeom>
        </p:spPr>
        <p:txBody>
          <a:bodyPr wrap="none">
            <a:spAutoFit/>
          </a:bodyPr>
          <a:lstStyle/>
          <a:p>
            <a:pPr algn="ctr"/>
            <a:r>
              <a:rPr lang="id-ID" dirty="0">
                <a:latin typeface="Copperplate Gothic Bold" pitchFamily="34" charset="0"/>
                <a:cs typeface="Times New Roman" pitchFamily="18" charset="0"/>
              </a:rPr>
              <a:t>SOAL</a:t>
            </a:r>
          </a:p>
        </p:txBody>
      </p:sp>
      <p:sp>
        <p:nvSpPr>
          <p:cNvPr id="12" name="TextBox 11"/>
          <p:cNvSpPr txBox="1"/>
          <p:nvPr/>
        </p:nvSpPr>
        <p:spPr>
          <a:xfrm>
            <a:off x="1254553" y="3498355"/>
            <a:ext cx="397761"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3.</a:t>
            </a:r>
          </a:p>
        </p:txBody>
      </p:sp>
      <p:sp>
        <p:nvSpPr>
          <p:cNvPr id="13" name="Rectangle 12"/>
          <p:cNvSpPr/>
          <p:nvPr/>
        </p:nvSpPr>
        <p:spPr>
          <a:xfrm>
            <a:off x="1916877" y="3498355"/>
            <a:ext cx="5214974" cy="400110"/>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a:spAutoFit/>
          </a:bodyPr>
          <a:lstStyle/>
          <a:p>
            <a:r>
              <a:rPr lang="id-ID" sz="2000" dirty="0">
                <a:latin typeface="Arial Narrow" panose="020B0606020202030204" pitchFamily="34" charset="0"/>
              </a:rPr>
              <a:t>Berat suatu benda yang massanya 600 g adalah ...</a:t>
            </a:r>
          </a:p>
        </p:txBody>
      </p:sp>
      <p:sp>
        <p:nvSpPr>
          <p:cNvPr id="14" name="TextBox 13">
            <a:hlinkClick r:id="" action="ppaction://macro?name=AwalMula"/>
          </p:cNvPr>
          <p:cNvSpPr txBox="1"/>
          <p:nvPr/>
        </p:nvSpPr>
        <p:spPr>
          <a:xfrm>
            <a:off x="2607976" y="4117115"/>
            <a:ext cx="2071702"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a. 0,061 </a:t>
            </a:r>
            <a:r>
              <a:rPr lang="id-ID" dirty="0">
                <a:hlinkClick r:id="" action="ppaction://macro?name=JawabanSalah"/>
              </a:rPr>
              <a:t>N</a:t>
            </a:r>
            <a:r>
              <a:rPr lang="id-ID" dirty="0"/>
              <a:t> </a:t>
            </a:r>
          </a:p>
        </p:txBody>
      </p:sp>
      <p:sp>
        <p:nvSpPr>
          <p:cNvPr id="15" name="TextBox 14">
            <a:hlinkClick r:id="" action="ppaction://macro?name=JawabanBenar"/>
          </p:cNvPr>
          <p:cNvSpPr txBox="1"/>
          <p:nvPr/>
        </p:nvSpPr>
        <p:spPr>
          <a:xfrm>
            <a:off x="2607976" y="4555687"/>
            <a:ext cx="2071702"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b. 5,9 N </a:t>
            </a:r>
          </a:p>
        </p:txBody>
      </p:sp>
      <p:sp>
        <p:nvSpPr>
          <p:cNvPr id="16" name="TextBox 15">
            <a:hlinkClick r:id="" action="ppaction://macro?name=AwalMula"/>
          </p:cNvPr>
          <p:cNvSpPr txBox="1"/>
          <p:nvPr/>
        </p:nvSpPr>
        <p:spPr>
          <a:xfrm>
            <a:off x="2607976" y="4983648"/>
            <a:ext cx="2071702"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c. 61 N </a:t>
            </a:r>
          </a:p>
        </p:txBody>
      </p:sp>
      <p:sp>
        <p:nvSpPr>
          <p:cNvPr id="17" name="TextBox 16">
            <a:hlinkClick r:id="" action="ppaction://macro?name=AwalMula"/>
          </p:cNvPr>
          <p:cNvSpPr txBox="1"/>
          <p:nvPr/>
        </p:nvSpPr>
        <p:spPr>
          <a:xfrm>
            <a:off x="2607976" y="5422913"/>
            <a:ext cx="2071702"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d.600N </a:t>
            </a:r>
          </a:p>
        </p:txBody>
      </p:sp>
      <p:sp>
        <p:nvSpPr>
          <p:cNvPr id="2" name="Date Placeholder 1"/>
          <p:cNvSpPr>
            <a:spLocks noGrp="1"/>
          </p:cNvSpPr>
          <p:nvPr>
            <p:ph type="dt" sz="half" idx="10"/>
          </p:nvPr>
        </p:nvSpPr>
        <p:spPr/>
        <p:txBody>
          <a:bodyPr/>
          <a:lstStyle/>
          <a:p>
            <a:fld id="{E990160C-EC60-43F1-8419-3E8D6C95D725}" type="datetime1">
              <a:rPr lang="en-US" smtClean="0"/>
              <a:t>3/28/2016</a:t>
            </a:fld>
            <a:endParaRPr lang="en-US" dirty="0"/>
          </a:p>
        </p:txBody>
      </p:sp>
      <p:sp>
        <p:nvSpPr>
          <p:cNvPr id="3" name="Footer Placeholder 2"/>
          <p:cNvSpPr>
            <a:spLocks noGrp="1"/>
          </p:cNvSpPr>
          <p:nvPr>
            <p:ph type="ftr" sz="quarter" idx="11"/>
          </p:nvPr>
        </p:nvSpPr>
        <p:spPr/>
        <p:txBody>
          <a:bodyPr/>
          <a:lstStyle/>
          <a:p>
            <a:r>
              <a:rPr lang="en-US" smtClean="0"/>
              <a:t>LATAR MUHAMMAD ARIEF</a:t>
            </a:r>
            <a:endParaRPr lang="en-US" dirty="0"/>
          </a:p>
        </p:txBody>
      </p:sp>
      <p:sp>
        <p:nvSpPr>
          <p:cNvPr id="11" name="Slide Number Placeholder 10"/>
          <p:cNvSpPr>
            <a:spLocks noGrp="1"/>
          </p:cNvSpPr>
          <p:nvPr>
            <p:ph type="sldNum" sz="quarter" idx="12"/>
          </p:nvPr>
        </p:nvSpPr>
        <p:spPr/>
        <p:txBody>
          <a:bodyPr/>
          <a:lstStyle/>
          <a:p>
            <a:fld id="{69E57DC2-970A-4B3E-BB1C-7A09969E49DF}" type="slidenum">
              <a:rPr lang="en-US" smtClean="0"/>
              <a:t>46</a:t>
            </a:fld>
            <a:endParaRPr lang="en-US" dirty="0"/>
          </a:p>
        </p:txBody>
      </p:sp>
    </p:spTree>
    <p:extLst>
      <p:ext uri="{BB962C8B-B14F-4D97-AF65-F5344CB8AC3E}">
        <p14:creationId xmlns:p14="http://schemas.microsoft.com/office/powerpoint/2010/main" val="95758640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22071" y="726498"/>
            <a:ext cx="613963"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4.</a:t>
            </a:r>
          </a:p>
        </p:txBody>
      </p:sp>
      <p:sp>
        <p:nvSpPr>
          <p:cNvPr id="5" name="TextBox 4"/>
          <p:cNvSpPr txBox="1"/>
          <p:nvPr/>
        </p:nvSpPr>
        <p:spPr>
          <a:xfrm>
            <a:off x="2067534" y="749521"/>
            <a:ext cx="9475109" cy="646331"/>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Suatu gaya bekerja pada benda bermassa 5 kg sehingga mengalami percepatan 2 m/s</a:t>
            </a:r>
            <a:r>
              <a:rPr lang="id-ID" baseline="30000" dirty="0"/>
              <a:t>2</a:t>
            </a:r>
            <a:r>
              <a:rPr lang="id-ID" dirty="0"/>
              <a:t>. Gaya yang sama akan menyebabkan benda bermassa 20 kg mengalami percepatan ....m/s</a:t>
            </a:r>
            <a:r>
              <a:rPr lang="id-ID" baseline="30000" dirty="0"/>
              <a:t>2</a:t>
            </a:r>
            <a:endParaRPr lang="id-ID" dirty="0"/>
          </a:p>
        </p:txBody>
      </p:sp>
      <p:sp>
        <p:nvSpPr>
          <p:cNvPr id="6" name="TextBox 5">
            <a:hlinkClick r:id="" action="ppaction://macro?name=AwalMula"/>
          </p:cNvPr>
          <p:cNvSpPr txBox="1"/>
          <p:nvPr/>
        </p:nvSpPr>
        <p:spPr>
          <a:xfrm>
            <a:off x="3154213" y="1811628"/>
            <a:ext cx="1928826"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b. </a:t>
            </a:r>
            <a:r>
              <a:rPr lang="id-ID" dirty="0">
                <a:hlinkClick r:id="" action="ppaction://macro?name=JawabanSalah"/>
              </a:rPr>
              <a:t>2,0</a:t>
            </a:r>
            <a:r>
              <a:rPr lang="id-ID" dirty="0"/>
              <a:t> </a:t>
            </a:r>
          </a:p>
        </p:txBody>
      </p:sp>
      <p:sp>
        <p:nvSpPr>
          <p:cNvPr id="7" name="TextBox 6">
            <a:hlinkClick r:id="" action="ppaction://macro?name=JawabanBenar"/>
          </p:cNvPr>
          <p:cNvSpPr txBox="1"/>
          <p:nvPr/>
        </p:nvSpPr>
        <p:spPr>
          <a:xfrm>
            <a:off x="3154213" y="1442296"/>
            <a:ext cx="1928826"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a. </a:t>
            </a:r>
            <a:r>
              <a:rPr lang="id-ID" dirty="0">
                <a:hlinkClick r:id="" action="ppaction://macro?name=JawabanBenar"/>
              </a:rPr>
              <a:t>0,5</a:t>
            </a:r>
            <a:r>
              <a:rPr lang="id-ID" dirty="0"/>
              <a:t> </a:t>
            </a:r>
          </a:p>
        </p:txBody>
      </p:sp>
      <p:sp>
        <p:nvSpPr>
          <p:cNvPr id="8" name="TextBox 7">
            <a:hlinkClick r:id="" action="ppaction://macro?name=AwalMula"/>
          </p:cNvPr>
          <p:cNvSpPr txBox="1"/>
          <p:nvPr/>
        </p:nvSpPr>
        <p:spPr>
          <a:xfrm>
            <a:off x="3154213" y="2212350"/>
            <a:ext cx="1928826"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c. 3,0 </a:t>
            </a:r>
          </a:p>
        </p:txBody>
      </p:sp>
      <p:sp>
        <p:nvSpPr>
          <p:cNvPr id="9" name="TextBox 8">
            <a:hlinkClick r:id="" action="ppaction://macro?name=AwalMula"/>
          </p:cNvPr>
          <p:cNvSpPr txBox="1"/>
          <p:nvPr/>
        </p:nvSpPr>
        <p:spPr>
          <a:xfrm>
            <a:off x="3154213" y="2581682"/>
            <a:ext cx="1928826"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d. 4,9 </a:t>
            </a:r>
          </a:p>
        </p:txBody>
      </p:sp>
      <p:sp>
        <p:nvSpPr>
          <p:cNvPr id="10" name="Rectangle 9"/>
          <p:cNvSpPr/>
          <p:nvPr/>
        </p:nvSpPr>
        <p:spPr>
          <a:xfrm>
            <a:off x="6096000" y="357166"/>
            <a:ext cx="888128" cy="369332"/>
          </a:xfrm>
          <a:prstGeom prst="rect">
            <a:avLst/>
          </a:prstGeom>
        </p:spPr>
        <p:txBody>
          <a:bodyPr wrap="none">
            <a:spAutoFit/>
          </a:bodyPr>
          <a:lstStyle/>
          <a:p>
            <a:pPr algn="ctr"/>
            <a:r>
              <a:rPr lang="id-ID" dirty="0">
                <a:latin typeface="Copperplate Gothic Bold" pitchFamily="34" charset="0"/>
                <a:cs typeface="Times New Roman" pitchFamily="18" charset="0"/>
              </a:rPr>
              <a:t>SOAL</a:t>
            </a:r>
          </a:p>
        </p:txBody>
      </p:sp>
      <p:sp>
        <p:nvSpPr>
          <p:cNvPr id="12" name="TextBox 11"/>
          <p:cNvSpPr txBox="1"/>
          <p:nvPr/>
        </p:nvSpPr>
        <p:spPr>
          <a:xfrm>
            <a:off x="907757" y="3111144"/>
            <a:ext cx="428628"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5.</a:t>
            </a:r>
          </a:p>
        </p:txBody>
      </p:sp>
      <p:sp>
        <p:nvSpPr>
          <p:cNvPr id="13" name="TextBox 12"/>
          <p:cNvSpPr txBox="1"/>
          <p:nvPr/>
        </p:nvSpPr>
        <p:spPr>
          <a:xfrm>
            <a:off x="1603512" y="3040037"/>
            <a:ext cx="10257183" cy="707886"/>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sz="2000" dirty="0">
                <a:latin typeface="Arial Narrow" panose="020B0606020202030204" pitchFamily="34" charset="0"/>
              </a:rPr>
              <a:t>Gaya 10 N bekerja pada benda sehingga mengalami percepatan 5 m/s</a:t>
            </a:r>
            <a:r>
              <a:rPr lang="id-ID" sz="2000" baseline="30000" dirty="0">
                <a:latin typeface="Arial Narrow" panose="020B0606020202030204" pitchFamily="34" charset="0"/>
              </a:rPr>
              <a:t>2</a:t>
            </a:r>
            <a:r>
              <a:rPr lang="id-ID" sz="2000" dirty="0">
                <a:latin typeface="Arial Narrow" panose="020B0606020202030204" pitchFamily="34" charset="0"/>
              </a:rPr>
              <a:t>. Berapakah gaya yang diperlukan untuk memperoleh percepatan  1 m/s</a:t>
            </a:r>
            <a:r>
              <a:rPr lang="id-ID" sz="2000" baseline="30000" dirty="0">
                <a:latin typeface="Arial Narrow" panose="020B0606020202030204" pitchFamily="34" charset="0"/>
              </a:rPr>
              <a:t>2</a:t>
            </a:r>
            <a:r>
              <a:rPr lang="id-ID" sz="2000" dirty="0">
                <a:latin typeface="Arial Narrow" panose="020B0606020202030204" pitchFamily="34" charset="0"/>
              </a:rPr>
              <a:t>?</a:t>
            </a:r>
          </a:p>
        </p:txBody>
      </p:sp>
      <p:sp>
        <p:nvSpPr>
          <p:cNvPr id="14" name="TextBox 13">
            <a:hlinkClick r:id="" action="ppaction://macro?name=AwalMula"/>
          </p:cNvPr>
          <p:cNvSpPr txBox="1"/>
          <p:nvPr/>
        </p:nvSpPr>
        <p:spPr>
          <a:xfrm>
            <a:off x="2902421" y="3856535"/>
            <a:ext cx="857256"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a. 1 N </a:t>
            </a:r>
          </a:p>
        </p:txBody>
      </p:sp>
      <p:sp>
        <p:nvSpPr>
          <p:cNvPr id="15" name="TextBox 14">
            <a:hlinkClick r:id="" action="ppaction://macro?name=JawabanBenar"/>
          </p:cNvPr>
          <p:cNvSpPr txBox="1"/>
          <p:nvPr/>
        </p:nvSpPr>
        <p:spPr>
          <a:xfrm>
            <a:off x="2902421" y="4256494"/>
            <a:ext cx="857256"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b. 2N </a:t>
            </a:r>
          </a:p>
        </p:txBody>
      </p:sp>
      <p:sp>
        <p:nvSpPr>
          <p:cNvPr id="16" name="TextBox 15">
            <a:hlinkClick r:id="" action="ppaction://macro?name=AwalMula"/>
          </p:cNvPr>
          <p:cNvSpPr txBox="1"/>
          <p:nvPr/>
        </p:nvSpPr>
        <p:spPr>
          <a:xfrm>
            <a:off x="2902421" y="4633690"/>
            <a:ext cx="857256"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c. 3 N </a:t>
            </a:r>
          </a:p>
        </p:txBody>
      </p:sp>
      <p:sp>
        <p:nvSpPr>
          <p:cNvPr id="17" name="TextBox 16">
            <a:hlinkClick r:id="" action="ppaction://macro?name=AwalMula"/>
          </p:cNvPr>
          <p:cNvSpPr txBox="1"/>
          <p:nvPr/>
        </p:nvSpPr>
        <p:spPr>
          <a:xfrm>
            <a:off x="2902421" y="5022776"/>
            <a:ext cx="857256"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d. 5 </a:t>
            </a:r>
            <a:r>
              <a:rPr lang="id-ID" dirty="0">
                <a:hlinkClick r:id="" action="ppaction://macro?name=JawabanSalah"/>
              </a:rPr>
              <a:t>N</a:t>
            </a:r>
            <a:r>
              <a:rPr lang="id-ID" dirty="0"/>
              <a:t> </a:t>
            </a:r>
          </a:p>
        </p:txBody>
      </p:sp>
      <p:sp>
        <p:nvSpPr>
          <p:cNvPr id="2" name="Date Placeholder 1"/>
          <p:cNvSpPr>
            <a:spLocks noGrp="1"/>
          </p:cNvSpPr>
          <p:nvPr>
            <p:ph type="dt" sz="half" idx="10"/>
          </p:nvPr>
        </p:nvSpPr>
        <p:spPr/>
        <p:txBody>
          <a:bodyPr/>
          <a:lstStyle/>
          <a:p>
            <a:fld id="{799C1DD7-43BE-46F5-9ECD-A3D5F9A05F7A}" type="datetime1">
              <a:rPr lang="en-US" smtClean="0"/>
              <a:t>3/28/2016</a:t>
            </a:fld>
            <a:endParaRPr lang="en-US" dirty="0"/>
          </a:p>
        </p:txBody>
      </p:sp>
      <p:sp>
        <p:nvSpPr>
          <p:cNvPr id="3" name="Footer Placeholder 2"/>
          <p:cNvSpPr>
            <a:spLocks noGrp="1"/>
          </p:cNvSpPr>
          <p:nvPr>
            <p:ph type="ftr" sz="quarter" idx="11"/>
          </p:nvPr>
        </p:nvSpPr>
        <p:spPr/>
        <p:txBody>
          <a:bodyPr/>
          <a:lstStyle/>
          <a:p>
            <a:r>
              <a:rPr lang="en-US" smtClean="0"/>
              <a:t>LATAR MUHAMMAD ARIEF</a:t>
            </a:r>
            <a:endParaRPr lang="en-US" dirty="0"/>
          </a:p>
        </p:txBody>
      </p:sp>
      <p:sp>
        <p:nvSpPr>
          <p:cNvPr id="11" name="Slide Number Placeholder 10"/>
          <p:cNvSpPr>
            <a:spLocks noGrp="1"/>
          </p:cNvSpPr>
          <p:nvPr>
            <p:ph type="sldNum" sz="quarter" idx="12"/>
          </p:nvPr>
        </p:nvSpPr>
        <p:spPr/>
        <p:txBody>
          <a:bodyPr/>
          <a:lstStyle/>
          <a:p>
            <a:fld id="{69E57DC2-970A-4B3E-BB1C-7A09969E49DF}" type="slidenum">
              <a:rPr lang="en-US" smtClean="0"/>
              <a:t>47</a:t>
            </a:fld>
            <a:endParaRPr lang="en-US" dirty="0"/>
          </a:p>
        </p:txBody>
      </p:sp>
    </p:spTree>
    <p:extLst>
      <p:ext uri="{BB962C8B-B14F-4D97-AF65-F5344CB8AC3E}">
        <p14:creationId xmlns:p14="http://schemas.microsoft.com/office/powerpoint/2010/main" val="372658291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19173" y="978163"/>
            <a:ext cx="669869"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6.</a:t>
            </a:r>
          </a:p>
        </p:txBody>
      </p:sp>
      <p:sp>
        <p:nvSpPr>
          <p:cNvPr id="5" name="TextBox 4"/>
          <p:cNvSpPr txBox="1"/>
          <p:nvPr/>
        </p:nvSpPr>
        <p:spPr>
          <a:xfrm>
            <a:off x="1983467" y="978163"/>
            <a:ext cx="9638689" cy="707886"/>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sz="2000" dirty="0">
                <a:latin typeface="Arial Narrow" panose="020B0606020202030204" pitchFamily="34" charset="0"/>
              </a:rPr>
              <a:t>Sebuah gaya sebesar 40 N memperlambat gerobak dari 6 m/s menjadi 2 m/s dalam waktu 10 s.Bera gerobak adalah ...(g=9,8 m/s</a:t>
            </a:r>
            <a:r>
              <a:rPr lang="id-ID" sz="2000" baseline="30000" dirty="0">
                <a:latin typeface="Arial Narrow" panose="020B0606020202030204" pitchFamily="34" charset="0"/>
              </a:rPr>
              <a:t>2</a:t>
            </a:r>
            <a:r>
              <a:rPr lang="id-ID" sz="2000" dirty="0">
                <a:latin typeface="Arial Narrow" panose="020B0606020202030204" pitchFamily="34" charset="0"/>
              </a:rPr>
              <a:t>)</a:t>
            </a:r>
          </a:p>
        </p:txBody>
      </p:sp>
      <p:sp>
        <p:nvSpPr>
          <p:cNvPr id="6" name="TextBox 5">
            <a:hlinkClick r:id="" action="ppaction://macro?name=AwalMula"/>
          </p:cNvPr>
          <p:cNvSpPr txBox="1"/>
          <p:nvPr/>
        </p:nvSpPr>
        <p:spPr>
          <a:xfrm>
            <a:off x="3156492" y="1753048"/>
            <a:ext cx="1357322"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a. 10N</a:t>
            </a:r>
          </a:p>
        </p:txBody>
      </p:sp>
      <p:sp>
        <p:nvSpPr>
          <p:cNvPr id="7" name="TextBox 6">
            <a:hlinkClick r:id="" action="ppaction://macro?name=AwalMula"/>
          </p:cNvPr>
          <p:cNvSpPr txBox="1"/>
          <p:nvPr/>
        </p:nvSpPr>
        <p:spPr>
          <a:xfrm>
            <a:off x="3156492" y="2189379"/>
            <a:ext cx="1357322"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b. 20 N</a:t>
            </a:r>
          </a:p>
        </p:txBody>
      </p:sp>
      <p:sp>
        <p:nvSpPr>
          <p:cNvPr id="8" name="TextBox 7">
            <a:hlinkClick r:id="" action="ppaction://macro?name=AwalMula"/>
          </p:cNvPr>
          <p:cNvSpPr txBox="1"/>
          <p:nvPr/>
        </p:nvSpPr>
        <p:spPr>
          <a:xfrm>
            <a:off x="3156492" y="2593426"/>
            <a:ext cx="1357322"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c. 49  </a:t>
            </a:r>
            <a:r>
              <a:rPr lang="id-ID" dirty="0">
                <a:hlinkClick r:id="" action="ppaction://macro?name=JawabanSalah"/>
              </a:rPr>
              <a:t>N</a:t>
            </a:r>
            <a:endParaRPr lang="id-ID" dirty="0"/>
          </a:p>
        </p:txBody>
      </p:sp>
      <p:sp>
        <p:nvSpPr>
          <p:cNvPr id="9" name="TextBox 8">
            <a:hlinkClick r:id="" action="ppaction://macro?name=JawabanBenar"/>
          </p:cNvPr>
          <p:cNvSpPr txBox="1"/>
          <p:nvPr/>
        </p:nvSpPr>
        <p:spPr>
          <a:xfrm>
            <a:off x="3156492" y="2997473"/>
            <a:ext cx="1357322"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solidFill>
                  <a:schemeClr val="tx1"/>
                </a:solidFill>
              </a:rPr>
              <a:t>d. </a:t>
            </a:r>
            <a:r>
              <a:rPr lang="id-ID" dirty="0" smtClean="0">
                <a:solidFill>
                  <a:schemeClr val="tx1"/>
                </a:solidFill>
                <a:hlinkClick r:id="" action="ppaction://macro?name=JawabanBenar"/>
              </a:rPr>
              <a:t>98</a:t>
            </a:r>
            <a:r>
              <a:rPr lang="en-US" dirty="0" smtClean="0">
                <a:solidFill>
                  <a:schemeClr val="tx1"/>
                </a:solidFill>
                <a:hlinkClick r:id="" action="ppaction://macro?name=JawabanBenar"/>
              </a:rPr>
              <a:t>  </a:t>
            </a:r>
            <a:r>
              <a:rPr lang="id-ID" dirty="0" smtClean="0">
                <a:solidFill>
                  <a:schemeClr val="tx1"/>
                </a:solidFill>
                <a:hlinkClick r:id="" action="ppaction://macro?name=JawabanBenar"/>
              </a:rPr>
              <a:t>N</a:t>
            </a:r>
            <a:endParaRPr lang="id-ID" dirty="0">
              <a:solidFill>
                <a:schemeClr val="tx1"/>
              </a:solidFill>
            </a:endParaRPr>
          </a:p>
        </p:txBody>
      </p:sp>
      <p:sp>
        <p:nvSpPr>
          <p:cNvPr id="10" name="Rectangle 9"/>
          <p:cNvSpPr/>
          <p:nvPr/>
        </p:nvSpPr>
        <p:spPr>
          <a:xfrm>
            <a:off x="6096000" y="357166"/>
            <a:ext cx="888128" cy="369332"/>
          </a:xfrm>
          <a:prstGeom prst="rect">
            <a:avLst/>
          </a:prstGeom>
        </p:spPr>
        <p:txBody>
          <a:bodyPr wrap="none">
            <a:spAutoFit/>
          </a:bodyPr>
          <a:lstStyle/>
          <a:p>
            <a:pPr algn="ctr"/>
            <a:r>
              <a:rPr lang="id-ID" dirty="0">
                <a:latin typeface="Copperplate Gothic Bold" pitchFamily="34" charset="0"/>
                <a:cs typeface="Times New Roman" pitchFamily="18" charset="0"/>
              </a:rPr>
              <a:t>SOAL</a:t>
            </a:r>
          </a:p>
        </p:txBody>
      </p:sp>
      <p:sp>
        <p:nvSpPr>
          <p:cNvPr id="2" name="Date Placeholder 1"/>
          <p:cNvSpPr>
            <a:spLocks noGrp="1"/>
          </p:cNvSpPr>
          <p:nvPr>
            <p:ph type="dt" sz="half" idx="10"/>
          </p:nvPr>
        </p:nvSpPr>
        <p:spPr/>
        <p:txBody>
          <a:bodyPr/>
          <a:lstStyle/>
          <a:p>
            <a:fld id="{42FE94D4-6E88-4BC7-9D6A-8EAA26E6837B}" type="datetime1">
              <a:rPr lang="en-US" smtClean="0"/>
              <a:t>3/28/2016</a:t>
            </a:fld>
            <a:endParaRPr lang="en-US" dirty="0"/>
          </a:p>
        </p:txBody>
      </p:sp>
      <p:sp>
        <p:nvSpPr>
          <p:cNvPr id="3" name="Footer Placeholder 2"/>
          <p:cNvSpPr>
            <a:spLocks noGrp="1"/>
          </p:cNvSpPr>
          <p:nvPr>
            <p:ph type="ftr" sz="quarter" idx="11"/>
          </p:nvPr>
        </p:nvSpPr>
        <p:spPr/>
        <p:txBody>
          <a:bodyPr/>
          <a:lstStyle/>
          <a:p>
            <a:r>
              <a:rPr lang="en-US" smtClean="0"/>
              <a:t>LATAR MUHAMMAD ARIEF</a:t>
            </a:r>
            <a:endParaRPr lang="en-US" dirty="0"/>
          </a:p>
        </p:txBody>
      </p:sp>
      <p:sp>
        <p:nvSpPr>
          <p:cNvPr id="11" name="Slide Number Placeholder 10"/>
          <p:cNvSpPr>
            <a:spLocks noGrp="1"/>
          </p:cNvSpPr>
          <p:nvPr>
            <p:ph type="sldNum" sz="quarter" idx="12"/>
          </p:nvPr>
        </p:nvSpPr>
        <p:spPr/>
        <p:txBody>
          <a:bodyPr/>
          <a:lstStyle/>
          <a:p>
            <a:fld id="{69E57DC2-970A-4B3E-BB1C-7A09969E49DF}" type="slidenum">
              <a:rPr lang="en-US" smtClean="0"/>
              <a:t>48</a:t>
            </a:fld>
            <a:endParaRPr lang="en-US" dirty="0"/>
          </a:p>
        </p:txBody>
      </p:sp>
    </p:spTree>
    <p:extLst>
      <p:ext uri="{BB962C8B-B14F-4D97-AF65-F5344CB8AC3E}">
        <p14:creationId xmlns:p14="http://schemas.microsoft.com/office/powerpoint/2010/main" val="218640580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76317" y="1147943"/>
            <a:ext cx="35719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7.</a:t>
            </a:r>
          </a:p>
        </p:txBody>
      </p:sp>
      <p:sp>
        <p:nvSpPr>
          <p:cNvPr id="6" name="TextBox 5"/>
          <p:cNvSpPr txBox="1"/>
          <p:nvPr/>
        </p:nvSpPr>
        <p:spPr>
          <a:xfrm>
            <a:off x="2595222" y="1194109"/>
            <a:ext cx="9369286" cy="646331"/>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Gaya sebesar 1 N bekerja pada benda bermassa 2 kg, yang mula-mula diam selama 2 s. Tentukan jarak tempuh benda dalam interval waktu tersebut ...</a:t>
            </a:r>
          </a:p>
        </p:txBody>
      </p:sp>
      <p:sp>
        <p:nvSpPr>
          <p:cNvPr id="7" name="TextBox 6">
            <a:hlinkClick r:id="" action="ppaction://macro?name=AwalMula"/>
          </p:cNvPr>
          <p:cNvSpPr txBox="1"/>
          <p:nvPr/>
        </p:nvSpPr>
        <p:spPr>
          <a:xfrm>
            <a:off x="3662973" y="2181288"/>
            <a:ext cx="1439114" cy="369332"/>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a. 0,5 m</a:t>
            </a:r>
          </a:p>
        </p:txBody>
      </p:sp>
      <p:sp>
        <p:nvSpPr>
          <p:cNvPr id="8" name="TextBox 7">
            <a:hlinkClick r:id="" action="ppaction://macro?name=JawabanBenar"/>
          </p:cNvPr>
          <p:cNvSpPr txBox="1"/>
          <p:nvPr/>
        </p:nvSpPr>
        <p:spPr>
          <a:xfrm>
            <a:off x="3662973" y="2660066"/>
            <a:ext cx="1571636" cy="369332"/>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smtClean="0">
                <a:hlinkClick r:id="" action="ppaction://macro?name=JawabanBenar"/>
              </a:rPr>
              <a:t>b.1,0</a:t>
            </a:r>
            <a:r>
              <a:rPr lang="en-US" dirty="0" smtClean="0">
                <a:hlinkClick r:id="" action="ppaction://macro?name=JawabanBenar"/>
              </a:rPr>
              <a:t> </a:t>
            </a:r>
            <a:r>
              <a:rPr lang="id-ID" dirty="0" smtClean="0">
                <a:hlinkClick r:id="" action="ppaction://macro?name=JawabanBenar"/>
              </a:rPr>
              <a:t>m</a:t>
            </a:r>
            <a:endParaRPr lang="id-ID" dirty="0"/>
          </a:p>
        </p:txBody>
      </p:sp>
      <p:sp>
        <p:nvSpPr>
          <p:cNvPr id="9" name="TextBox 8">
            <a:hlinkClick r:id="" action="ppaction://macro?name=AwalMula"/>
          </p:cNvPr>
          <p:cNvSpPr txBox="1"/>
          <p:nvPr/>
        </p:nvSpPr>
        <p:spPr>
          <a:xfrm>
            <a:off x="3689998" y="3009519"/>
            <a:ext cx="1544611" cy="369332"/>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c. 2,0 m</a:t>
            </a:r>
          </a:p>
        </p:txBody>
      </p:sp>
      <p:sp>
        <p:nvSpPr>
          <p:cNvPr id="10" name="TextBox 9">
            <a:hlinkClick r:id="" action="ppaction://macro?name=AwalMula"/>
          </p:cNvPr>
          <p:cNvSpPr txBox="1"/>
          <p:nvPr/>
        </p:nvSpPr>
        <p:spPr>
          <a:xfrm>
            <a:off x="3689998" y="3479692"/>
            <a:ext cx="1544611" cy="369332"/>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d.3,0 m</a:t>
            </a:r>
          </a:p>
        </p:txBody>
      </p:sp>
      <p:sp>
        <p:nvSpPr>
          <p:cNvPr id="11" name="Rectangle 10"/>
          <p:cNvSpPr/>
          <p:nvPr/>
        </p:nvSpPr>
        <p:spPr>
          <a:xfrm>
            <a:off x="6096000" y="357166"/>
            <a:ext cx="888128" cy="369332"/>
          </a:xfrm>
          <a:prstGeom prst="rect">
            <a:avLst/>
          </a:prstGeom>
        </p:spPr>
        <p:txBody>
          <a:bodyPr wrap="none">
            <a:spAutoFit/>
          </a:bodyPr>
          <a:lstStyle/>
          <a:p>
            <a:pPr algn="ctr"/>
            <a:r>
              <a:rPr lang="id-ID" dirty="0">
                <a:latin typeface="Copperplate Gothic Bold" pitchFamily="34" charset="0"/>
                <a:cs typeface="Times New Roman" pitchFamily="18" charset="0"/>
              </a:rPr>
              <a:t>SOAL</a:t>
            </a:r>
          </a:p>
        </p:txBody>
      </p:sp>
      <p:sp>
        <p:nvSpPr>
          <p:cNvPr id="2" name="Date Placeholder 1"/>
          <p:cNvSpPr>
            <a:spLocks noGrp="1"/>
          </p:cNvSpPr>
          <p:nvPr>
            <p:ph type="dt" sz="half" idx="10"/>
          </p:nvPr>
        </p:nvSpPr>
        <p:spPr/>
        <p:txBody>
          <a:bodyPr/>
          <a:lstStyle/>
          <a:p>
            <a:fld id="{666B9004-B6FB-42F1-B8F0-5F1A3B3CD05E}" type="datetime1">
              <a:rPr lang="en-US" smtClean="0"/>
              <a:t>3/28/2016</a:t>
            </a:fld>
            <a:endParaRPr lang="en-US" dirty="0"/>
          </a:p>
        </p:txBody>
      </p:sp>
      <p:sp>
        <p:nvSpPr>
          <p:cNvPr id="3" name="Footer Placeholder 2"/>
          <p:cNvSpPr>
            <a:spLocks noGrp="1"/>
          </p:cNvSpPr>
          <p:nvPr>
            <p:ph type="ftr" sz="quarter" idx="11"/>
          </p:nvPr>
        </p:nvSpPr>
        <p:spPr/>
        <p:txBody>
          <a:bodyPr/>
          <a:lstStyle/>
          <a:p>
            <a:r>
              <a:rPr lang="en-US" smtClean="0"/>
              <a:t>LATAR MUHAMMAD ARIEF</a:t>
            </a:r>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49</a:t>
            </a:fld>
            <a:endParaRPr lang="en-US" dirty="0"/>
          </a:p>
        </p:txBody>
      </p:sp>
    </p:spTree>
    <p:extLst>
      <p:ext uri="{BB962C8B-B14F-4D97-AF65-F5344CB8AC3E}">
        <p14:creationId xmlns:p14="http://schemas.microsoft.com/office/powerpoint/2010/main" val="22354736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3827" y="1152939"/>
            <a:ext cx="10548729" cy="4333462"/>
          </a:xfrm>
        </p:spPr>
        <p:txBody>
          <a:bodyPr>
            <a:normAutofit fontScale="90000"/>
          </a:bodyPr>
          <a:lstStyle/>
          <a:p>
            <a:r>
              <a:rPr lang="id-ID" sz="1800" dirty="0">
                <a:ea typeface="Times New Roman" pitchFamily="18" charset="0"/>
                <a:cs typeface="Calibri" pitchFamily="34" charset="0"/>
              </a:rPr>
              <a:t>Hukum gerak Newton adalah tiga hukum fisika yang menjadi dasar mekanika klasik. </a:t>
            </a:r>
            <a:r>
              <a:rPr lang="en-US" sz="1800" dirty="0" smtClean="0">
                <a:ea typeface="Times New Roman" pitchFamily="18" charset="0"/>
                <a:cs typeface="Calibri" pitchFamily="34" charset="0"/>
              </a:rPr>
              <a:t/>
            </a:r>
            <a:br>
              <a:rPr lang="en-US" sz="1800" dirty="0" smtClean="0">
                <a:ea typeface="Times New Roman" pitchFamily="18" charset="0"/>
                <a:cs typeface="Calibri" pitchFamily="34" charset="0"/>
              </a:rPr>
            </a:br>
            <a:r>
              <a:rPr lang="id-ID" sz="1800" dirty="0" smtClean="0">
                <a:ea typeface="Times New Roman" pitchFamily="18" charset="0"/>
                <a:cs typeface="Calibri" pitchFamily="34" charset="0"/>
              </a:rPr>
              <a:t>Hukum </a:t>
            </a:r>
            <a:r>
              <a:rPr lang="id-ID" sz="1800" dirty="0">
                <a:ea typeface="Times New Roman" pitchFamily="18" charset="0"/>
                <a:cs typeface="Calibri" pitchFamily="34" charset="0"/>
              </a:rPr>
              <a:t>ini menggambarkan hubungan antara gaya yang bekerja pada suatu benda dan gerak yang disebabkannya. Hukum ini telah dituliskan dengan pembahasaan yang berbeda-beda selama hampir 3 abad, dan dapat dirangkum sebagai berikut</a:t>
            </a:r>
            <a:r>
              <a:rPr lang="id-ID" sz="1800" dirty="0" smtClean="0">
                <a:ea typeface="Times New Roman" pitchFamily="18" charset="0"/>
                <a:cs typeface="Calibri" pitchFamily="34" charset="0"/>
              </a:rPr>
              <a:t>:</a:t>
            </a:r>
            <a:r>
              <a:rPr lang="en-US" sz="1800" dirty="0" smtClean="0">
                <a:ea typeface="Times New Roman" pitchFamily="18" charset="0"/>
                <a:cs typeface="Calibri" pitchFamily="34" charset="0"/>
              </a:rPr>
              <a:t/>
            </a:r>
            <a:br>
              <a:rPr lang="en-US" sz="1800" dirty="0" smtClean="0">
                <a:ea typeface="Times New Roman" pitchFamily="18" charset="0"/>
                <a:cs typeface="Calibri" pitchFamily="34" charset="0"/>
              </a:rPr>
            </a:br>
            <a:r>
              <a:rPr lang="en-US" sz="1800" dirty="0" smtClean="0">
                <a:ea typeface="Times New Roman" pitchFamily="18" charset="0"/>
                <a:cs typeface="Calibri" pitchFamily="34" charset="0"/>
              </a:rPr>
              <a:t/>
            </a:r>
            <a:br>
              <a:rPr lang="en-US" sz="1800" dirty="0" smtClean="0">
                <a:ea typeface="Times New Roman" pitchFamily="18" charset="0"/>
                <a:cs typeface="Calibri" pitchFamily="34" charset="0"/>
              </a:rPr>
            </a:br>
            <a:r>
              <a:rPr lang="id-ID" sz="2200" b="1" dirty="0" smtClean="0">
                <a:solidFill>
                  <a:srgbClr val="FFFF00"/>
                </a:solidFill>
                <a:latin typeface="Calibri" pitchFamily="34" charset="0"/>
                <a:ea typeface="Times New Roman" pitchFamily="18" charset="0"/>
                <a:cs typeface="Calibri" pitchFamily="34" charset="0"/>
              </a:rPr>
              <a:t>Hukum </a:t>
            </a:r>
            <a:r>
              <a:rPr lang="id-ID" sz="2200" b="1" dirty="0">
                <a:solidFill>
                  <a:srgbClr val="FFFF00"/>
                </a:solidFill>
                <a:latin typeface="Calibri" pitchFamily="34" charset="0"/>
                <a:ea typeface="Times New Roman" pitchFamily="18" charset="0"/>
                <a:cs typeface="Calibri" pitchFamily="34" charset="0"/>
              </a:rPr>
              <a:t>Pertama</a:t>
            </a:r>
            <a:r>
              <a:rPr lang="id-ID" sz="1800" dirty="0">
                <a:solidFill>
                  <a:schemeClr val="tx1"/>
                </a:solidFill>
                <a:latin typeface="Calibri" pitchFamily="34" charset="0"/>
                <a:ea typeface="Times New Roman" pitchFamily="18" charset="0"/>
                <a:cs typeface="Calibri" pitchFamily="34" charset="0"/>
              </a:rPr>
              <a:t>: setiap benda akan memiliki kecepatan yang konstan kecuali ada gaya yang resultannya tidak nol bekerja pada benda tersebut. Berarti jika resultan nol, maka pusat massa dari suatu benda tetap diam, atau bergerak dengan kecepatan konstan (tidak mengalami percepatan</a:t>
            </a:r>
            <a:r>
              <a:rPr lang="id-ID" sz="1800" dirty="0" smtClean="0">
                <a:solidFill>
                  <a:schemeClr val="tx1"/>
                </a:solidFill>
                <a:latin typeface="Calibri" pitchFamily="34" charset="0"/>
                <a:ea typeface="Times New Roman" pitchFamily="18" charset="0"/>
                <a:cs typeface="Calibri" pitchFamily="34" charset="0"/>
              </a:rPr>
              <a:t>).</a:t>
            </a:r>
            <a:r>
              <a:rPr lang="en-US" sz="1800" dirty="0" smtClean="0">
                <a:solidFill>
                  <a:schemeClr val="tx1"/>
                </a:solidFill>
                <a:latin typeface="Calibri" pitchFamily="34" charset="0"/>
                <a:ea typeface="Times New Roman" pitchFamily="18" charset="0"/>
                <a:cs typeface="Calibri" pitchFamily="34" charset="0"/>
              </a:rPr>
              <a:t/>
            </a:r>
            <a:br>
              <a:rPr lang="en-US" sz="1800" dirty="0" smtClean="0">
                <a:solidFill>
                  <a:schemeClr val="tx1"/>
                </a:solidFill>
                <a:latin typeface="Calibri" pitchFamily="34" charset="0"/>
                <a:ea typeface="Times New Roman" pitchFamily="18" charset="0"/>
                <a:cs typeface="Calibri" pitchFamily="34" charset="0"/>
              </a:rPr>
            </a:br>
            <a:r>
              <a:rPr lang="en-US" sz="1800" dirty="0" smtClean="0">
                <a:solidFill>
                  <a:schemeClr val="tx1"/>
                </a:solidFill>
                <a:latin typeface="Calibri" pitchFamily="34" charset="0"/>
                <a:ea typeface="Times New Roman" pitchFamily="18" charset="0"/>
                <a:cs typeface="Calibri" pitchFamily="34" charset="0"/>
              </a:rPr>
              <a:t/>
            </a:r>
            <a:br>
              <a:rPr lang="en-US" sz="1800" dirty="0" smtClean="0">
                <a:solidFill>
                  <a:schemeClr val="tx1"/>
                </a:solidFill>
                <a:latin typeface="Calibri" pitchFamily="34" charset="0"/>
                <a:ea typeface="Times New Roman" pitchFamily="18" charset="0"/>
                <a:cs typeface="Calibri" pitchFamily="34" charset="0"/>
              </a:rPr>
            </a:br>
            <a:r>
              <a:rPr lang="id-ID" sz="2200" b="1" dirty="0" smtClean="0">
                <a:solidFill>
                  <a:srgbClr val="FFFF00"/>
                </a:solidFill>
                <a:ea typeface="Times New Roman" pitchFamily="18" charset="0"/>
                <a:cs typeface="Calibri" pitchFamily="34" charset="0"/>
              </a:rPr>
              <a:t>Hukum </a:t>
            </a:r>
            <a:r>
              <a:rPr lang="id-ID" sz="2200" b="1" dirty="0">
                <a:solidFill>
                  <a:srgbClr val="FFFF00"/>
                </a:solidFill>
                <a:ea typeface="Times New Roman" pitchFamily="18" charset="0"/>
                <a:cs typeface="Calibri" pitchFamily="34" charset="0"/>
              </a:rPr>
              <a:t>Kedua</a:t>
            </a:r>
            <a:r>
              <a:rPr lang="id-ID" sz="1800" dirty="0">
                <a:solidFill>
                  <a:schemeClr val="tx1"/>
                </a:solidFill>
                <a:ea typeface="Times New Roman" pitchFamily="18" charset="0"/>
                <a:cs typeface="Calibri" pitchFamily="34" charset="0"/>
              </a:rPr>
              <a:t>: sebuah benda dengan massa M mengalami gaya resultan sebesar F akan mengalami percepatan a yang arahnya sama dengan arah gaya, dan besarnya berbanding lurus terhadap F dan berbanding terbalik terhadap M. atau F=Ma. Bisa juga diartikan resultan gaya yang bekerja pada suatu benda sama dengan turunan dari  momentum linear benda tersebut terhadap waktu</a:t>
            </a:r>
            <a:r>
              <a:rPr lang="id-ID" sz="1800" dirty="0" smtClean="0">
                <a:solidFill>
                  <a:schemeClr val="tx1"/>
                </a:solidFill>
                <a:ea typeface="Times New Roman" pitchFamily="18" charset="0"/>
                <a:cs typeface="Calibri" pitchFamily="34" charset="0"/>
              </a:rPr>
              <a:t>.</a:t>
            </a:r>
            <a:r>
              <a:rPr lang="en-US" sz="1800" dirty="0" smtClean="0">
                <a:solidFill>
                  <a:schemeClr val="tx1"/>
                </a:solidFill>
                <a:ea typeface="Times New Roman" pitchFamily="18" charset="0"/>
                <a:cs typeface="Calibri" pitchFamily="34" charset="0"/>
              </a:rPr>
              <a:t/>
            </a:r>
            <a:br>
              <a:rPr lang="en-US" sz="1800" dirty="0" smtClean="0">
                <a:solidFill>
                  <a:schemeClr val="tx1"/>
                </a:solidFill>
                <a:ea typeface="Times New Roman" pitchFamily="18" charset="0"/>
                <a:cs typeface="Calibri" pitchFamily="34" charset="0"/>
              </a:rPr>
            </a:br>
            <a:r>
              <a:rPr lang="en-US" sz="1800" dirty="0" smtClean="0">
                <a:solidFill>
                  <a:schemeClr val="tx1"/>
                </a:solidFill>
                <a:ea typeface="Times New Roman" pitchFamily="18" charset="0"/>
                <a:cs typeface="Calibri" pitchFamily="34" charset="0"/>
              </a:rPr>
              <a:t/>
            </a:r>
            <a:br>
              <a:rPr lang="en-US" sz="1800" dirty="0" smtClean="0">
                <a:solidFill>
                  <a:schemeClr val="tx1"/>
                </a:solidFill>
                <a:ea typeface="Times New Roman" pitchFamily="18" charset="0"/>
                <a:cs typeface="Calibri" pitchFamily="34" charset="0"/>
              </a:rPr>
            </a:br>
            <a:r>
              <a:rPr lang="id-ID" sz="2200" b="1" dirty="0" smtClean="0">
                <a:solidFill>
                  <a:srgbClr val="FFFF00"/>
                </a:solidFill>
              </a:rPr>
              <a:t>Hukum </a:t>
            </a:r>
            <a:r>
              <a:rPr lang="id-ID" sz="2200" b="1" dirty="0">
                <a:solidFill>
                  <a:srgbClr val="FFFF00"/>
                </a:solidFill>
              </a:rPr>
              <a:t>Ketiga</a:t>
            </a:r>
            <a:r>
              <a:rPr lang="id-ID" sz="1800" dirty="0"/>
              <a:t>: gaya aksi dan reaksi dari dua benda memiliki besar yang sama, dengan arah terbalik, dan segaris. Artinya jika ada benda A yang memberi gaya sebesar F pada benda B, maka benda B akan memberi gaya sebesar –F kepada benda A. F dan –F memiliki besar yang sama namun arahnya berbeda. Hukum ini juga terkenal sebagai hukum aksi-reaksi, dengan F disebut sebagai aksi dan –F adalah </a:t>
            </a:r>
            <a:r>
              <a:rPr lang="id-ID" sz="1800" dirty="0" smtClean="0"/>
              <a:t>reaksinya</a:t>
            </a:r>
            <a:endParaRPr lang="en-US" sz="1800" dirty="0"/>
          </a:p>
        </p:txBody>
      </p:sp>
      <p:sp>
        <p:nvSpPr>
          <p:cNvPr id="5" name="Text Placeholder 4"/>
          <p:cNvSpPr>
            <a:spLocks noGrp="1"/>
          </p:cNvSpPr>
          <p:nvPr>
            <p:ph type="body" idx="1"/>
          </p:nvPr>
        </p:nvSpPr>
        <p:spPr>
          <a:xfrm>
            <a:off x="765024" y="158036"/>
            <a:ext cx="9612971" cy="1143324"/>
          </a:xfrm>
        </p:spPr>
        <p:txBody>
          <a:bodyPr/>
          <a:lstStyle/>
          <a:p>
            <a:r>
              <a:rPr lang="id-ID" dirty="0">
                <a:latin typeface="Copperplate Gothic Bold" pitchFamily="34" charset="0"/>
                <a:cs typeface="Times New Roman" pitchFamily="18" charset="0"/>
              </a:rPr>
              <a:t>HUKUM NEWTON</a:t>
            </a:r>
          </a:p>
          <a:p>
            <a:endParaRPr lang="en-US" dirty="0"/>
          </a:p>
        </p:txBody>
      </p:sp>
      <p:sp>
        <p:nvSpPr>
          <p:cNvPr id="2" name="Date Placeholder 1"/>
          <p:cNvSpPr>
            <a:spLocks noGrp="1"/>
          </p:cNvSpPr>
          <p:nvPr>
            <p:ph type="dt" sz="half" idx="10"/>
          </p:nvPr>
        </p:nvSpPr>
        <p:spPr/>
        <p:txBody>
          <a:bodyPr/>
          <a:lstStyle/>
          <a:p>
            <a:fld id="{A0B8EBDF-ACD6-4990-A5BC-70FE90E88D65}" type="datetime1">
              <a:rPr lang="en-US" smtClean="0"/>
              <a:t>3/28/2016</a:t>
            </a:fld>
            <a:endParaRPr lang="en-US" dirty="0"/>
          </a:p>
        </p:txBody>
      </p:sp>
      <p:sp>
        <p:nvSpPr>
          <p:cNvPr id="3" name="Footer Placeholder 2"/>
          <p:cNvSpPr>
            <a:spLocks noGrp="1"/>
          </p:cNvSpPr>
          <p:nvPr>
            <p:ph type="ftr" sz="quarter" idx="11"/>
          </p:nvPr>
        </p:nvSpPr>
        <p:spPr/>
        <p:txBody>
          <a:bodyPr/>
          <a:lstStyle/>
          <a:p>
            <a:r>
              <a:rPr lang="en-US" smtClean="0"/>
              <a:t>LATAR MUHAMMAD ARIEF</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5</a:t>
            </a:fld>
            <a:endParaRPr lang="en-US" dirty="0"/>
          </a:p>
        </p:txBody>
      </p:sp>
    </p:spTree>
    <p:extLst>
      <p:ext uri="{BB962C8B-B14F-4D97-AF65-F5344CB8AC3E}">
        <p14:creationId xmlns:p14="http://schemas.microsoft.com/office/powerpoint/2010/main" val="370549740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25527" y="925153"/>
            <a:ext cx="644247" cy="369332"/>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8.</a:t>
            </a:r>
          </a:p>
        </p:txBody>
      </p:sp>
      <p:sp>
        <p:nvSpPr>
          <p:cNvPr id="5" name="TextBox 4"/>
          <p:cNvSpPr txBox="1"/>
          <p:nvPr/>
        </p:nvSpPr>
        <p:spPr>
          <a:xfrm>
            <a:off x="2047577" y="968864"/>
            <a:ext cx="8984974" cy="646331"/>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 Bola yang massanya 500 g berada di tanah kemudian ditendang dengan gaya 250 N. Jika sentuhan kaki dan bola terjadi selama0,02 s, maka bola akan bergerak dengan kelajuan ...</a:t>
            </a:r>
          </a:p>
        </p:txBody>
      </p:sp>
      <p:sp>
        <p:nvSpPr>
          <p:cNvPr id="6" name="TextBox 5">
            <a:hlinkClick r:id="" action="ppaction://macro?name=AwalMula"/>
          </p:cNvPr>
          <p:cNvSpPr txBox="1"/>
          <p:nvPr/>
        </p:nvSpPr>
        <p:spPr>
          <a:xfrm>
            <a:off x="2750851" y="2081327"/>
            <a:ext cx="1428760" cy="369332"/>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a. 0,01 </a:t>
            </a:r>
            <a:r>
              <a:rPr lang="id-ID" dirty="0">
                <a:hlinkClick r:id="" action="ppaction://macro?name=JawabanSalah"/>
              </a:rPr>
              <a:t>m/s</a:t>
            </a:r>
            <a:endParaRPr lang="id-ID" dirty="0"/>
          </a:p>
        </p:txBody>
      </p:sp>
      <p:sp>
        <p:nvSpPr>
          <p:cNvPr id="7" name="TextBox 6">
            <a:hlinkClick r:id="" action="ppaction://macro?name=AwalMula"/>
          </p:cNvPr>
          <p:cNvSpPr txBox="1"/>
          <p:nvPr/>
        </p:nvSpPr>
        <p:spPr>
          <a:xfrm>
            <a:off x="2750851" y="2564854"/>
            <a:ext cx="1428760" cy="369332"/>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b. 0,1 </a:t>
            </a:r>
            <a:r>
              <a:rPr lang="id-ID" dirty="0">
                <a:hlinkClick r:id="" action="ppaction://macro?name=JawabanSalah"/>
              </a:rPr>
              <a:t>m/s</a:t>
            </a:r>
            <a:endParaRPr lang="id-ID" dirty="0"/>
          </a:p>
        </p:txBody>
      </p:sp>
      <p:sp>
        <p:nvSpPr>
          <p:cNvPr id="8" name="TextBox 7">
            <a:hlinkClick r:id="" action="ppaction://macro?name=AwalMula"/>
          </p:cNvPr>
          <p:cNvSpPr txBox="1"/>
          <p:nvPr/>
        </p:nvSpPr>
        <p:spPr>
          <a:xfrm>
            <a:off x="2820465" y="3050795"/>
            <a:ext cx="1428760" cy="369332"/>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c. 2,5 </a:t>
            </a:r>
            <a:r>
              <a:rPr lang="id-ID" dirty="0">
                <a:hlinkClick r:id="" action="ppaction://macro?name=JawabanSalah"/>
              </a:rPr>
              <a:t>m/s</a:t>
            </a:r>
            <a:endParaRPr lang="id-ID" dirty="0"/>
          </a:p>
        </p:txBody>
      </p:sp>
      <p:sp>
        <p:nvSpPr>
          <p:cNvPr id="9" name="TextBox 8">
            <a:hlinkClick r:id="" action="ppaction://macro?name=JawabanBenar"/>
          </p:cNvPr>
          <p:cNvSpPr txBox="1"/>
          <p:nvPr/>
        </p:nvSpPr>
        <p:spPr>
          <a:xfrm>
            <a:off x="2893564" y="3597956"/>
            <a:ext cx="1428760" cy="369332"/>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d. 10 </a:t>
            </a:r>
            <a:r>
              <a:rPr lang="id-ID" dirty="0">
                <a:hlinkClick r:id="" action="ppaction://macro?name=JawabanBenar"/>
              </a:rPr>
              <a:t>m/s</a:t>
            </a:r>
            <a:endParaRPr lang="id-ID" dirty="0"/>
          </a:p>
        </p:txBody>
      </p:sp>
      <p:sp>
        <p:nvSpPr>
          <p:cNvPr id="10" name="Rectangle 9"/>
          <p:cNvSpPr/>
          <p:nvPr/>
        </p:nvSpPr>
        <p:spPr>
          <a:xfrm>
            <a:off x="6096000" y="357166"/>
            <a:ext cx="888128" cy="369332"/>
          </a:xfrm>
          <a:prstGeom prst="rect">
            <a:avLst/>
          </a:prstGeom>
        </p:spPr>
        <p:txBody>
          <a:bodyPr wrap="none">
            <a:spAutoFit/>
          </a:bodyPr>
          <a:lstStyle/>
          <a:p>
            <a:pPr algn="ctr"/>
            <a:r>
              <a:rPr lang="id-ID" dirty="0">
                <a:latin typeface="Copperplate Gothic Bold" pitchFamily="34" charset="0"/>
                <a:cs typeface="Times New Roman" pitchFamily="18" charset="0"/>
              </a:rPr>
              <a:t>SOAL</a:t>
            </a:r>
          </a:p>
        </p:txBody>
      </p:sp>
      <p:sp>
        <p:nvSpPr>
          <p:cNvPr id="2" name="Date Placeholder 1"/>
          <p:cNvSpPr>
            <a:spLocks noGrp="1"/>
          </p:cNvSpPr>
          <p:nvPr>
            <p:ph type="dt" sz="half" idx="10"/>
          </p:nvPr>
        </p:nvSpPr>
        <p:spPr/>
        <p:txBody>
          <a:bodyPr/>
          <a:lstStyle/>
          <a:p>
            <a:fld id="{B1BCF9B4-02C3-4376-A012-ACB5E001667F}" type="datetime1">
              <a:rPr lang="en-US" smtClean="0"/>
              <a:t>3/28/2016</a:t>
            </a:fld>
            <a:endParaRPr lang="en-US" dirty="0"/>
          </a:p>
        </p:txBody>
      </p:sp>
      <p:sp>
        <p:nvSpPr>
          <p:cNvPr id="3" name="Footer Placeholder 2"/>
          <p:cNvSpPr>
            <a:spLocks noGrp="1"/>
          </p:cNvSpPr>
          <p:nvPr>
            <p:ph type="ftr" sz="quarter" idx="11"/>
          </p:nvPr>
        </p:nvSpPr>
        <p:spPr/>
        <p:txBody>
          <a:bodyPr/>
          <a:lstStyle/>
          <a:p>
            <a:r>
              <a:rPr lang="en-US" smtClean="0"/>
              <a:t>LATAR MUHAMMAD ARIEF</a:t>
            </a:r>
            <a:endParaRPr lang="en-US" dirty="0"/>
          </a:p>
        </p:txBody>
      </p:sp>
      <p:sp>
        <p:nvSpPr>
          <p:cNvPr id="12" name="Slide Number Placeholder 11"/>
          <p:cNvSpPr>
            <a:spLocks noGrp="1"/>
          </p:cNvSpPr>
          <p:nvPr>
            <p:ph type="sldNum" sz="quarter" idx="12"/>
          </p:nvPr>
        </p:nvSpPr>
        <p:spPr/>
        <p:txBody>
          <a:bodyPr/>
          <a:lstStyle/>
          <a:p>
            <a:fld id="{69E57DC2-970A-4B3E-BB1C-7A09969E49DF}" type="slidenum">
              <a:rPr lang="en-US" smtClean="0"/>
              <a:t>50</a:t>
            </a:fld>
            <a:endParaRPr lang="en-US" dirty="0"/>
          </a:p>
        </p:txBody>
      </p:sp>
    </p:spTree>
    <p:extLst>
      <p:ext uri="{BB962C8B-B14F-4D97-AF65-F5344CB8AC3E}">
        <p14:creationId xmlns:p14="http://schemas.microsoft.com/office/powerpoint/2010/main" val="113889302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83389" y="983339"/>
            <a:ext cx="500066" cy="369332"/>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9.</a:t>
            </a:r>
          </a:p>
        </p:txBody>
      </p:sp>
      <p:sp>
        <p:nvSpPr>
          <p:cNvPr id="5" name="TextBox 4"/>
          <p:cNvSpPr txBox="1"/>
          <p:nvPr/>
        </p:nvSpPr>
        <p:spPr>
          <a:xfrm>
            <a:off x="2175768" y="1059698"/>
            <a:ext cx="8728592" cy="646331"/>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Sebuah mobil yang massanya 800 kg bergerak dengan kecepatan 20 m/s, dan tiba-tiba direm dengan gaya 200 N. Waktu yang diperlukan mobil untuk berhenti adalah ...</a:t>
            </a:r>
          </a:p>
        </p:txBody>
      </p:sp>
      <p:sp>
        <p:nvSpPr>
          <p:cNvPr id="6" name="TextBox 5">
            <a:hlinkClick r:id="" action="ppaction://macro?name=JawabanBenar"/>
          </p:cNvPr>
          <p:cNvSpPr txBox="1"/>
          <p:nvPr/>
        </p:nvSpPr>
        <p:spPr>
          <a:xfrm>
            <a:off x="3373704" y="2167588"/>
            <a:ext cx="1357322" cy="369332"/>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a. </a:t>
            </a:r>
            <a:r>
              <a:rPr lang="id-ID" dirty="0" smtClean="0">
                <a:hlinkClick r:id="" action="ppaction://macro?name=JawabanBenar"/>
              </a:rPr>
              <a:t>80</a:t>
            </a:r>
            <a:r>
              <a:rPr lang="en-US" dirty="0" smtClean="0">
                <a:hlinkClick r:id="" action="ppaction://macro?name=JawabanBenar"/>
              </a:rPr>
              <a:t> </a:t>
            </a:r>
            <a:r>
              <a:rPr lang="id-ID" dirty="0" smtClean="0">
                <a:hlinkClick r:id="" action="ppaction://macro?name=JawabanBenar"/>
              </a:rPr>
              <a:t>s</a:t>
            </a:r>
            <a:endParaRPr lang="id-ID" dirty="0"/>
          </a:p>
        </p:txBody>
      </p:sp>
      <p:sp>
        <p:nvSpPr>
          <p:cNvPr id="7" name="TextBox 6">
            <a:hlinkClick r:id="" action="ppaction://macro?name=AwalMula"/>
          </p:cNvPr>
          <p:cNvSpPr txBox="1"/>
          <p:nvPr/>
        </p:nvSpPr>
        <p:spPr>
          <a:xfrm>
            <a:off x="3320696" y="2618940"/>
            <a:ext cx="1357322" cy="369332"/>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b. 20 s</a:t>
            </a:r>
          </a:p>
        </p:txBody>
      </p:sp>
      <p:sp>
        <p:nvSpPr>
          <p:cNvPr id="8" name="TextBox 7">
            <a:hlinkClick r:id="" action="ppaction://macro?name=AwalMula"/>
          </p:cNvPr>
          <p:cNvSpPr txBox="1"/>
          <p:nvPr/>
        </p:nvSpPr>
        <p:spPr>
          <a:xfrm>
            <a:off x="3373704" y="2952140"/>
            <a:ext cx="1357322" cy="369332"/>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c. 30 </a:t>
            </a:r>
            <a:r>
              <a:rPr lang="id-ID" dirty="0">
                <a:hlinkClick r:id="" action="ppaction://macro?name=JawabanSalah"/>
              </a:rPr>
              <a:t>s</a:t>
            </a:r>
            <a:endParaRPr lang="id-ID" dirty="0"/>
          </a:p>
        </p:txBody>
      </p:sp>
      <p:sp>
        <p:nvSpPr>
          <p:cNvPr id="9" name="TextBox 8">
            <a:hlinkClick r:id="" action="ppaction://macro?name=AwalMula"/>
          </p:cNvPr>
          <p:cNvSpPr txBox="1"/>
          <p:nvPr/>
        </p:nvSpPr>
        <p:spPr>
          <a:xfrm>
            <a:off x="3354852" y="3449831"/>
            <a:ext cx="1357322" cy="369332"/>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d.40s</a:t>
            </a:r>
          </a:p>
        </p:txBody>
      </p:sp>
      <p:sp>
        <p:nvSpPr>
          <p:cNvPr id="10" name="Rectangle 9"/>
          <p:cNvSpPr/>
          <p:nvPr/>
        </p:nvSpPr>
        <p:spPr>
          <a:xfrm>
            <a:off x="6096000" y="357166"/>
            <a:ext cx="888128" cy="369332"/>
          </a:xfrm>
          <a:prstGeom prst="rect">
            <a:avLst/>
          </a:prstGeom>
        </p:spPr>
        <p:txBody>
          <a:bodyPr wrap="none">
            <a:spAutoFit/>
          </a:bodyPr>
          <a:lstStyle/>
          <a:p>
            <a:pPr algn="ctr"/>
            <a:r>
              <a:rPr lang="id-ID" dirty="0">
                <a:latin typeface="Copperplate Gothic Bold" pitchFamily="34" charset="0"/>
                <a:cs typeface="Times New Roman" pitchFamily="18" charset="0"/>
              </a:rPr>
              <a:t>SOAL</a:t>
            </a:r>
          </a:p>
        </p:txBody>
      </p:sp>
      <p:sp>
        <p:nvSpPr>
          <p:cNvPr id="2" name="Date Placeholder 1"/>
          <p:cNvSpPr>
            <a:spLocks noGrp="1"/>
          </p:cNvSpPr>
          <p:nvPr>
            <p:ph type="dt" sz="half" idx="10"/>
          </p:nvPr>
        </p:nvSpPr>
        <p:spPr/>
        <p:txBody>
          <a:bodyPr/>
          <a:lstStyle/>
          <a:p>
            <a:fld id="{8F48D0FC-EEF2-43D1-B4C0-AB39E45A8002}" type="datetime1">
              <a:rPr lang="en-US" smtClean="0"/>
              <a:t>3/28/2016</a:t>
            </a:fld>
            <a:endParaRPr lang="en-US" dirty="0"/>
          </a:p>
        </p:txBody>
      </p:sp>
      <p:sp>
        <p:nvSpPr>
          <p:cNvPr id="3" name="Footer Placeholder 2"/>
          <p:cNvSpPr>
            <a:spLocks noGrp="1"/>
          </p:cNvSpPr>
          <p:nvPr>
            <p:ph type="ftr" sz="quarter" idx="11"/>
          </p:nvPr>
        </p:nvSpPr>
        <p:spPr/>
        <p:txBody>
          <a:bodyPr/>
          <a:lstStyle/>
          <a:p>
            <a:r>
              <a:rPr lang="en-US" smtClean="0"/>
              <a:t>LATAR MUHAMMAD ARIEF</a:t>
            </a:r>
            <a:endParaRPr lang="en-US" dirty="0"/>
          </a:p>
        </p:txBody>
      </p:sp>
      <p:sp>
        <p:nvSpPr>
          <p:cNvPr id="12" name="Slide Number Placeholder 11"/>
          <p:cNvSpPr>
            <a:spLocks noGrp="1"/>
          </p:cNvSpPr>
          <p:nvPr>
            <p:ph type="sldNum" sz="quarter" idx="12"/>
          </p:nvPr>
        </p:nvSpPr>
        <p:spPr/>
        <p:txBody>
          <a:bodyPr/>
          <a:lstStyle/>
          <a:p>
            <a:fld id="{69E57DC2-970A-4B3E-BB1C-7A09969E49DF}" type="slidenum">
              <a:rPr lang="en-US" smtClean="0"/>
              <a:t>51</a:t>
            </a:fld>
            <a:endParaRPr lang="en-US" dirty="0"/>
          </a:p>
        </p:txBody>
      </p:sp>
    </p:spTree>
    <p:extLst>
      <p:ext uri="{BB962C8B-B14F-4D97-AF65-F5344CB8AC3E}">
        <p14:creationId xmlns:p14="http://schemas.microsoft.com/office/powerpoint/2010/main" val="198278621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56753" y="1244070"/>
            <a:ext cx="770830" cy="369332"/>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10</a:t>
            </a:r>
          </a:p>
        </p:txBody>
      </p:sp>
      <p:sp>
        <p:nvSpPr>
          <p:cNvPr id="5" name="TextBox 4"/>
          <p:cNvSpPr txBox="1"/>
          <p:nvPr/>
        </p:nvSpPr>
        <p:spPr>
          <a:xfrm>
            <a:off x="2238347" y="1131136"/>
            <a:ext cx="9715113" cy="646331"/>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Sebuah benda yang beratnya 100 N tergantung pada tali,bila benda dalam keadaan setimbang,tentukan tegangan tali T ?</a:t>
            </a:r>
          </a:p>
        </p:txBody>
      </p:sp>
      <p:sp>
        <p:nvSpPr>
          <p:cNvPr id="6" name="TextBox 5">
            <a:hlinkClick r:id="" action="ppaction://macro?name=JawabanBenar"/>
          </p:cNvPr>
          <p:cNvSpPr txBox="1"/>
          <p:nvPr/>
        </p:nvSpPr>
        <p:spPr>
          <a:xfrm>
            <a:off x="2748572" y="2061377"/>
            <a:ext cx="1357322" cy="369332"/>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a. 100 </a:t>
            </a:r>
            <a:r>
              <a:rPr lang="id-ID" dirty="0">
                <a:hlinkClick r:id="" action="ppaction://macro?name=JawabanBenar"/>
              </a:rPr>
              <a:t>N</a:t>
            </a:r>
            <a:endParaRPr lang="id-ID" dirty="0"/>
          </a:p>
        </p:txBody>
      </p:sp>
      <p:sp>
        <p:nvSpPr>
          <p:cNvPr id="7" name="TextBox 6">
            <a:hlinkClick r:id="" action="ppaction://macro?name=AwalMula"/>
          </p:cNvPr>
          <p:cNvSpPr txBox="1"/>
          <p:nvPr/>
        </p:nvSpPr>
        <p:spPr>
          <a:xfrm>
            <a:off x="2748572" y="2534470"/>
            <a:ext cx="1357322" cy="369332"/>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b. 200 </a:t>
            </a:r>
            <a:r>
              <a:rPr lang="id-ID" dirty="0">
                <a:hlinkClick r:id="" action="ppaction://macro?name=JawabanSalah"/>
              </a:rPr>
              <a:t>N</a:t>
            </a:r>
            <a:endParaRPr lang="id-ID" dirty="0"/>
          </a:p>
        </p:txBody>
      </p:sp>
      <p:sp>
        <p:nvSpPr>
          <p:cNvPr id="8" name="TextBox 7">
            <a:hlinkClick r:id="" action="ppaction://macro?name=AwalMula"/>
          </p:cNvPr>
          <p:cNvSpPr txBox="1"/>
          <p:nvPr/>
        </p:nvSpPr>
        <p:spPr>
          <a:xfrm>
            <a:off x="2805455" y="3042162"/>
            <a:ext cx="1357322" cy="369332"/>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c. 300 N</a:t>
            </a:r>
          </a:p>
        </p:txBody>
      </p:sp>
      <p:sp>
        <p:nvSpPr>
          <p:cNvPr id="9" name="TextBox 8"/>
          <p:cNvSpPr txBox="1"/>
          <p:nvPr/>
        </p:nvSpPr>
        <p:spPr>
          <a:xfrm>
            <a:off x="2805455" y="3543775"/>
            <a:ext cx="1357322" cy="369332"/>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dirty="0"/>
              <a:t>d. 400 N</a:t>
            </a:r>
          </a:p>
        </p:txBody>
      </p:sp>
      <p:grpSp>
        <p:nvGrpSpPr>
          <p:cNvPr id="17" name="Group 16"/>
          <p:cNvGrpSpPr/>
          <p:nvPr/>
        </p:nvGrpSpPr>
        <p:grpSpPr>
          <a:xfrm>
            <a:off x="6596066" y="2714620"/>
            <a:ext cx="2071702" cy="2441034"/>
            <a:chOff x="5072066" y="2714620"/>
            <a:chExt cx="2071702" cy="2441034"/>
          </a:xfrm>
        </p:grpSpPr>
        <p:cxnSp>
          <p:nvCxnSpPr>
            <p:cNvPr id="12" name="Straight Connector 11"/>
            <p:cNvCxnSpPr/>
            <p:nvPr/>
          </p:nvCxnSpPr>
          <p:spPr>
            <a:xfrm>
              <a:off x="5072066" y="2714620"/>
              <a:ext cx="207170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5644364" y="3071016"/>
              <a:ext cx="7143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5644364" y="4428338"/>
              <a:ext cx="71438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072198" y="2857496"/>
              <a:ext cx="428628" cy="369332"/>
            </a:xfrm>
            <a:prstGeom prst="rect">
              <a:avLst/>
            </a:prstGeom>
            <a:noFill/>
          </p:spPr>
          <p:txBody>
            <a:bodyPr wrap="square" rtlCol="0">
              <a:spAutoFit/>
            </a:bodyPr>
            <a:lstStyle/>
            <a:p>
              <a:r>
                <a:rPr lang="id-ID" dirty="0"/>
                <a:t>T</a:t>
              </a:r>
            </a:p>
          </p:txBody>
        </p:sp>
        <p:sp>
          <p:nvSpPr>
            <p:cNvPr id="21" name="TextBox 20"/>
            <p:cNvSpPr txBox="1"/>
            <p:nvPr/>
          </p:nvSpPr>
          <p:spPr>
            <a:xfrm>
              <a:off x="5857884" y="4786322"/>
              <a:ext cx="714380" cy="369332"/>
            </a:xfrm>
            <a:prstGeom prst="rect">
              <a:avLst/>
            </a:prstGeom>
            <a:noFill/>
          </p:spPr>
          <p:txBody>
            <a:bodyPr wrap="square" rtlCol="0">
              <a:spAutoFit/>
            </a:bodyPr>
            <a:lstStyle/>
            <a:p>
              <a:r>
                <a:rPr lang="id-ID" dirty="0"/>
                <a:t>W</a:t>
              </a:r>
            </a:p>
          </p:txBody>
        </p:sp>
        <p:sp>
          <p:nvSpPr>
            <p:cNvPr id="16" name="Rectangle 15"/>
            <p:cNvSpPr/>
            <p:nvPr/>
          </p:nvSpPr>
          <p:spPr>
            <a:xfrm>
              <a:off x="5572132" y="3429000"/>
              <a:ext cx="928694" cy="6429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100" dirty="0">
                  <a:ln>
                    <a:solidFill>
                      <a:sysClr val="windowText" lastClr="000000"/>
                    </a:solidFill>
                  </a:ln>
                  <a:latin typeface="Arial" pitchFamily="34" charset="0"/>
                  <a:cs typeface="Arial" pitchFamily="34" charset="0"/>
                </a:rPr>
                <a:t>100 N</a:t>
              </a:r>
            </a:p>
          </p:txBody>
        </p:sp>
      </p:grpSp>
      <p:sp>
        <p:nvSpPr>
          <p:cNvPr id="22" name="Rectangle 21"/>
          <p:cNvSpPr/>
          <p:nvPr/>
        </p:nvSpPr>
        <p:spPr>
          <a:xfrm>
            <a:off x="6096000" y="357166"/>
            <a:ext cx="888128" cy="369332"/>
          </a:xfrm>
          <a:prstGeom prst="rect">
            <a:avLst/>
          </a:prstGeom>
        </p:spPr>
        <p:txBody>
          <a:bodyPr wrap="none">
            <a:spAutoFit/>
          </a:bodyPr>
          <a:lstStyle/>
          <a:p>
            <a:pPr algn="ctr"/>
            <a:r>
              <a:rPr lang="id-ID" dirty="0">
                <a:latin typeface="Copperplate Gothic Bold" pitchFamily="34" charset="0"/>
                <a:cs typeface="Times New Roman" pitchFamily="18" charset="0"/>
              </a:rPr>
              <a:t>SOAL</a:t>
            </a:r>
          </a:p>
        </p:txBody>
      </p:sp>
      <p:sp>
        <p:nvSpPr>
          <p:cNvPr id="2" name="Date Placeholder 1"/>
          <p:cNvSpPr>
            <a:spLocks noGrp="1"/>
          </p:cNvSpPr>
          <p:nvPr>
            <p:ph type="dt" sz="half" idx="10"/>
          </p:nvPr>
        </p:nvSpPr>
        <p:spPr/>
        <p:txBody>
          <a:bodyPr/>
          <a:lstStyle/>
          <a:p>
            <a:fld id="{1B649B08-DBC7-4750-8553-3F7DF43C25AD}" type="datetime1">
              <a:rPr lang="en-US" smtClean="0"/>
              <a:t>3/28/2016</a:t>
            </a:fld>
            <a:endParaRPr lang="en-US" dirty="0"/>
          </a:p>
        </p:txBody>
      </p:sp>
      <p:sp>
        <p:nvSpPr>
          <p:cNvPr id="3" name="Footer Placeholder 2"/>
          <p:cNvSpPr>
            <a:spLocks noGrp="1"/>
          </p:cNvSpPr>
          <p:nvPr>
            <p:ph type="ftr" sz="quarter" idx="11"/>
          </p:nvPr>
        </p:nvSpPr>
        <p:spPr/>
        <p:txBody>
          <a:bodyPr/>
          <a:lstStyle/>
          <a:p>
            <a:r>
              <a:rPr lang="en-US" smtClean="0"/>
              <a:t>LATAR MUHAMMAD ARIEF</a:t>
            </a:r>
            <a:endParaRPr lang="en-US" dirty="0"/>
          </a:p>
        </p:txBody>
      </p:sp>
      <p:sp>
        <p:nvSpPr>
          <p:cNvPr id="10" name="Slide Number Placeholder 9"/>
          <p:cNvSpPr>
            <a:spLocks noGrp="1"/>
          </p:cNvSpPr>
          <p:nvPr>
            <p:ph type="sldNum" sz="quarter" idx="12"/>
          </p:nvPr>
        </p:nvSpPr>
        <p:spPr/>
        <p:txBody>
          <a:bodyPr/>
          <a:lstStyle/>
          <a:p>
            <a:fld id="{69E57DC2-970A-4B3E-BB1C-7A09969E49DF}" type="slidenum">
              <a:rPr lang="en-US" smtClean="0"/>
              <a:t>52</a:t>
            </a:fld>
            <a:endParaRPr lang="en-US" dirty="0"/>
          </a:p>
        </p:txBody>
      </p:sp>
    </p:spTree>
    <p:extLst>
      <p:ext uri="{BB962C8B-B14F-4D97-AF65-F5344CB8AC3E}">
        <p14:creationId xmlns:p14="http://schemas.microsoft.com/office/powerpoint/2010/main" val="140491491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CDF697-A5A4-44EF-B1A0-CB9B6A7A1387}" type="datetime1">
              <a:rPr lang="en-US" smtClean="0"/>
              <a:t>3/28/2016</a:t>
            </a:fld>
            <a:endParaRPr lang="en-US" dirty="0"/>
          </a:p>
        </p:txBody>
      </p:sp>
      <p:sp>
        <p:nvSpPr>
          <p:cNvPr id="5" name="Footer Placeholder 4"/>
          <p:cNvSpPr>
            <a:spLocks noGrp="1"/>
          </p:cNvSpPr>
          <p:nvPr>
            <p:ph type="ftr" sz="quarter" idx="11"/>
          </p:nvPr>
        </p:nvSpPr>
        <p:spPr/>
        <p:txBody>
          <a:bodyPr/>
          <a:lstStyle/>
          <a:p>
            <a:r>
              <a:rPr lang="en-US" smtClean="0"/>
              <a:t>LATAR MUHAMMAD ARIEF</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53</a:t>
            </a:fld>
            <a:endParaRPr lang="en-US" dirty="0"/>
          </a:p>
        </p:txBody>
      </p:sp>
      <p:pic>
        <p:nvPicPr>
          <p:cNvPr id="10" name="Picture 7" descr="animasi_kocak"/>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604973" y="1444397"/>
            <a:ext cx="2855912" cy="277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6889609" y="3494484"/>
            <a:ext cx="4146470" cy="1446550"/>
          </a:xfrm>
          <a:prstGeom prst="rect">
            <a:avLst/>
          </a:prstGeom>
          <a:noFill/>
        </p:spPr>
        <p:txBody>
          <a:bodyPr wrap="square" rtlCol="0">
            <a:spAutoFit/>
          </a:bodyPr>
          <a:lstStyle/>
          <a:p>
            <a:pPr algn="ctr"/>
            <a:r>
              <a:rPr lang="en-US" sz="8800" dirty="0" err="1" smtClean="0">
                <a:latin typeface="Pristina" panose="03060402040406080204" pitchFamily="66" charset="0"/>
              </a:rPr>
              <a:t>Sekian</a:t>
            </a:r>
            <a:endParaRPr lang="en-US" sz="8800" dirty="0">
              <a:latin typeface="Pristina" panose="03060402040406080204" pitchFamily="66" charset="0"/>
            </a:endParaRPr>
          </a:p>
        </p:txBody>
      </p:sp>
      <p:pic>
        <p:nvPicPr>
          <p:cNvPr id="7" name="Picture 4" descr="TRIMAKSH"/>
          <p:cNvPicPr>
            <a:picLocks noChangeAspect="1" noChangeArrowheads="1" noCrop="1"/>
          </p:cNvPicPr>
          <p:nvPr/>
        </p:nvPicPr>
        <p:blipFill>
          <a:blip r:embed="rId3"/>
          <a:srcRect/>
          <a:stretch>
            <a:fillRect/>
          </a:stretch>
        </p:blipFill>
        <p:spPr bwMode="auto">
          <a:xfrm>
            <a:off x="6521597" y="1982132"/>
            <a:ext cx="5434913" cy="1371600"/>
          </a:xfrm>
          <a:prstGeom prst="rect">
            <a:avLst/>
          </a:prstGeom>
          <a:noFill/>
        </p:spPr>
      </p:pic>
    </p:spTree>
    <p:extLst>
      <p:ext uri="{BB962C8B-B14F-4D97-AF65-F5344CB8AC3E}">
        <p14:creationId xmlns:p14="http://schemas.microsoft.com/office/powerpoint/2010/main" val="811826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0174" y="2464904"/>
            <a:ext cx="9806608" cy="2431315"/>
          </a:xfrm>
        </p:spPr>
        <p:txBody>
          <a:bodyPr>
            <a:noAutofit/>
          </a:bodyPr>
          <a:lstStyle/>
          <a:p>
            <a:pPr>
              <a:lnSpc>
                <a:spcPct val="150000"/>
              </a:lnSpc>
            </a:pPr>
            <a:r>
              <a:rPr lang="id-ID" sz="1600" dirty="0">
                <a:latin typeface="+mn-lt"/>
                <a:ea typeface="Times New Roman" pitchFamily="18" charset="0"/>
                <a:cs typeface="Calibri" pitchFamily="34" charset="0"/>
              </a:rPr>
              <a:t>Ketiga hukum gerak ini pertama dirangkum oleh Isaac Newton dalam karyanya Philosopisae Naturalis Principia Mathematica, pertama kali diterbitkan pada 5 Juli 1687. Newton menggunakan karyanya untuk menjelaskan dan meniliti gerak dari bermacam-macam benda fisik maupun sistem. Contohnya dalam jilid tiga dari naskah tersebut, Newton menunjukkan bahwa dengan menggabungkan antara hukum gerak dengan hukum gravitasi umum, ia dapat menjelaskan hukum pergerakan planet milik Kepler</a:t>
            </a:r>
            <a:endParaRPr lang="en-US" sz="1600" dirty="0">
              <a:latin typeface="+mn-lt"/>
            </a:endParaRPr>
          </a:p>
        </p:txBody>
      </p:sp>
      <p:sp>
        <p:nvSpPr>
          <p:cNvPr id="4" name="Rectangle 3"/>
          <p:cNvSpPr/>
          <p:nvPr/>
        </p:nvSpPr>
        <p:spPr>
          <a:xfrm>
            <a:off x="4465982" y="1708887"/>
            <a:ext cx="2422844" cy="369332"/>
          </a:xfrm>
          <a:prstGeom prst="rect">
            <a:avLst/>
          </a:prstGeom>
        </p:spPr>
        <p:txBody>
          <a:bodyPr wrap="none">
            <a:spAutoFit/>
          </a:bodyPr>
          <a:lstStyle/>
          <a:p>
            <a:pPr algn="ctr"/>
            <a:r>
              <a:rPr lang="id-ID" dirty="0">
                <a:latin typeface="Copperplate Gothic Bold" pitchFamily="34" charset="0"/>
                <a:cs typeface="Times New Roman" pitchFamily="18" charset="0"/>
              </a:rPr>
              <a:t>HUKUM NEWTON</a:t>
            </a:r>
          </a:p>
        </p:txBody>
      </p:sp>
      <p:sp>
        <p:nvSpPr>
          <p:cNvPr id="3" name="Date Placeholder 2"/>
          <p:cNvSpPr>
            <a:spLocks noGrp="1"/>
          </p:cNvSpPr>
          <p:nvPr>
            <p:ph type="dt" sz="half" idx="10"/>
          </p:nvPr>
        </p:nvSpPr>
        <p:spPr/>
        <p:txBody>
          <a:bodyPr/>
          <a:lstStyle/>
          <a:p>
            <a:fld id="{AF18D85E-9A84-4E91-9BA4-7ADDD0B3DBD3}" type="datetime1">
              <a:rPr lang="en-US" smtClean="0"/>
              <a:t>3/28/2016</a:t>
            </a:fld>
            <a:endParaRPr lang="en-US" dirty="0"/>
          </a:p>
        </p:txBody>
      </p:sp>
      <p:sp>
        <p:nvSpPr>
          <p:cNvPr id="5" name="Footer Placeholder 4"/>
          <p:cNvSpPr>
            <a:spLocks noGrp="1"/>
          </p:cNvSpPr>
          <p:nvPr>
            <p:ph type="ftr" sz="quarter" idx="11"/>
          </p:nvPr>
        </p:nvSpPr>
        <p:spPr/>
        <p:txBody>
          <a:bodyPr/>
          <a:lstStyle/>
          <a:p>
            <a:r>
              <a:rPr lang="en-US" smtClean="0"/>
              <a:t>LATAR MUHAMMAD ARIEF</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6</a:t>
            </a:fld>
            <a:endParaRPr lang="en-US" dirty="0"/>
          </a:p>
        </p:txBody>
      </p:sp>
    </p:spTree>
    <p:extLst>
      <p:ext uri="{BB962C8B-B14F-4D97-AF65-F5344CB8AC3E}">
        <p14:creationId xmlns:p14="http://schemas.microsoft.com/office/powerpoint/2010/main" val="27733896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11015" y="717452"/>
            <a:ext cx="5063349" cy="2126232"/>
          </a:xfrm>
        </p:spPr>
        <p:txBody>
          <a:bodyPr>
            <a:normAutofit/>
          </a:bodyPr>
          <a:lstStyle/>
          <a:p>
            <a:pPr algn="ctr"/>
            <a:r>
              <a:rPr lang="en-US" sz="4400" dirty="0" smtClean="0">
                <a:solidFill>
                  <a:srgbClr val="FFFF00"/>
                </a:solidFill>
              </a:rPr>
              <a:t>2.  </a:t>
            </a:r>
            <a:r>
              <a:rPr lang="en-US" sz="4400" dirty="0" err="1" smtClean="0">
                <a:solidFill>
                  <a:srgbClr val="FFFF00"/>
                </a:solidFill>
              </a:rPr>
              <a:t>Hukum</a:t>
            </a:r>
            <a:r>
              <a:rPr lang="en-US" sz="4400" dirty="0" smtClean="0">
                <a:solidFill>
                  <a:srgbClr val="FFFF00"/>
                </a:solidFill>
              </a:rPr>
              <a:t> </a:t>
            </a:r>
            <a:r>
              <a:rPr lang="en-US" sz="4400" dirty="0" err="1">
                <a:solidFill>
                  <a:srgbClr val="FFFF00"/>
                </a:solidFill>
              </a:rPr>
              <a:t>Pertama</a:t>
            </a:r>
            <a:r>
              <a:rPr lang="en-US" sz="4400" dirty="0">
                <a:solidFill>
                  <a:srgbClr val="FFFF00"/>
                </a:solidFill>
              </a:rPr>
              <a:t> Newton</a:t>
            </a:r>
          </a:p>
        </p:txBody>
      </p:sp>
      <p:sp>
        <p:nvSpPr>
          <p:cNvPr id="6" name="Text Placeholder 5"/>
          <p:cNvSpPr>
            <a:spLocks noGrp="1"/>
          </p:cNvSpPr>
          <p:nvPr>
            <p:ph type="body" sz="half" idx="2"/>
          </p:nvPr>
        </p:nvSpPr>
        <p:spPr>
          <a:xfrm>
            <a:off x="198783" y="2233116"/>
            <a:ext cx="4876800" cy="3011432"/>
          </a:xfrm>
        </p:spPr>
        <p:txBody>
          <a:bodyPr>
            <a:normAutofit fontScale="92500"/>
          </a:bodyPr>
          <a:lstStyle/>
          <a:p>
            <a:pPr algn="just" fontAlgn="base">
              <a:spcBef>
                <a:spcPct val="0"/>
              </a:spcBef>
              <a:spcAft>
                <a:spcPct val="0"/>
              </a:spcAft>
            </a:pPr>
            <a:r>
              <a:rPr lang="id-ID" sz="3000" b="1" dirty="0">
                <a:solidFill>
                  <a:srgbClr val="FFC000"/>
                </a:solidFill>
                <a:latin typeface="Arial Narrow" panose="020B0606020202030204" pitchFamily="34" charset="0"/>
                <a:ea typeface="Times New Roman" pitchFamily="18" charset="0"/>
                <a:cs typeface="Calibri" pitchFamily="34" charset="0"/>
              </a:rPr>
              <a:t>Hukum pertama Newton</a:t>
            </a:r>
            <a:endParaRPr lang="id-ID" sz="3000" dirty="0">
              <a:solidFill>
                <a:srgbClr val="FFC000"/>
              </a:solidFill>
              <a:latin typeface="Arial Narrow" panose="020B0606020202030204" pitchFamily="34" charset="0"/>
              <a:cs typeface="Arial" pitchFamily="34" charset="0"/>
            </a:endParaRPr>
          </a:p>
          <a:p>
            <a:pPr algn="just" eaLnBrk="0" fontAlgn="base" hangingPunct="0">
              <a:spcBef>
                <a:spcPct val="0"/>
              </a:spcBef>
              <a:spcAft>
                <a:spcPct val="0"/>
              </a:spcAft>
            </a:pPr>
            <a:r>
              <a:rPr lang="id-ID" sz="2000" i="1" dirty="0">
                <a:latin typeface="Arial Narrow" panose="020B0606020202030204" pitchFamily="34" charset="0"/>
                <a:ea typeface="Times New Roman" pitchFamily="18" charset="0"/>
                <a:cs typeface="Calibri" pitchFamily="34" charset="0"/>
              </a:rPr>
              <a:t>Hukum I: Setiap benda akan mempertahankan keadaan diam atau bergerak lurus beraturan, kecuali ada gaya yang bekerja untuk mengubahnya.</a:t>
            </a:r>
            <a:endParaRPr lang="id-ID" sz="2000" dirty="0">
              <a:latin typeface="Arial Narrow" panose="020B0606020202030204" pitchFamily="34" charset="0"/>
              <a:cs typeface="Arial" pitchFamily="34" charset="0"/>
            </a:endParaRPr>
          </a:p>
          <a:p>
            <a:pPr algn="just" eaLnBrk="0" fontAlgn="base" hangingPunct="0">
              <a:spcBef>
                <a:spcPct val="0"/>
              </a:spcBef>
              <a:spcAft>
                <a:spcPct val="0"/>
              </a:spcAft>
            </a:pPr>
            <a:r>
              <a:rPr lang="id-ID" sz="2000" dirty="0">
                <a:latin typeface="Arial Narrow" panose="020B0606020202030204" pitchFamily="34" charset="0"/>
                <a:ea typeface="Times New Roman" pitchFamily="18" charset="0"/>
                <a:cs typeface="Calibri" pitchFamily="34" charset="0"/>
              </a:rPr>
              <a:t>Hukum ini menyatakan bahwa jika resultan gaya (jumlah vektor dari semua gaya yang bekerja pada benda) bernilai nol, maka kecepatan benda tersebut konstan. Dirumuskan secara matematis menjadi:</a:t>
            </a:r>
            <a:endParaRPr lang="id-ID" sz="2000" dirty="0">
              <a:latin typeface="Arial Narrow" panose="020B0606020202030204" pitchFamily="34" charset="0"/>
              <a:cs typeface="Arial" pitchFamily="34" charset="0"/>
            </a:endParaRPr>
          </a:p>
          <a:p>
            <a:endParaRPr lang="en-US" dirty="0"/>
          </a:p>
        </p:txBody>
      </p:sp>
      <p:pic>
        <p:nvPicPr>
          <p:cNvPr id="8" name="Picture 1" descr="&#10;\sum \mathbf{F} = 0 \Rightarrow \frac{d \mathbf{v} }{dt} = 0.&#10;"/>
          <p:cNvPicPr>
            <a:picLocks noChangeAspect="1" noChangeArrowheads="1"/>
          </p:cNvPicPr>
          <p:nvPr/>
        </p:nvPicPr>
        <p:blipFill>
          <a:blip r:embed="rId2"/>
          <a:srcRect/>
          <a:stretch>
            <a:fillRect/>
          </a:stretch>
        </p:blipFill>
        <p:spPr bwMode="auto">
          <a:xfrm>
            <a:off x="7206481" y="966994"/>
            <a:ext cx="3259914" cy="742536"/>
          </a:xfrm>
          <a:prstGeom prst="rect">
            <a:avLst/>
          </a:prstGeom>
          <a:solidFill>
            <a:srgbClr val="FFFF00"/>
          </a:solidFill>
          <a:ln>
            <a:noFill/>
          </a:ln>
        </p:spPr>
      </p:pic>
      <p:sp>
        <p:nvSpPr>
          <p:cNvPr id="9" name="Rectangle 8"/>
          <p:cNvSpPr/>
          <p:nvPr/>
        </p:nvSpPr>
        <p:spPr>
          <a:xfrm>
            <a:off x="6003234" y="2843684"/>
            <a:ext cx="6096000" cy="2246769"/>
          </a:xfrm>
          <a:prstGeom prst="rect">
            <a:avLst/>
          </a:prstGeom>
        </p:spPr>
        <p:txBody>
          <a:bodyPr>
            <a:spAutoFit/>
          </a:bodyPr>
          <a:lstStyle/>
          <a:p>
            <a:pPr algn="just" defTabSz="914400" fontAlgn="base">
              <a:spcBef>
                <a:spcPct val="0"/>
              </a:spcBef>
              <a:spcAft>
                <a:spcPct val="0"/>
              </a:spcAft>
            </a:pPr>
            <a:r>
              <a:rPr lang="id-ID" sz="2000" dirty="0">
                <a:latin typeface="Arial Narrow" panose="020B0606020202030204" pitchFamily="34" charset="0"/>
                <a:ea typeface="Times New Roman" pitchFamily="18" charset="0"/>
                <a:cs typeface="Calibri" pitchFamily="34" charset="0"/>
              </a:rPr>
              <a:t>Artinya :</a:t>
            </a:r>
            <a:endParaRPr lang="id-ID" sz="2000" dirty="0">
              <a:latin typeface="Arial Narrow" panose="020B0606020202030204" pitchFamily="34" charset="0"/>
              <a:cs typeface="Arial" pitchFamily="34" charset="0"/>
            </a:endParaRPr>
          </a:p>
          <a:p>
            <a:pPr marL="622300" indent="-622300" algn="just" defTabSz="914400" eaLnBrk="0" fontAlgn="base" hangingPunct="0">
              <a:spcBef>
                <a:spcPct val="0"/>
              </a:spcBef>
              <a:spcAft>
                <a:spcPct val="0"/>
              </a:spcAft>
              <a:buFontTx/>
              <a:buChar char="•"/>
            </a:pPr>
            <a:r>
              <a:rPr lang="id-ID" sz="2000" dirty="0">
                <a:latin typeface="Arial Narrow" panose="020B0606020202030204" pitchFamily="34" charset="0"/>
                <a:ea typeface="Times New Roman" pitchFamily="18" charset="0"/>
                <a:cs typeface="Calibri" pitchFamily="34" charset="0"/>
              </a:rPr>
              <a:t>Sebuah benda yang sedang diam akan tetap diam kecuali ada resultan gaya yang tidak nol bekerja padanya.</a:t>
            </a:r>
            <a:endParaRPr lang="id-ID" sz="2000" dirty="0">
              <a:latin typeface="Arial Narrow" panose="020B0606020202030204" pitchFamily="34" charset="0"/>
              <a:ea typeface="Calibri" pitchFamily="34" charset="0"/>
              <a:cs typeface="Times New Roman" pitchFamily="18" charset="0"/>
            </a:endParaRPr>
          </a:p>
          <a:p>
            <a:pPr marL="622300" indent="-622300" algn="just" defTabSz="914400" eaLnBrk="0" fontAlgn="base" hangingPunct="0">
              <a:spcBef>
                <a:spcPct val="0"/>
              </a:spcBef>
              <a:spcAft>
                <a:spcPct val="0"/>
              </a:spcAft>
              <a:buFontTx/>
              <a:buChar char="•"/>
            </a:pPr>
            <a:r>
              <a:rPr lang="id-ID" sz="2000" dirty="0">
                <a:latin typeface="Arial Narrow" panose="020B0606020202030204" pitchFamily="34" charset="0"/>
                <a:ea typeface="Times New Roman" pitchFamily="18" charset="0"/>
                <a:cs typeface="Calibri" pitchFamily="34" charset="0"/>
              </a:rPr>
              <a:t>Sebuah benda yang sedang bergerak, tidak akan berubah kecepatannya kecuali ada resultan gaya yang tidak nol bekerja padanya</a:t>
            </a:r>
            <a:endParaRPr lang="en-US" sz="2000" dirty="0">
              <a:latin typeface="Arial Narrow" panose="020B0606020202030204" pitchFamily="34" charset="0"/>
            </a:endParaRPr>
          </a:p>
        </p:txBody>
      </p:sp>
      <p:sp>
        <p:nvSpPr>
          <p:cNvPr id="2" name="Date Placeholder 1"/>
          <p:cNvSpPr>
            <a:spLocks noGrp="1"/>
          </p:cNvSpPr>
          <p:nvPr>
            <p:ph type="dt" sz="half" idx="10"/>
          </p:nvPr>
        </p:nvSpPr>
        <p:spPr/>
        <p:txBody>
          <a:bodyPr/>
          <a:lstStyle/>
          <a:p>
            <a:fld id="{D7D8F98B-F0EF-4787-BA8F-44AF7D3FABE7}" type="datetime1">
              <a:rPr lang="en-US" smtClean="0"/>
              <a:t>3/28/2016</a:t>
            </a:fld>
            <a:endParaRPr lang="en-US" dirty="0"/>
          </a:p>
        </p:txBody>
      </p:sp>
      <p:sp>
        <p:nvSpPr>
          <p:cNvPr id="3" name="Footer Placeholder 2"/>
          <p:cNvSpPr>
            <a:spLocks noGrp="1"/>
          </p:cNvSpPr>
          <p:nvPr>
            <p:ph type="ftr" sz="quarter" idx="11"/>
          </p:nvPr>
        </p:nvSpPr>
        <p:spPr/>
        <p:txBody>
          <a:bodyPr/>
          <a:lstStyle/>
          <a:p>
            <a:r>
              <a:rPr lang="en-US" smtClean="0"/>
              <a:t>LATAR MUHAMMAD ARIEF</a:t>
            </a:r>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pPr/>
              <a:t>7</a:t>
            </a:fld>
            <a:endParaRPr lang="en-US" dirty="0"/>
          </a:p>
        </p:txBody>
      </p:sp>
    </p:spTree>
    <p:extLst>
      <p:ext uri="{BB962C8B-B14F-4D97-AF65-F5344CB8AC3E}">
        <p14:creationId xmlns:p14="http://schemas.microsoft.com/office/powerpoint/2010/main" val="1404436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1285460" y="1079163"/>
            <a:ext cx="10243930" cy="4708981"/>
          </a:xfrm>
          <a:prstGeom prst="rect">
            <a:avLst/>
          </a:prstGeom>
          <a:ln>
            <a:noFill/>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algn="just" defTabSz="914400" fontAlgn="base">
              <a:spcBef>
                <a:spcPct val="0"/>
              </a:spcBef>
              <a:spcAft>
                <a:spcPct val="0"/>
              </a:spcAft>
            </a:pPr>
            <a:r>
              <a:rPr lang="id-ID" sz="2000" dirty="0">
                <a:latin typeface="Arial Narrow" panose="020B0606020202030204" pitchFamily="34" charset="0"/>
                <a:ea typeface="Times New Roman" pitchFamily="18" charset="0"/>
                <a:cs typeface="Calibri" pitchFamily="34" charset="0"/>
              </a:rPr>
              <a:t>Hukum pertama newton adalah penjelasan kembali dari hukum inersia yang sudah pernah dideskripsikan oleh Galileo. Dalam bukunya Newton memberikan penghargaan pada Galileo untuk hukum ini. </a:t>
            </a:r>
            <a:endParaRPr lang="en-US" sz="2000" dirty="0" smtClean="0">
              <a:latin typeface="Arial Narrow" panose="020B0606020202030204" pitchFamily="34" charset="0"/>
              <a:ea typeface="Times New Roman" pitchFamily="18" charset="0"/>
              <a:cs typeface="Calibri" pitchFamily="34" charset="0"/>
            </a:endParaRPr>
          </a:p>
          <a:p>
            <a:pPr algn="just" defTabSz="914400" fontAlgn="base">
              <a:spcBef>
                <a:spcPct val="0"/>
              </a:spcBef>
              <a:spcAft>
                <a:spcPct val="0"/>
              </a:spcAft>
            </a:pPr>
            <a:endParaRPr lang="en-US" sz="2000" dirty="0">
              <a:latin typeface="Arial Narrow" panose="020B0606020202030204" pitchFamily="34" charset="0"/>
              <a:ea typeface="Times New Roman" pitchFamily="18" charset="0"/>
              <a:cs typeface="Calibri" pitchFamily="34" charset="0"/>
            </a:endParaRPr>
          </a:p>
          <a:p>
            <a:pPr algn="just" defTabSz="914400" fontAlgn="base">
              <a:spcBef>
                <a:spcPct val="0"/>
              </a:spcBef>
              <a:spcAft>
                <a:spcPct val="0"/>
              </a:spcAft>
            </a:pPr>
            <a:r>
              <a:rPr lang="id-ID" sz="2000" dirty="0" smtClean="0">
                <a:latin typeface="Arial Narrow" panose="020B0606020202030204" pitchFamily="34" charset="0"/>
                <a:ea typeface="Times New Roman" pitchFamily="18" charset="0"/>
                <a:cs typeface="Calibri" pitchFamily="34" charset="0"/>
              </a:rPr>
              <a:t>Aristoteles </a:t>
            </a:r>
            <a:r>
              <a:rPr lang="id-ID" sz="2000" dirty="0">
                <a:latin typeface="Arial Narrow" panose="020B0606020202030204" pitchFamily="34" charset="0"/>
                <a:ea typeface="Times New Roman" pitchFamily="18" charset="0"/>
                <a:cs typeface="Calibri" pitchFamily="34" charset="0"/>
              </a:rPr>
              <a:t>berpendapat bahwa setiap benda memilik tempat asal di alam semesta: benda berat seperti batu akan berada di atas tanah dan benda ringan seperti asap berada di langit. </a:t>
            </a:r>
            <a:endParaRPr lang="en-US" sz="2000" dirty="0" smtClean="0">
              <a:latin typeface="Arial Narrow" panose="020B0606020202030204" pitchFamily="34" charset="0"/>
              <a:ea typeface="Times New Roman" pitchFamily="18" charset="0"/>
              <a:cs typeface="Calibri" pitchFamily="34" charset="0"/>
            </a:endParaRPr>
          </a:p>
          <a:p>
            <a:pPr algn="just" defTabSz="914400" fontAlgn="base">
              <a:spcBef>
                <a:spcPct val="0"/>
              </a:spcBef>
              <a:spcAft>
                <a:spcPct val="0"/>
              </a:spcAft>
            </a:pPr>
            <a:endParaRPr lang="en-US" sz="2000" dirty="0">
              <a:latin typeface="Arial Narrow" panose="020B0606020202030204" pitchFamily="34" charset="0"/>
              <a:ea typeface="Times New Roman" pitchFamily="18" charset="0"/>
              <a:cs typeface="Calibri" pitchFamily="34" charset="0"/>
            </a:endParaRPr>
          </a:p>
          <a:p>
            <a:pPr algn="just" defTabSz="914400" fontAlgn="base">
              <a:spcBef>
                <a:spcPct val="0"/>
              </a:spcBef>
              <a:spcAft>
                <a:spcPct val="0"/>
              </a:spcAft>
            </a:pPr>
            <a:r>
              <a:rPr lang="id-ID" sz="2000" dirty="0" smtClean="0">
                <a:latin typeface="Arial Narrow" panose="020B0606020202030204" pitchFamily="34" charset="0"/>
                <a:ea typeface="Times New Roman" pitchFamily="18" charset="0"/>
                <a:cs typeface="Calibri" pitchFamily="34" charset="0"/>
              </a:rPr>
              <a:t>Bintang-bintang </a:t>
            </a:r>
            <a:r>
              <a:rPr lang="id-ID" sz="2000" dirty="0">
                <a:latin typeface="Arial Narrow" panose="020B0606020202030204" pitchFamily="34" charset="0"/>
                <a:ea typeface="Times New Roman" pitchFamily="18" charset="0"/>
                <a:cs typeface="Calibri" pitchFamily="34" charset="0"/>
              </a:rPr>
              <a:t>akan tetap berada di surga. </a:t>
            </a:r>
            <a:endParaRPr lang="en-US" sz="2000" dirty="0" smtClean="0">
              <a:latin typeface="Arial Narrow" panose="020B0606020202030204" pitchFamily="34" charset="0"/>
              <a:ea typeface="Times New Roman" pitchFamily="18" charset="0"/>
              <a:cs typeface="Calibri" pitchFamily="34" charset="0"/>
            </a:endParaRPr>
          </a:p>
          <a:p>
            <a:pPr algn="just" defTabSz="914400" fontAlgn="base">
              <a:spcBef>
                <a:spcPct val="0"/>
              </a:spcBef>
              <a:spcAft>
                <a:spcPct val="0"/>
              </a:spcAft>
            </a:pPr>
            <a:r>
              <a:rPr lang="id-ID" sz="2000" dirty="0" smtClean="0">
                <a:latin typeface="Arial Narrow" panose="020B0606020202030204" pitchFamily="34" charset="0"/>
                <a:ea typeface="Times New Roman" pitchFamily="18" charset="0"/>
                <a:cs typeface="Calibri" pitchFamily="34" charset="0"/>
              </a:rPr>
              <a:t>Ia </a:t>
            </a:r>
            <a:r>
              <a:rPr lang="id-ID" sz="2000" dirty="0">
                <a:latin typeface="Arial Narrow" panose="020B0606020202030204" pitchFamily="34" charset="0"/>
                <a:ea typeface="Times New Roman" pitchFamily="18" charset="0"/>
                <a:cs typeface="Calibri" pitchFamily="34" charset="0"/>
              </a:rPr>
              <a:t>mengira bahwa sebuah benda sedang berada pada kondisi alamiahnya jika tidak bergerak, dan untuk satu benda bergerak pada garis lurus dengan kecepatan konstan diperlukan sesuatu dari luar benda tersebut yang terus mendorongnya, kalau tidak benda tersebut akan berhenti bergerak. </a:t>
            </a:r>
            <a:endParaRPr lang="en-US" sz="2000" dirty="0" smtClean="0">
              <a:latin typeface="Arial Narrow" panose="020B0606020202030204" pitchFamily="34" charset="0"/>
              <a:ea typeface="Times New Roman" pitchFamily="18" charset="0"/>
              <a:cs typeface="Calibri" pitchFamily="34" charset="0"/>
            </a:endParaRPr>
          </a:p>
          <a:p>
            <a:pPr algn="just" defTabSz="914400" fontAlgn="base">
              <a:spcBef>
                <a:spcPct val="0"/>
              </a:spcBef>
              <a:spcAft>
                <a:spcPct val="0"/>
              </a:spcAft>
            </a:pPr>
            <a:endParaRPr lang="en-US" sz="2000" dirty="0">
              <a:latin typeface="Arial Narrow" panose="020B0606020202030204" pitchFamily="34" charset="0"/>
              <a:ea typeface="Times New Roman" pitchFamily="18" charset="0"/>
              <a:cs typeface="Calibri" pitchFamily="34" charset="0"/>
            </a:endParaRPr>
          </a:p>
          <a:p>
            <a:pPr algn="just" defTabSz="914400" fontAlgn="base">
              <a:spcBef>
                <a:spcPct val="0"/>
              </a:spcBef>
              <a:spcAft>
                <a:spcPct val="0"/>
              </a:spcAft>
            </a:pPr>
            <a:r>
              <a:rPr lang="id-ID" sz="2000" dirty="0" smtClean="0">
                <a:latin typeface="Arial Narrow" panose="020B0606020202030204" pitchFamily="34" charset="0"/>
                <a:ea typeface="Times New Roman" pitchFamily="18" charset="0"/>
                <a:cs typeface="Calibri" pitchFamily="34" charset="0"/>
              </a:rPr>
              <a:t>Tetapi </a:t>
            </a:r>
            <a:r>
              <a:rPr lang="id-ID" sz="2000" dirty="0">
                <a:latin typeface="Arial Narrow" panose="020B0606020202030204" pitchFamily="34" charset="0"/>
                <a:ea typeface="Times New Roman" pitchFamily="18" charset="0"/>
                <a:cs typeface="Calibri" pitchFamily="34" charset="0"/>
              </a:rPr>
              <a:t>Galileo menyadari bahwa gaya diperlukan untuk mengubah kecepatan benda tersebut (percepatan), tapi untuk mempertahankan kecepatan tidak diperlukan gaya. </a:t>
            </a:r>
            <a:endParaRPr lang="en-US" sz="2000" dirty="0" smtClean="0">
              <a:latin typeface="Arial Narrow" panose="020B0606020202030204" pitchFamily="34" charset="0"/>
              <a:ea typeface="Times New Roman" pitchFamily="18" charset="0"/>
              <a:cs typeface="Calibri" pitchFamily="34" charset="0"/>
            </a:endParaRPr>
          </a:p>
          <a:p>
            <a:pPr algn="just" defTabSz="914400" fontAlgn="base">
              <a:spcBef>
                <a:spcPct val="0"/>
              </a:spcBef>
              <a:spcAft>
                <a:spcPct val="0"/>
              </a:spcAft>
            </a:pPr>
            <a:r>
              <a:rPr lang="id-ID" sz="2000" dirty="0" smtClean="0">
                <a:latin typeface="Arial Narrow" panose="020B0606020202030204" pitchFamily="34" charset="0"/>
                <a:ea typeface="Times New Roman" pitchFamily="18" charset="0"/>
                <a:cs typeface="Calibri" pitchFamily="34" charset="0"/>
              </a:rPr>
              <a:t>Sama </a:t>
            </a:r>
            <a:r>
              <a:rPr lang="id-ID" sz="2000" dirty="0">
                <a:latin typeface="Arial Narrow" panose="020B0606020202030204" pitchFamily="34" charset="0"/>
                <a:ea typeface="Times New Roman" pitchFamily="18" charset="0"/>
                <a:cs typeface="Calibri" pitchFamily="34" charset="0"/>
              </a:rPr>
              <a:t>dengan hukum pertama Newton : Tanpa gaya berarti tidak ada percepatan, maka benda berada pada kecepatan konstan.</a:t>
            </a:r>
            <a:endParaRPr lang="id-ID" sz="2000" dirty="0">
              <a:latin typeface="Arial Narrow" panose="020B0606020202030204" pitchFamily="34" charset="0"/>
              <a:cs typeface="Arial" pitchFamily="34" charset="0"/>
            </a:endParaRPr>
          </a:p>
        </p:txBody>
      </p:sp>
      <p:sp>
        <p:nvSpPr>
          <p:cNvPr id="3" name="Rectangle 2"/>
          <p:cNvSpPr/>
          <p:nvPr/>
        </p:nvSpPr>
        <p:spPr>
          <a:xfrm>
            <a:off x="5314602" y="357166"/>
            <a:ext cx="4118692" cy="523220"/>
          </a:xfrm>
          <a:prstGeom prst="rect">
            <a:avLst/>
          </a:prstGeom>
        </p:spPr>
        <p:txBody>
          <a:bodyPr wrap="none">
            <a:spAutoFit/>
          </a:bodyPr>
          <a:lstStyle/>
          <a:p>
            <a:pPr algn="ctr"/>
            <a:r>
              <a:rPr lang="id-ID" sz="2800" dirty="0">
                <a:latin typeface="Arial Narrow" panose="020B0606020202030204" pitchFamily="34" charset="0"/>
                <a:cs typeface="Times New Roman" pitchFamily="18" charset="0"/>
              </a:rPr>
              <a:t>HUKUM </a:t>
            </a:r>
            <a:r>
              <a:rPr lang="en-US" sz="2800" dirty="0" smtClean="0">
                <a:latin typeface="Arial Narrow" panose="020B0606020202030204" pitchFamily="34" charset="0"/>
                <a:cs typeface="Times New Roman" pitchFamily="18" charset="0"/>
              </a:rPr>
              <a:t>PERTAMA</a:t>
            </a:r>
            <a:r>
              <a:rPr lang="id-ID" sz="2800" dirty="0" smtClean="0">
                <a:latin typeface="Arial Narrow" panose="020B0606020202030204" pitchFamily="34" charset="0"/>
                <a:cs typeface="Times New Roman" pitchFamily="18" charset="0"/>
              </a:rPr>
              <a:t> </a:t>
            </a:r>
            <a:r>
              <a:rPr lang="id-ID" sz="2800" dirty="0">
                <a:latin typeface="Arial Narrow" panose="020B0606020202030204" pitchFamily="34" charset="0"/>
                <a:cs typeface="Times New Roman" pitchFamily="18" charset="0"/>
              </a:rPr>
              <a:t>NEWTON</a:t>
            </a:r>
          </a:p>
        </p:txBody>
      </p:sp>
      <p:sp>
        <p:nvSpPr>
          <p:cNvPr id="2" name="Date Placeholder 1"/>
          <p:cNvSpPr>
            <a:spLocks noGrp="1"/>
          </p:cNvSpPr>
          <p:nvPr>
            <p:ph type="dt" sz="half" idx="10"/>
          </p:nvPr>
        </p:nvSpPr>
        <p:spPr/>
        <p:txBody>
          <a:bodyPr/>
          <a:lstStyle/>
          <a:p>
            <a:fld id="{755226E3-3801-4443-8BEE-3CB46C03A657}" type="datetime1">
              <a:rPr lang="en-US" smtClean="0"/>
              <a:t>3/28/2016</a:t>
            </a:fld>
            <a:endParaRPr lang="en-US" dirty="0"/>
          </a:p>
        </p:txBody>
      </p:sp>
      <p:sp>
        <p:nvSpPr>
          <p:cNvPr id="4" name="Footer Placeholder 3"/>
          <p:cNvSpPr>
            <a:spLocks noGrp="1"/>
          </p:cNvSpPr>
          <p:nvPr>
            <p:ph type="ftr" sz="quarter" idx="11"/>
          </p:nvPr>
        </p:nvSpPr>
        <p:spPr/>
        <p:txBody>
          <a:bodyPr/>
          <a:lstStyle/>
          <a:p>
            <a:r>
              <a:rPr lang="en-US" smtClean="0"/>
              <a:t>LATAR MUHAMMAD ARIEF</a:t>
            </a:r>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8</a:t>
            </a:fld>
            <a:endParaRPr lang="en-US" dirty="0"/>
          </a:p>
        </p:txBody>
      </p:sp>
    </p:spTree>
    <p:extLst>
      <p:ext uri="{BB962C8B-B14F-4D97-AF65-F5344CB8AC3E}">
        <p14:creationId xmlns:p14="http://schemas.microsoft.com/office/powerpoint/2010/main" val="26412611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3600">
                <a:latin typeface="Impact" panose="020B0806030902050204" pitchFamily="34" charset="0"/>
              </a:rPr>
              <a:t>HUKUM NEWTON I</a:t>
            </a:r>
            <a:br>
              <a:rPr lang="en-US" sz="3600">
                <a:latin typeface="Impact" panose="020B0806030902050204" pitchFamily="34" charset="0"/>
              </a:rPr>
            </a:br>
            <a:r>
              <a:rPr lang="en-US" sz="3600">
                <a:latin typeface="Impact" panose="020B0806030902050204" pitchFamily="34" charset="0"/>
              </a:rPr>
              <a:t>tentang Gerak</a:t>
            </a:r>
            <a:endParaRPr lang="en-US">
              <a:latin typeface="Mistral" panose="03090702030407020403" pitchFamily="66" charset="0"/>
            </a:endParaRPr>
          </a:p>
        </p:txBody>
      </p:sp>
      <p:sp>
        <p:nvSpPr>
          <p:cNvPr id="16387" name="Rectangle 3"/>
          <p:cNvSpPr>
            <a:spLocks noGrp="1" noChangeArrowheads="1"/>
          </p:cNvSpPr>
          <p:nvPr>
            <p:ph type="body" idx="4294967295"/>
          </p:nvPr>
        </p:nvSpPr>
        <p:spPr>
          <a:xfrm>
            <a:off x="2286000" y="1981201"/>
            <a:ext cx="7791450" cy="1401763"/>
          </a:xfrm>
          <a:ln w="3175">
            <a:solidFill>
              <a:schemeClr val="accent2"/>
            </a:solidFill>
            <a:miter lim="800000"/>
            <a:headEnd/>
            <a:tailEnd/>
          </a:ln>
        </p:spPr>
        <p:txBody>
          <a:bodyPr/>
          <a:lstStyle/>
          <a:p>
            <a:pPr>
              <a:buFontTx/>
              <a:buChar char=" "/>
            </a:pPr>
            <a:r>
              <a:rPr lang="en-US" sz="2000" b="1"/>
              <a:t>Selama </a:t>
            </a:r>
            <a:r>
              <a:rPr lang="en-US" sz="2000" b="1" u="sng"/>
              <a:t>tidak ada resultan gaya</a:t>
            </a:r>
            <a:r>
              <a:rPr lang="en-US" sz="2000" b="1"/>
              <a:t> yang bekerja pada sebuah benda maka benda tersebut akan </a:t>
            </a:r>
            <a:r>
              <a:rPr lang="en-US" sz="2000" b="1" u="sng"/>
              <a:t>selalu pada keadaannya</a:t>
            </a:r>
            <a:r>
              <a:rPr lang="en-US" sz="2000" b="1"/>
              <a:t>, </a:t>
            </a:r>
            <a:r>
              <a:rPr lang="en-US" sz="2000" i="1"/>
              <a:t>yaitu benda yang diam akan selalu diam dan benda yang bergerak akan bergerak dengan kecepatan konstan</a:t>
            </a:r>
            <a:r>
              <a:rPr lang="en-US" sz="2000"/>
              <a:t>.</a:t>
            </a:r>
            <a:endParaRPr lang="en-US">
              <a:latin typeface="Technical" pitchFamily="2" charset="0"/>
            </a:endParaRPr>
          </a:p>
        </p:txBody>
      </p:sp>
      <p:sp>
        <p:nvSpPr>
          <p:cNvPr id="16388" name="AutoShape 4"/>
          <p:cNvSpPr>
            <a:spLocks/>
          </p:cNvSpPr>
          <p:nvPr/>
        </p:nvSpPr>
        <p:spPr bwMode="auto">
          <a:xfrm>
            <a:off x="3657600" y="3886201"/>
            <a:ext cx="1295400" cy="466725"/>
          </a:xfrm>
          <a:prstGeom prst="borderCallout3">
            <a:avLst>
              <a:gd name="adj1" fmla="val 24491"/>
              <a:gd name="adj2" fmla="val -5884"/>
              <a:gd name="adj3" fmla="val 24491"/>
              <a:gd name="adj4" fmla="val -112745"/>
              <a:gd name="adj5" fmla="val -326190"/>
              <a:gd name="adj6" fmla="val -112745"/>
              <a:gd name="adj7" fmla="val -336394"/>
              <a:gd name="adj8" fmla="val -10417"/>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914400" eaLnBrk="0" fontAlgn="base" hangingPunct="0">
              <a:spcBef>
                <a:spcPct val="0"/>
              </a:spcBef>
              <a:spcAft>
                <a:spcPct val="0"/>
              </a:spcAft>
            </a:pPr>
            <a:r>
              <a:rPr lang="en-US" sz="2400">
                <a:solidFill>
                  <a:srgbClr val="000000"/>
                </a:solidFill>
                <a:latin typeface="Symbol" panose="05050102010706020507" pitchFamily="18" charset="2"/>
              </a:rPr>
              <a:t>S </a:t>
            </a:r>
            <a:r>
              <a:rPr lang="en-US" sz="2400" b="1">
                <a:solidFill>
                  <a:srgbClr val="000000"/>
                </a:solidFill>
              </a:rPr>
              <a:t>F</a:t>
            </a:r>
            <a:r>
              <a:rPr lang="en-US" sz="2400">
                <a:solidFill>
                  <a:srgbClr val="000000"/>
                </a:solidFill>
              </a:rPr>
              <a:t> = 0</a:t>
            </a:r>
          </a:p>
        </p:txBody>
      </p:sp>
      <p:sp>
        <p:nvSpPr>
          <p:cNvPr id="16389" name="AutoShape 5"/>
          <p:cNvSpPr>
            <a:spLocks/>
          </p:cNvSpPr>
          <p:nvPr/>
        </p:nvSpPr>
        <p:spPr bwMode="auto">
          <a:xfrm>
            <a:off x="7224713" y="3884614"/>
            <a:ext cx="914400" cy="466725"/>
          </a:xfrm>
          <a:prstGeom prst="borderCallout3">
            <a:avLst>
              <a:gd name="adj1" fmla="val 24491"/>
              <a:gd name="adj2" fmla="val 108333"/>
              <a:gd name="adj3" fmla="val 24491"/>
              <a:gd name="adj4" fmla="val 138194"/>
              <a:gd name="adj5" fmla="val -5102"/>
              <a:gd name="adj6" fmla="val 138194"/>
              <a:gd name="adj7" fmla="val -264968"/>
              <a:gd name="adj8" fmla="val 111634"/>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914400" eaLnBrk="0" fontAlgn="base" hangingPunct="0">
              <a:spcBef>
                <a:spcPct val="0"/>
              </a:spcBef>
              <a:spcAft>
                <a:spcPct val="0"/>
              </a:spcAft>
            </a:pPr>
            <a:r>
              <a:rPr lang="en-US" sz="2400" b="1">
                <a:solidFill>
                  <a:srgbClr val="000000"/>
                </a:solidFill>
              </a:rPr>
              <a:t>a</a:t>
            </a:r>
            <a:r>
              <a:rPr lang="en-US" sz="2400">
                <a:solidFill>
                  <a:srgbClr val="000000"/>
                </a:solidFill>
              </a:rPr>
              <a:t> = 0</a:t>
            </a:r>
          </a:p>
        </p:txBody>
      </p:sp>
      <p:sp>
        <p:nvSpPr>
          <p:cNvPr id="16390" name="Line 6"/>
          <p:cNvSpPr>
            <a:spLocks noChangeShapeType="1"/>
          </p:cNvSpPr>
          <p:nvPr/>
        </p:nvSpPr>
        <p:spPr bwMode="auto">
          <a:xfrm>
            <a:off x="5257800" y="4119563"/>
            <a:ext cx="1828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0" fontAlgn="base" hangingPunct="0">
              <a:spcBef>
                <a:spcPct val="0"/>
              </a:spcBef>
              <a:spcAft>
                <a:spcPct val="0"/>
              </a:spcAft>
            </a:pPr>
            <a:endParaRPr lang="en-US" sz="2400">
              <a:solidFill>
                <a:srgbClr val="000000"/>
              </a:solidFill>
            </a:endParaRPr>
          </a:p>
        </p:txBody>
      </p:sp>
      <p:sp>
        <p:nvSpPr>
          <p:cNvPr id="16391" name="AutoShape 7"/>
          <p:cNvSpPr>
            <a:spLocks/>
          </p:cNvSpPr>
          <p:nvPr/>
        </p:nvSpPr>
        <p:spPr bwMode="auto">
          <a:xfrm>
            <a:off x="4114800" y="4786313"/>
            <a:ext cx="2133600" cy="831850"/>
          </a:xfrm>
          <a:prstGeom prst="borderCallout3">
            <a:avLst>
              <a:gd name="adj1" fmla="val 13741"/>
              <a:gd name="adj2" fmla="val -3569"/>
              <a:gd name="adj3" fmla="val 13741"/>
              <a:gd name="adj4" fmla="val -96949"/>
              <a:gd name="adj5" fmla="val -342366"/>
              <a:gd name="adj6" fmla="val -96949"/>
              <a:gd name="adj7" fmla="val -450190"/>
              <a:gd name="adj8" fmla="val 12352"/>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914400" eaLnBrk="0" fontAlgn="base" hangingPunct="0">
              <a:spcBef>
                <a:spcPct val="0"/>
              </a:spcBef>
              <a:spcAft>
                <a:spcPct val="0"/>
              </a:spcAft>
            </a:pPr>
            <a:r>
              <a:rPr lang="en-US" sz="2400" b="1">
                <a:solidFill>
                  <a:srgbClr val="000000"/>
                </a:solidFill>
              </a:rPr>
              <a:t>Hukum Kelembaman</a:t>
            </a:r>
            <a:endParaRPr lang="en-US" sz="2400">
              <a:solidFill>
                <a:srgbClr val="000000"/>
              </a:solidFill>
            </a:endParaRPr>
          </a:p>
        </p:txBody>
      </p:sp>
      <p:sp>
        <p:nvSpPr>
          <p:cNvPr id="16392" name="Line 8"/>
          <p:cNvSpPr>
            <a:spLocks noChangeShapeType="1"/>
          </p:cNvSpPr>
          <p:nvPr/>
        </p:nvSpPr>
        <p:spPr bwMode="auto">
          <a:xfrm>
            <a:off x="6400800" y="5237163"/>
            <a:ext cx="990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0" fontAlgn="base" hangingPunct="0">
              <a:spcBef>
                <a:spcPct val="0"/>
              </a:spcBef>
              <a:spcAft>
                <a:spcPct val="0"/>
              </a:spcAft>
            </a:pPr>
            <a:endParaRPr lang="en-US" sz="2400">
              <a:solidFill>
                <a:srgbClr val="000000"/>
              </a:solidFill>
            </a:endParaRPr>
          </a:p>
        </p:txBody>
      </p:sp>
      <p:sp>
        <p:nvSpPr>
          <p:cNvPr id="16393" name="Text Box 9"/>
          <p:cNvSpPr txBox="1">
            <a:spLocks noChangeArrowheads="1"/>
          </p:cNvSpPr>
          <p:nvPr/>
        </p:nvSpPr>
        <p:spPr bwMode="auto">
          <a:xfrm>
            <a:off x="7543800" y="4821238"/>
            <a:ext cx="1828800" cy="83185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914400" eaLnBrk="0" fontAlgn="base" hangingPunct="0">
              <a:spcBef>
                <a:spcPct val="50000"/>
              </a:spcBef>
              <a:spcAft>
                <a:spcPct val="0"/>
              </a:spcAft>
            </a:pPr>
            <a:r>
              <a:rPr lang="en-US" sz="2400" b="1">
                <a:solidFill>
                  <a:srgbClr val="000000"/>
                </a:solidFill>
              </a:rPr>
              <a:t>Sistem Inersial</a:t>
            </a:r>
            <a:endParaRPr lang="en-US" sz="2400">
              <a:solidFill>
                <a:srgbClr val="000000"/>
              </a:solidFill>
            </a:endParaRPr>
          </a:p>
        </p:txBody>
      </p:sp>
      <p:sp>
        <p:nvSpPr>
          <p:cNvPr id="2" name="Date Placeholder 1"/>
          <p:cNvSpPr>
            <a:spLocks noGrp="1"/>
          </p:cNvSpPr>
          <p:nvPr>
            <p:ph type="dt" sz="half" idx="10"/>
          </p:nvPr>
        </p:nvSpPr>
        <p:spPr/>
        <p:txBody>
          <a:bodyPr/>
          <a:lstStyle/>
          <a:p>
            <a:fld id="{EACFC5A1-E36D-4910-951E-2CA3AF6A68BA}" type="datetime1">
              <a:rPr lang="en-US" smtClean="0">
                <a:solidFill>
                  <a:srgbClr val="000000"/>
                </a:solidFill>
              </a:rPr>
              <a:t>3/28/2016</a:t>
            </a:fld>
            <a:endParaRPr lang="en-US">
              <a:solidFill>
                <a:srgbClr val="000000"/>
              </a:solidFill>
            </a:endParaRPr>
          </a:p>
        </p:txBody>
      </p:sp>
      <p:sp>
        <p:nvSpPr>
          <p:cNvPr id="3" name="Footer Placeholder 2"/>
          <p:cNvSpPr>
            <a:spLocks noGrp="1"/>
          </p:cNvSpPr>
          <p:nvPr>
            <p:ph type="ftr" sz="quarter" idx="11"/>
          </p:nvPr>
        </p:nvSpPr>
        <p:spPr/>
        <p:txBody>
          <a:bodyPr/>
          <a:lstStyle/>
          <a:p>
            <a:r>
              <a:rPr lang="en-US" smtClean="0">
                <a:solidFill>
                  <a:srgbClr val="000000"/>
                </a:solidFill>
              </a:rPr>
              <a:t>LATAR MUHAMMAD ARIEF</a:t>
            </a:r>
            <a:endParaRPr lang="en-US">
              <a:solidFill>
                <a:srgbClr val="000000"/>
              </a:solidFill>
            </a:endParaRPr>
          </a:p>
        </p:txBody>
      </p:sp>
      <p:sp>
        <p:nvSpPr>
          <p:cNvPr id="4" name="Slide Number Placeholder 3"/>
          <p:cNvSpPr>
            <a:spLocks noGrp="1"/>
          </p:cNvSpPr>
          <p:nvPr>
            <p:ph type="sldNum" sz="quarter" idx="12"/>
          </p:nvPr>
        </p:nvSpPr>
        <p:spPr/>
        <p:txBody>
          <a:bodyPr/>
          <a:lstStyle/>
          <a:p>
            <a:fld id="{AEBE7BE7-A0A4-4D87-A976-42FA6BE7F9D8}" type="slidenum">
              <a:rPr lang="en-US" smtClean="0">
                <a:solidFill>
                  <a:srgbClr val="000000"/>
                </a:solidFill>
              </a:rPr>
              <a:pPr/>
              <a:t>9</a:t>
            </a:fld>
            <a:endParaRPr lang="en-US">
              <a:solidFill>
                <a:srgbClr val="000000"/>
              </a:solidFill>
            </a:endParaRPr>
          </a:p>
        </p:txBody>
      </p:sp>
    </p:spTree>
    <p:extLst>
      <p:ext uri="{BB962C8B-B14F-4D97-AF65-F5344CB8AC3E}">
        <p14:creationId xmlns:p14="http://schemas.microsoft.com/office/powerpoint/2010/main" val="4240458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box(out)">
                                      <p:cBhvr>
                                        <p:cTn id="7" dur="500"/>
                                        <p:tgtEl>
                                          <p:spTgt spid="163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6388"/>
                                        </p:tgtEl>
                                        <p:attrNameLst>
                                          <p:attrName>style.visibility</p:attrName>
                                        </p:attrNameLst>
                                      </p:cBhvr>
                                      <p:to>
                                        <p:strVal val="visible"/>
                                      </p:to>
                                    </p:set>
                                    <p:animEffect transition="in" filter="wipe(up)">
                                      <p:cBhvr>
                                        <p:cTn id="12" dur="500"/>
                                        <p:tgtEl>
                                          <p:spTgt spid="1638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390"/>
                                        </p:tgtEl>
                                        <p:attrNameLst>
                                          <p:attrName>style.visibility</p:attrName>
                                        </p:attrNameLst>
                                      </p:cBhvr>
                                      <p:to>
                                        <p:strVal val="visible"/>
                                      </p:to>
                                    </p:set>
                                    <p:animEffect transition="in" filter="wipe(left)">
                                      <p:cBhvr>
                                        <p:cTn id="17" dur="500"/>
                                        <p:tgtEl>
                                          <p:spTgt spid="16390"/>
                                        </p:tgtEl>
                                      </p:cBhvr>
                                    </p:animEffect>
                                  </p:childTnLst>
                                </p:cTn>
                              </p:par>
                            </p:childTnLst>
                          </p:cTn>
                        </p:par>
                        <p:par>
                          <p:cTn id="18" fill="hold" nodeType="afterGroup">
                            <p:stCondLst>
                              <p:cond delay="500"/>
                            </p:stCondLst>
                            <p:childTnLst>
                              <p:par>
                                <p:cTn id="19" presetID="22" presetClass="entr" presetSubtype="1" fill="hold" grpId="0" nodeType="afterEffect">
                                  <p:stCondLst>
                                    <p:cond delay="0"/>
                                  </p:stCondLst>
                                  <p:childTnLst>
                                    <p:set>
                                      <p:cBhvr>
                                        <p:cTn id="20" dur="1" fill="hold">
                                          <p:stCondLst>
                                            <p:cond delay="0"/>
                                          </p:stCondLst>
                                        </p:cTn>
                                        <p:tgtEl>
                                          <p:spTgt spid="16389"/>
                                        </p:tgtEl>
                                        <p:attrNameLst>
                                          <p:attrName>style.visibility</p:attrName>
                                        </p:attrNameLst>
                                      </p:cBhvr>
                                      <p:to>
                                        <p:strVal val="visible"/>
                                      </p:to>
                                    </p:set>
                                    <p:animEffect transition="in" filter="wipe(up)">
                                      <p:cBhvr>
                                        <p:cTn id="21" dur="500"/>
                                        <p:tgtEl>
                                          <p:spTgt spid="16389"/>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16391"/>
                                        </p:tgtEl>
                                        <p:attrNameLst>
                                          <p:attrName>style.visibility</p:attrName>
                                        </p:attrNameLst>
                                      </p:cBhvr>
                                      <p:to>
                                        <p:strVal val="visible"/>
                                      </p:to>
                                    </p:set>
                                    <p:animEffect transition="in" filter="wipe(up)">
                                      <p:cBhvr>
                                        <p:cTn id="26" dur="500"/>
                                        <p:tgtEl>
                                          <p:spTgt spid="16391"/>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6392"/>
                                        </p:tgtEl>
                                        <p:attrNameLst>
                                          <p:attrName>style.visibility</p:attrName>
                                        </p:attrNameLst>
                                      </p:cBhvr>
                                      <p:to>
                                        <p:strVal val="visible"/>
                                      </p:to>
                                    </p:set>
                                    <p:animEffect transition="in" filter="wipe(left)">
                                      <p:cBhvr>
                                        <p:cTn id="31" dur="500"/>
                                        <p:tgtEl>
                                          <p:spTgt spid="16392"/>
                                        </p:tgtEl>
                                      </p:cBhvr>
                                    </p:animEffect>
                                  </p:childTnLst>
                                </p:cTn>
                              </p:par>
                            </p:childTnLst>
                          </p:cTn>
                        </p:par>
                        <p:par>
                          <p:cTn id="32" fill="hold" nodeType="afterGroup">
                            <p:stCondLst>
                              <p:cond delay="500"/>
                            </p:stCondLst>
                            <p:childTnLst>
                              <p:par>
                                <p:cTn id="33" presetID="4" presetClass="entr" presetSubtype="32" fill="hold" grpId="0" nodeType="afterEffect">
                                  <p:stCondLst>
                                    <p:cond delay="0"/>
                                  </p:stCondLst>
                                  <p:childTnLst>
                                    <p:set>
                                      <p:cBhvr>
                                        <p:cTn id="34" dur="1" fill="hold">
                                          <p:stCondLst>
                                            <p:cond delay="0"/>
                                          </p:stCondLst>
                                        </p:cTn>
                                        <p:tgtEl>
                                          <p:spTgt spid="16393"/>
                                        </p:tgtEl>
                                        <p:attrNameLst>
                                          <p:attrName>style.visibility</p:attrName>
                                        </p:attrNameLst>
                                      </p:cBhvr>
                                      <p:to>
                                        <p:strVal val="visible"/>
                                      </p:to>
                                    </p:set>
                                    <p:animEffect transition="in" filter="box(out)">
                                      <p:cBhvr>
                                        <p:cTn id="35" dur="500"/>
                                        <p:tgtEl>
                                          <p:spTgt spid="163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P spid="16388" grpId="0" animBg="1" autoUpdateAnimBg="0"/>
      <p:bldP spid="16389" grpId="0" animBg="1" autoUpdateAnimBg="0"/>
      <p:bldP spid="16390" grpId="0" animBg="1"/>
      <p:bldP spid="16391" grpId="0" animBg="1" autoUpdateAnimBg="0"/>
      <p:bldP spid="16392" grpId="0" animBg="1"/>
      <p:bldP spid="16393" grpId="0" animBg="1" autoUpdateAnimBg="0"/>
    </p:bld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673</TotalTime>
  <Words>3361</Words>
  <Application>Microsoft Office PowerPoint</Application>
  <PresentationFormat>Widescreen</PresentationFormat>
  <Paragraphs>625</Paragraphs>
  <Slides>53</Slides>
  <Notes>2</Notes>
  <HiddenSlides>0</HiddenSlides>
  <MMClips>0</MMClips>
  <ScaleCrop>false</ScaleCrop>
  <HeadingPairs>
    <vt:vector size="8" baseType="variant">
      <vt:variant>
        <vt:lpstr>Fonts Used</vt:lpstr>
      </vt:variant>
      <vt:variant>
        <vt:i4>15</vt:i4>
      </vt:variant>
      <vt:variant>
        <vt:lpstr>Theme</vt:lpstr>
      </vt:variant>
      <vt:variant>
        <vt:i4>2</vt:i4>
      </vt:variant>
      <vt:variant>
        <vt:lpstr>Embedded OLE Servers</vt:lpstr>
      </vt:variant>
      <vt:variant>
        <vt:i4>1</vt:i4>
      </vt:variant>
      <vt:variant>
        <vt:lpstr>Slide Titles</vt:lpstr>
      </vt:variant>
      <vt:variant>
        <vt:i4>53</vt:i4>
      </vt:variant>
    </vt:vector>
  </HeadingPairs>
  <TitlesOfParts>
    <vt:vector size="71" baseType="lpstr">
      <vt:lpstr>Arial</vt:lpstr>
      <vt:lpstr>Arial Narrow</vt:lpstr>
      <vt:lpstr>Arial Rounded MT Bold</vt:lpstr>
      <vt:lpstr>Calibri</vt:lpstr>
      <vt:lpstr>Candara</vt:lpstr>
      <vt:lpstr>Copperplate Gothic Bold</vt:lpstr>
      <vt:lpstr>Courier New</vt:lpstr>
      <vt:lpstr>Franklin Gothic Book</vt:lpstr>
      <vt:lpstr>Impact</vt:lpstr>
      <vt:lpstr>Mistral</vt:lpstr>
      <vt:lpstr>Pristina</vt:lpstr>
      <vt:lpstr>Symbol</vt:lpstr>
      <vt:lpstr>Technical</vt:lpstr>
      <vt:lpstr>Times New Roman</vt:lpstr>
      <vt:lpstr>Wingdings</vt:lpstr>
      <vt:lpstr>Crop</vt:lpstr>
      <vt:lpstr>Blank Presentation</vt:lpstr>
      <vt:lpstr>Equation</vt:lpstr>
      <vt:lpstr>Hukum newton</vt:lpstr>
      <vt:lpstr>PowerPoint Presentation</vt:lpstr>
      <vt:lpstr>PowerPoint Presentation</vt:lpstr>
      <vt:lpstr>PowerPoint Presentation</vt:lpstr>
      <vt:lpstr>Hukum gerak Newton adalah tiga hukum fisika yang menjadi dasar mekanika klasik.  Hukum ini menggambarkan hubungan antara gaya yang bekerja pada suatu benda dan gerak yang disebabkannya. Hukum ini telah dituliskan dengan pembahasaan yang berbeda-beda selama hampir 3 abad, dan dapat dirangkum sebagai berikut:  Hukum Pertama: setiap benda akan memiliki kecepatan yang konstan kecuali ada gaya yang resultannya tidak nol bekerja pada benda tersebut. Berarti jika resultan nol, maka pusat massa dari suatu benda tetap diam, atau bergerak dengan kecepatan konstan (tidak mengalami percepatan).  Hukum Kedua: sebuah benda dengan massa M mengalami gaya resultan sebesar F akan mengalami percepatan a yang arahnya sama dengan arah gaya, dan besarnya berbanding lurus terhadap F dan berbanding terbalik terhadap M. atau F=Ma. Bisa juga diartikan resultan gaya yang bekerja pada suatu benda sama dengan turunan dari  momentum linear benda tersebut terhadap waktu.  Hukum Ketiga: gaya aksi dan reaksi dari dua benda memiliki besar yang sama, dengan arah terbalik, dan segaris. Artinya jika ada benda A yang memberi gaya sebesar F pada benda B, maka benda B akan memberi gaya sebesar –F kepada benda A. F dan –F memiliki besar yang sama namun arahnya berbeda. Hukum ini juga terkenal sebagai hukum aksi-reaksi, dengan F disebut sebagai aksi dan –F adalah reaksinya</vt:lpstr>
      <vt:lpstr>Ketiga hukum gerak ini pertama dirangkum oleh Isaac Newton dalam karyanya Philosopisae Naturalis Principia Mathematica, pertama kali diterbitkan pada 5 Juli 1687. Newton menggunakan karyanya untuk menjelaskan dan meniliti gerak dari bermacam-macam benda fisik maupun sistem. Contohnya dalam jilid tiga dari naskah tersebut, Newton menunjukkan bahwa dengan menggabungkan antara hukum gerak dengan hukum gravitasi umum, ia dapat menjelaskan hukum pergerakan planet milik Kepler</vt:lpstr>
      <vt:lpstr>2.  Hukum Pertama Newton</vt:lpstr>
      <vt:lpstr>PowerPoint Presentation</vt:lpstr>
      <vt:lpstr>HUKUM NEWTON I tentang Gerak</vt:lpstr>
      <vt:lpstr>3.  Hukum  Kedua  Newton </vt:lpstr>
      <vt:lpstr>PowerPoint Presentation</vt:lpstr>
      <vt:lpstr>PowerPoint Presentation</vt:lpstr>
      <vt:lpstr>PowerPoint Presentation</vt:lpstr>
      <vt:lpstr> TEGANGAN TALI</vt:lpstr>
      <vt:lpstr>5. Hukum Ketiga Newton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GAYA NORMAL &amp; GAYA GESEKAN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Hukum newton</dc:title>
  <dc:creator>arif</dc:creator>
  <cp:lastModifiedBy>arif</cp:lastModifiedBy>
  <cp:revision>98</cp:revision>
  <dcterms:created xsi:type="dcterms:W3CDTF">2016-03-25T19:59:55Z</dcterms:created>
  <dcterms:modified xsi:type="dcterms:W3CDTF">2016-03-28T12:00:16Z</dcterms:modified>
</cp:coreProperties>
</file>